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855" r:id="rId2"/>
    <p:sldId id="883" r:id="rId3"/>
    <p:sldId id="856" r:id="rId4"/>
    <p:sldId id="857" r:id="rId5"/>
    <p:sldId id="858" r:id="rId6"/>
    <p:sldId id="859" r:id="rId7"/>
    <p:sldId id="860" r:id="rId8"/>
    <p:sldId id="885" r:id="rId9"/>
    <p:sldId id="861" r:id="rId10"/>
    <p:sldId id="862" r:id="rId11"/>
    <p:sldId id="863" r:id="rId12"/>
    <p:sldId id="864" r:id="rId13"/>
    <p:sldId id="865" r:id="rId14"/>
    <p:sldId id="882" r:id="rId15"/>
    <p:sldId id="866" r:id="rId16"/>
    <p:sldId id="867" r:id="rId17"/>
    <p:sldId id="868" r:id="rId18"/>
    <p:sldId id="872" r:id="rId19"/>
    <p:sldId id="869" r:id="rId20"/>
    <p:sldId id="870" r:id="rId21"/>
    <p:sldId id="871" r:id="rId22"/>
    <p:sldId id="873" r:id="rId23"/>
    <p:sldId id="874" r:id="rId24"/>
    <p:sldId id="875" r:id="rId25"/>
    <p:sldId id="877" r:id="rId26"/>
    <p:sldId id="876" r:id="rId27"/>
    <p:sldId id="878" r:id="rId28"/>
    <p:sldId id="879" r:id="rId29"/>
    <p:sldId id="880" r:id="rId30"/>
    <p:sldId id="881" r:id="rId31"/>
  </p:sldIdLst>
  <p:sldSz cx="9144000" cy="6858000" type="screen4x3"/>
  <p:notesSz cx="6645275" cy="9777413"/>
  <p:defaultTextStyle>
    <a:defPPr>
      <a:defRPr lang="en-US"/>
    </a:defPPr>
    <a:lvl1pPr algn="l" rtl="0" eaLnBrk="0" fontAlgn="base" hangingPunct="0">
      <a:spcBef>
        <a:spcPct val="0"/>
      </a:spcBef>
      <a:spcAft>
        <a:spcPct val="0"/>
      </a:spcAft>
      <a:defRPr sz="21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1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1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1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1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1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1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1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1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80">
          <p15:clr>
            <a:srgbClr val="A4A3A4"/>
          </p15:clr>
        </p15:guide>
        <p15:guide id="2" pos="209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snapToGrid="0">
      <p:cViewPr varScale="1">
        <p:scale>
          <a:sx n="116" d="100"/>
          <a:sy n="116" d="100"/>
        </p:scale>
        <p:origin x="1473"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3312" y="-102"/>
      </p:cViewPr>
      <p:guideLst>
        <p:guide orient="horz" pos="3080"/>
        <p:guide pos="209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879725" cy="488950"/>
          </a:xfrm>
          <a:prstGeom prst="rect">
            <a:avLst/>
          </a:prstGeom>
          <a:noFill/>
          <a:ln w="9525">
            <a:noFill/>
            <a:miter lim="800000"/>
            <a:headEnd/>
            <a:tailEnd/>
          </a:ln>
          <a:effectLst/>
        </p:spPr>
        <p:txBody>
          <a:bodyPr vert="horz" wrap="square" lIns="90516" tIns="45258" rIns="90516" bIns="45258" numCol="1" anchor="t" anchorCtr="0" compatLnSpc="1">
            <a:prstTxWarp prst="textNoShape">
              <a:avLst/>
            </a:prstTxWarp>
          </a:bodyPr>
          <a:lstStyle>
            <a:lvl1pPr defTabSz="904875" eaLnBrk="1" hangingPunct="1">
              <a:defRPr sz="1200">
                <a:latin typeface="Times New Roman" pitchFamily="18" charset="0"/>
              </a:defRPr>
            </a:lvl1pPr>
          </a:lstStyle>
          <a:p>
            <a:endParaRPr lang="en-US"/>
          </a:p>
        </p:txBody>
      </p:sp>
      <p:sp>
        <p:nvSpPr>
          <p:cNvPr id="5123" name="Rectangle 3"/>
          <p:cNvSpPr>
            <a:spLocks noGrp="1" noChangeArrowheads="1"/>
          </p:cNvSpPr>
          <p:nvPr>
            <p:ph type="dt" sz="quarter" idx="1"/>
          </p:nvPr>
        </p:nvSpPr>
        <p:spPr bwMode="auto">
          <a:xfrm>
            <a:off x="3765550" y="0"/>
            <a:ext cx="2879725" cy="488950"/>
          </a:xfrm>
          <a:prstGeom prst="rect">
            <a:avLst/>
          </a:prstGeom>
          <a:noFill/>
          <a:ln w="9525">
            <a:noFill/>
            <a:miter lim="800000"/>
            <a:headEnd/>
            <a:tailEnd/>
          </a:ln>
          <a:effectLst/>
        </p:spPr>
        <p:txBody>
          <a:bodyPr vert="horz" wrap="square" lIns="90516" tIns="45258" rIns="90516" bIns="45258" numCol="1" anchor="t" anchorCtr="0" compatLnSpc="1">
            <a:prstTxWarp prst="textNoShape">
              <a:avLst/>
            </a:prstTxWarp>
          </a:bodyPr>
          <a:lstStyle>
            <a:lvl1pPr algn="r" defTabSz="904875" eaLnBrk="1" hangingPunct="1">
              <a:defRPr sz="1200">
                <a:latin typeface="Times New Roman" pitchFamily="18" charset="0"/>
              </a:defRPr>
            </a:lvl1pPr>
          </a:lstStyle>
          <a:p>
            <a:endParaRPr lang="en-US"/>
          </a:p>
        </p:txBody>
      </p:sp>
      <p:sp>
        <p:nvSpPr>
          <p:cNvPr id="5124" name="Rectangle 4"/>
          <p:cNvSpPr>
            <a:spLocks noGrp="1" noChangeArrowheads="1"/>
          </p:cNvSpPr>
          <p:nvPr>
            <p:ph type="ftr" sz="quarter" idx="2"/>
          </p:nvPr>
        </p:nvSpPr>
        <p:spPr bwMode="auto">
          <a:xfrm>
            <a:off x="0" y="9288463"/>
            <a:ext cx="2879725" cy="488950"/>
          </a:xfrm>
          <a:prstGeom prst="rect">
            <a:avLst/>
          </a:prstGeom>
          <a:noFill/>
          <a:ln w="9525">
            <a:noFill/>
            <a:miter lim="800000"/>
            <a:headEnd/>
            <a:tailEnd/>
          </a:ln>
          <a:effectLst/>
        </p:spPr>
        <p:txBody>
          <a:bodyPr vert="horz" wrap="square" lIns="90516" tIns="45258" rIns="90516" bIns="45258" numCol="1" anchor="b" anchorCtr="0" compatLnSpc="1">
            <a:prstTxWarp prst="textNoShape">
              <a:avLst/>
            </a:prstTxWarp>
          </a:bodyPr>
          <a:lstStyle>
            <a:lvl1pPr defTabSz="904875" eaLnBrk="1" hangingPunct="1">
              <a:defRPr sz="1200">
                <a:latin typeface="Times New Roman" pitchFamily="18" charset="0"/>
              </a:defRPr>
            </a:lvl1pPr>
          </a:lstStyle>
          <a:p>
            <a:endParaRPr lang="en-US"/>
          </a:p>
        </p:txBody>
      </p:sp>
      <p:sp>
        <p:nvSpPr>
          <p:cNvPr id="5125" name="Rectangle 5"/>
          <p:cNvSpPr>
            <a:spLocks noGrp="1" noChangeArrowheads="1"/>
          </p:cNvSpPr>
          <p:nvPr>
            <p:ph type="sldNum" sz="quarter" idx="3"/>
          </p:nvPr>
        </p:nvSpPr>
        <p:spPr bwMode="auto">
          <a:xfrm>
            <a:off x="3765550" y="9288463"/>
            <a:ext cx="2879725" cy="488950"/>
          </a:xfrm>
          <a:prstGeom prst="rect">
            <a:avLst/>
          </a:prstGeom>
          <a:noFill/>
          <a:ln w="9525">
            <a:noFill/>
            <a:miter lim="800000"/>
            <a:headEnd/>
            <a:tailEnd/>
          </a:ln>
          <a:effectLst/>
        </p:spPr>
        <p:txBody>
          <a:bodyPr vert="horz" wrap="square" lIns="90516" tIns="45258" rIns="90516" bIns="45258" numCol="1" anchor="b" anchorCtr="0" compatLnSpc="1">
            <a:prstTxWarp prst="textNoShape">
              <a:avLst/>
            </a:prstTxWarp>
          </a:bodyPr>
          <a:lstStyle>
            <a:lvl1pPr algn="r" defTabSz="904875" eaLnBrk="1" hangingPunct="1">
              <a:defRPr sz="1200">
                <a:latin typeface="Times New Roman" pitchFamily="18" charset="0"/>
              </a:defRPr>
            </a:lvl1pPr>
          </a:lstStyle>
          <a:p>
            <a:fld id="{B0CADC27-3BE8-4462-AF5B-A73798E972E0}"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79725" cy="488950"/>
          </a:xfrm>
          <a:prstGeom prst="rect">
            <a:avLst/>
          </a:prstGeom>
          <a:noFill/>
          <a:ln w="9525">
            <a:noFill/>
            <a:miter lim="800000"/>
            <a:headEnd/>
            <a:tailEnd/>
          </a:ln>
          <a:effectLst/>
        </p:spPr>
        <p:txBody>
          <a:bodyPr vert="horz" wrap="square" lIns="90516" tIns="45258" rIns="90516" bIns="45258" numCol="1" anchor="t" anchorCtr="0" compatLnSpc="1">
            <a:prstTxWarp prst="textNoShape">
              <a:avLst/>
            </a:prstTxWarp>
          </a:bodyPr>
          <a:lstStyle>
            <a:lvl1pPr defTabSz="904875" eaLnBrk="1" hangingPunct="1">
              <a:defRPr sz="120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765550" y="0"/>
            <a:ext cx="2879725" cy="488950"/>
          </a:xfrm>
          <a:prstGeom prst="rect">
            <a:avLst/>
          </a:prstGeom>
          <a:noFill/>
          <a:ln w="9525">
            <a:noFill/>
            <a:miter lim="800000"/>
            <a:headEnd/>
            <a:tailEnd/>
          </a:ln>
          <a:effectLst/>
        </p:spPr>
        <p:txBody>
          <a:bodyPr vert="horz" wrap="square" lIns="90516" tIns="45258" rIns="90516" bIns="45258" numCol="1" anchor="t" anchorCtr="0" compatLnSpc="1">
            <a:prstTxWarp prst="textNoShape">
              <a:avLst/>
            </a:prstTxWarp>
          </a:bodyPr>
          <a:lstStyle>
            <a:lvl1pPr algn="r" defTabSz="904875" eaLnBrk="1" hangingPunct="1">
              <a:defRPr sz="1200">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879475" y="733425"/>
            <a:ext cx="4889500" cy="366712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887413" y="4645025"/>
            <a:ext cx="4870450" cy="4398963"/>
          </a:xfrm>
          <a:prstGeom prst="rect">
            <a:avLst/>
          </a:prstGeom>
          <a:noFill/>
          <a:ln w="9525">
            <a:noFill/>
            <a:miter lim="800000"/>
            <a:headEnd/>
            <a:tailEnd/>
          </a:ln>
          <a:effectLst/>
        </p:spPr>
        <p:txBody>
          <a:bodyPr vert="horz" wrap="square" lIns="90516" tIns="45258" rIns="90516" bIns="452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288463"/>
            <a:ext cx="2879725" cy="488950"/>
          </a:xfrm>
          <a:prstGeom prst="rect">
            <a:avLst/>
          </a:prstGeom>
          <a:noFill/>
          <a:ln w="9525">
            <a:noFill/>
            <a:miter lim="800000"/>
            <a:headEnd/>
            <a:tailEnd/>
          </a:ln>
          <a:effectLst/>
        </p:spPr>
        <p:txBody>
          <a:bodyPr vert="horz" wrap="square" lIns="90516" tIns="45258" rIns="90516" bIns="45258" numCol="1" anchor="b" anchorCtr="0" compatLnSpc="1">
            <a:prstTxWarp prst="textNoShape">
              <a:avLst/>
            </a:prstTxWarp>
          </a:bodyPr>
          <a:lstStyle>
            <a:lvl1pPr defTabSz="904875" eaLnBrk="1" hangingPunct="1">
              <a:defRPr sz="120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765550" y="9288463"/>
            <a:ext cx="2879725" cy="488950"/>
          </a:xfrm>
          <a:prstGeom prst="rect">
            <a:avLst/>
          </a:prstGeom>
          <a:noFill/>
          <a:ln w="9525">
            <a:noFill/>
            <a:miter lim="800000"/>
            <a:headEnd/>
            <a:tailEnd/>
          </a:ln>
          <a:effectLst/>
        </p:spPr>
        <p:txBody>
          <a:bodyPr vert="horz" wrap="square" lIns="90516" tIns="45258" rIns="90516" bIns="45258" numCol="1" anchor="b" anchorCtr="0" compatLnSpc="1">
            <a:prstTxWarp prst="textNoShape">
              <a:avLst/>
            </a:prstTxWarp>
          </a:bodyPr>
          <a:lstStyle>
            <a:lvl1pPr algn="r" defTabSz="904875" eaLnBrk="1" hangingPunct="1">
              <a:defRPr sz="1200">
                <a:latin typeface="Times New Roman" pitchFamily="18" charset="0"/>
              </a:defRPr>
            </a:lvl1pPr>
          </a:lstStyle>
          <a:p>
            <a:fld id="{A27D0955-2623-4E77-8D60-AA22E03DC0E9}"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324600" cy="685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19200" y="1600200"/>
            <a:ext cx="7162800" cy="4724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200" y="6540500"/>
            <a:ext cx="1905000" cy="228600"/>
          </a:xfrm>
          <a:prstGeom prst="rect">
            <a:avLst/>
          </a:prstGeom>
        </p:spPr>
        <p:txBody>
          <a:bodyPr/>
          <a:lstStyle>
            <a:lvl1pPr>
              <a:defRPr/>
            </a:lvl1pPr>
          </a:lstStyle>
          <a:p>
            <a:endParaRPr lang="en-GB"/>
          </a:p>
        </p:txBody>
      </p:sp>
      <p:sp>
        <p:nvSpPr>
          <p:cNvPr id="5" name="Footer Placeholder 4"/>
          <p:cNvSpPr>
            <a:spLocks noGrp="1"/>
          </p:cNvSpPr>
          <p:nvPr>
            <p:ph type="ftr" sz="quarter" idx="11"/>
          </p:nvPr>
        </p:nvSpPr>
        <p:spPr>
          <a:xfrm>
            <a:off x="2438400" y="6540500"/>
            <a:ext cx="4953000" cy="228600"/>
          </a:xfrm>
          <a:prstGeom prst="rect">
            <a:avLst/>
          </a:prstGeom>
        </p:spPr>
        <p:txBody>
          <a:bodyPr/>
          <a:lstStyle>
            <a:lvl1pPr>
              <a:defRPr/>
            </a:lvl1pPr>
          </a:lstStyle>
          <a:p>
            <a:r>
              <a:rPr lang="en-GB"/>
              <a:t>EBPG 5000plus Operator training</a:t>
            </a:r>
          </a:p>
        </p:txBody>
      </p:sp>
      <p:sp>
        <p:nvSpPr>
          <p:cNvPr id="6" name="Slide Number Placeholder 5"/>
          <p:cNvSpPr>
            <a:spLocks noGrp="1"/>
          </p:cNvSpPr>
          <p:nvPr>
            <p:ph type="sldNum" sz="quarter" idx="12"/>
          </p:nvPr>
        </p:nvSpPr>
        <p:spPr>
          <a:xfrm>
            <a:off x="8229600" y="6540500"/>
            <a:ext cx="762000" cy="228600"/>
          </a:xfrm>
          <a:prstGeom prst="rect">
            <a:avLst/>
          </a:prstGeom>
        </p:spPr>
        <p:txBody>
          <a:bodyPr/>
          <a:lstStyle>
            <a:lvl1pPr>
              <a:defRPr/>
            </a:lvl1pPr>
          </a:lstStyle>
          <a:p>
            <a:fld id="{18B3AE8F-4208-4596-9E34-F3F0CBBF28CD}"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1943100" cy="59436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5676900" cy="5943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200" y="6540500"/>
            <a:ext cx="1905000" cy="228600"/>
          </a:xfrm>
          <a:prstGeom prst="rect">
            <a:avLst/>
          </a:prstGeom>
        </p:spPr>
        <p:txBody>
          <a:bodyPr/>
          <a:lstStyle>
            <a:lvl1pPr>
              <a:defRPr/>
            </a:lvl1pPr>
          </a:lstStyle>
          <a:p>
            <a:endParaRPr lang="en-GB"/>
          </a:p>
        </p:txBody>
      </p:sp>
      <p:sp>
        <p:nvSpPr>
          <p:cNvPr id="5" name="Footer Placeholder 4"/>
          <p:cNvSpPr>
            <a:spLocks noGrp="1"/>
          </p:cNvSpPr>
          <p:nvPr>
            <p:ph type="ftr" sz="quarter" idx="11"/>
          </p:nvPr>
        </p:nvSpPr>
        <p:spPr>
          <a:xfrm>
            <a:off x="2438400" y="6540500"/>
            <a:ext cx="4953000" cy="228600"/>
          </a:xfrm>
          <a:prstGeom prst="rect">
            <a:avLst/>
          </a:prstGeom>
        </p:spPr>
        <p:txBody>
          <a:bodyPr/>
          <a:lstStyle>
            <a:lvl1pPr>
              <a:defRPr/>
            </a:lvl1pPr>
          </a:lstStyle>
          <a:p>
            <a:r>
              <a:rPr lang="en-GB"/>
              <a:t>EBPG 5000plus Operator training</a:t>
            </a:r>
          </a:p>
        </p:txBody>
      </p:sp>
      <p:sp>
        <p:nvSpPr>
          <p:cNvPr id="6" name="Slide Number Placeholder 5"/>
          <p:cNvSpPr>
            <a:spLocks noGrp="1"/>
          </p:cNvSpPr>
          <p:nvPr>
            <p:ph type="sldNum" sz="quarter" idx="12"/>
          </p:nvPr>
        </p:nvSpPr>
        <p:spPr>
          <a:xfrm>
            <a:off x="8229600" y="6540500"/>
            <a:ext cx="762000" cy="228600"/>
          </a:xfrm>
          <a:prstGeom prst="rect">
            <a:avLst/>
          </a:prstGeom>
        </p:spPr>
        <p:txBody>
          <a:bodyPr/>
          <a:lstStyle>
            <a:lvl1pPr>
              <a:defRPr/>
            </a:lvl1pPr>
          </a:lstStyle>
          <a:p>
            <a:fld id="{3E8CF8C3-032B-41ED-A556-D9A40298BE5A}"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324600" cy="6858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219200" y="1600200"/>
            <a:ext cx="3505200" cy="4724400"/>
          </a:xfrm>
          <a:prstGeom prst="rect">
            <a:avLst/>
          </a:prstGeom>
        </p:spPr>
        <p:txBody>
          <a:bodyPr/>
          <a:lstStyle/>
          <a:p>
            <a:endParaRPr lang="en-US"/>
          </a:p>
        </p:txBody>
      </p:sp>
      <p:sp>
        <p:nvSpPr>
          <p:cNvPr id="4" name="Text Placeholder 3"/>
          <p:cNvSpPr>
            <a:spLocks noGrp="1"/>
          </p:cNvSpPr>
          <p:nvPr>
            <p:ph type="body" sz="half" idx="2"/>
          </p:nvPr>
        </p:nvSpPr>
        <p:spPr>
          <a:xfrm>
            <a:off x="4876800" y="1600200"/>
            <a:ext cx="35052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6200" y="6540500"/>
            <a:ext cx="1905000" cy="228600"/>
          </a:xfrm>
          <a:prstGeom prst="rect">
            <a:avLst/>
          </a:prstGeom>
        </p:spPr>
        <p:txBody>
          <a:bodyPr/>
          <a:lstStyle>
            <a:lvl1pPr>
              <a:defRPr/>
            </a:lvl1pPr>
          </a:lstStyle>
          <a:p>
            <a:endParaRPr lang="en-GB"/>
          </a:p>
        </p:txBody>
      </p:sp>
      <p:sp>
        <p:nvSpPr>
          <p:cNvPr id="6" name="Footer Placeholder 5"/>
          <p:cNvSpPr>
            <a:spLocks noGrp="1"/>
          </p:cNvSpPr>
          <p:nvPr>
            <p:ph type="ftr" sz="quarter" idx="11"/>
          </p:nvPr>
        </p:nvSpPr>
        <p:spPr>
          <a:xfrm>
            <a:off x="2438400" y="6540500"/>
            <a:ext cx="4953000" cy="228600"/>
          </a:xfrm>
          <a:prstGeom prst="rect">
            <a:avLst/>
          </a:prstGeom>
        </p:spPr>
        <p:txBody>
          <a:bodyPr/>
          <a:lstStyle>
            <a:lvl1pPr>
              <a:defRPr/>
            </a:lvl1pPr>
          </a:lstStyle>
          <a:p>
            <a:r>
              <a:rPr lang="en-GB"/>
              <a:t>EBPG 5000plus Operator training</a:t>
            </a:r>
          </a:p>
        </p:txBody>
      </p:sp>
      <p:sp>
        <p:nvSpPr>
          <p:cNvPr id="7" name="Slide Number Placeholder 6"/>
          <p:cNvSpPr>
            <a:spLocks noGrp="1"/>
          </p:cNvSpPr>
          <p:nvPr>
            <p:ph type="sldNum" sz="quarter" idx="12"/>
          </p:nvPr>
        </p:nvSpPr>
        <p:spPr>
          <a:xfrm>
            <a:off x="8229600" y="6540500"/>
            <a:ext cx="762000" cy="228600"/>
          </a:xfrm>
          <a:prstGeom prst="rect">
            <a:avLst/>
          </a:prstGeom>
        </p:spPr>
        <p:txBody>
          <a:bodyPr/>
          <a:lstStyle>
            <a:lvl1pPr>
              <a:defRPr/>
            </a:lvl1pPr>
          </a:lstStyle>
          <a:p>
            <a:fld id="{B0FAB462-86E4-4073-BCFF-87D70AE0C758}"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324600" cy="6858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1219200" y="1600200"/>
            <a:ext cx="7162800" cy="4724400"/>
          </a:xfrm>
          <a:prstGeom prst="rect">
            <a:avLst/>
          </a:prstGeom>
        </p:spPr>
        <p:txBody>
          <a:bodyPr/>
          <a:lstStyle/>
          <a:p>
            <a:endParaRPr lang="en-US"/>
          </a:p>
        </p:txBody>
      </p:sp>
      <p:sp>
        <p:nvSpPr>
          <p:cNvPr id="4" name="Date Placeholder 3"/>
          <p:cNvSpPr>
            <a:spLocks noGrp="1"/>
          </p:cNvSpPr>
          <p:nvPr>
            <p:ph type="dt" sz="half" idx="10"/>
          </p:nvPr>
        </p:nvSpPr>
        <p:spPr>
          <a:xfrm>
            <a:off x="76200" y="6540500"/>
            <a:ext cx="1905000" cy="228600"/>
          </a:xfrm>
          <a:prstGeom prst="rect">
            <a:avLst/>
          </a:prstGeom>
        </p:spPr>
        <p:txBody>
          <a:bodyPr/>
          <a:lstStyle>
            <a:lvl1pPr>
              <a:defRPr/>
            </a:lvl1pPr>
          </a:lstStyle>
          <a:p>
            <a:endParaRPr lang="en-GB"/>
          </a:p>
        </p:txBody>
      </p:sp>
      <p:sp>
        <p:nvSpPr>
          <p:cNvPr id="5" name="Footer Placeholder 4"/>
          <p:cNvSpPr>
            <a:spLocks noGrp="1"/>
          </p:cNvSpPr>
          <p:nvPr>
            <p:ph type="ftr" sz="quarter" idx="11"/>
          </p:nvPr>
        </p:nvSpPr>
        <p:spPr>
          <a:xfrm>
            <a:off x="2438400" y="6540500"/>
            <a:ext cx="4953000" cy="228600"/>
          </a:xfrm>
          <a:prstGeom prst="rect">
            <a:avLst/>
          </a:prstGeom>
        </p:spPr>
        <p:txBody>
          <a:bodyPr/>
          <a:lstStyle>
            <a:lvl1pPr>
              <a:defRPr/>
            </a:lvl1pPr>
          </a:lstStyle>
          <a:p>
            <a:r>
              <a:rPr lang="en-GB"/>
              <a:t>EBPG 5000plus Operator training</a:t>
            </a:r>
          </a:p>
        </p:txBody>
      </p:sp>
      <p:sp>
        <p:nvSpPr>
          <p:cNvPr id="6" name="Slide Number Placeholder 5"/>
          <p:cNvSpPr>
            <a:spLocks noGrp="1"/>
          </p:cNvSpPr>
          <p:nvPr>
            <p:ph type="sldNum" sz="quarter" idx="12"/>
          </p:nvPr>
        </p:nvSpPr>
        <p:spPr>
          <a:xfrm>
            <a:off x="8229600" y="6540500"/>
            <a:ext cx="762000" cy="228600"/>
          </a:xfrm>
          <a:prstGeom prst="rect">
            <a:avLst/>
          </a:prstGeom>
        </p:spPr>
        <p:txBody>
          <a:bodyPr/>
          <a:lstStyle>
            <a:lvl1pPr>
              <a:defRPr/>
            </a:lvl1pPr>
          </a:lstStyle>
          <a:p>
            <a:fld id="{B9C0E8DE-8676-407C-9047-582C9596C580}"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324600" cy="6858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19200" y="1600200"/>
            <a:ext cx="35052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5052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6200" y="6540500"/>
            <a:ext cx="1905000" cy="228600"/>
          </a:xfrm>
          <a:prstGeom prst="rect">
            <a:avLst/>
          </a:prstGeom>
        </p:spPr>
        <p:txBody>
          <a:bodyPr/>
          <a:lstStyle>
            <a:lvl1pPr>
              <a:defRPr/>
            </a:lvl1pPr>
          </a:lstStyle>
          <a:p>
            <a:endParaRPr lang="en-GB"/>
          </a:p>
        </p:txBody>
      </p:sp>
      <p:sp>
        <p:nvSpPr>
          <p:cNvPr id="6" name="Footer Placeholder 5"/>
          <p:cNvSpPr>
            <a:spLocks noGrp="1"/>
          </p:cNvSpPr>
          <p:nvPr>
            <p:ph type="ftr" sz="quarter" idx="11"/>
          </p:nvPr>
        </p:nvSpPr>
        <p:spPr>
          <a:xfrm>
            <a:off x="2438400" y="6540500"/>
            <a:ext cx="4953000" cy="228600"/>
          </a:xfrm>
          <a:prstGeom prst="rect">
            <a:avLst/>
          </a:prstGeom>
        </p:spPr>
        <p:txBody>
          <a:bodyPr/>
          <a:lstStyle>
            <a:lvl1pPr>
              <a:defRPr/>
            </a:lvl1pPr>
          </a:lstStyle>
          <a:p>
            <a:r>
              <a:rPr lang="en-GB"/>
              <a:t>EBPG 5000plus Operator training</a:t>
            </a:r>
          </a:p>
        </p:txBody>
      </p:sp>
      <p:sp>
        <p:nvSpPr>
          <p:cNvPr id="7" name="Slide Number Placeholder 6"/>
          <p:cNvSpPr>
            <a:spLocks noGrp="1"/>
          </p:cNvSpPr>
          <p:nvPr>
            <p:ph type="sldNum" sz="quarter" idx="12"/>
          </p:nvPr>
        </p:nvSpPr>
        <p:spPr>
          <a:xfrm>
            <a:off x="8229600" y="6540500"/>
            <a:ext cx="762000" cy="228600"/>
          </a:xfrm>
          <a:prstGeom prst="rect">
            <a:avLst/>
          </a:prstGeom>
        </p:spPr>
        <p:txBody>
          <a:bodyPr/>
          <a:lstStyle>
            <a:lvl1pPr>
              <a:defRPr/>
            </a:lvl1pPr>
          </a:lstStyle>
          <a:p>
            <a:fld id="{3B58F2E4-E3D5-4904-AB96-50BCC367B981}"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6200" y="6540500"/>
            <a:ext cx="1905000" cy="228600"/>
          </a:xfrm>
          <a:prstGeom prst="rect">
            <a:avLst/>
          </a:prstGeom>
        </p:spPr>
        <p:txBody>
          <a:bodyPr/>
          <a:lstStyle>
            <a:lvl1pPr>
              <a:defRPr/>
            </a:lvl1pPr>
          </a:lstStyle>
          <a:p>
            <a:endParaRPr lang="en-GB"/>
          </a:p>
        </p:txBody>
      </p:sp>
      <p:sp>
        <p:nvSpPr>
          <p:cNvPr id="8" name="Footer Placeholder 7"/>
          <p:cNvSpPr>
            <a:spLocks noGrp="1"/>
          </p:cNvSpPr>
          <p:nvPr>
            <p:ph type="ftr" sz="quarter" idx="11"/>
          </p:nvPr>
        </p:nvSpPr>
        <p:spPr>
          <a:xfrm>
            <a:off x="2438400" y="6540500"/>
            <a:ext cx="4953000" cy="228600"/>
          </a:xfrm>
          <a:prstGeom prst="rect">
            <a:avLst/>
          </a:prstGeom>
        </p:spPr>
        <p:txBody>
          <a:bodyPr/>
          <a:lstStyle>
            <a:lvl1pPr>
              <a:defRPr/>
            </a:lvl1pPr>
          </a:lstStyle>
          <a:p>
            <a:r>
              <a:rPr lang="en-GB"/>
              <a:t>EBPG 5000plus Operator training</a:t>
            </a:r>
          </a:p>
        </p:txBody>
      </p:sp>
      <p:sp>
        <p:nvSpPr>
          <p:cNvPr id="9" name="Slide Number Placeholder 8"/>
          <p:cNvSpPr>
            <a:spLocks noGrp="1"/>
          </p:cNvSpPr>
          <p:nvPr>
            <p:ph type="sldNum" sz="quarter" idx="12"/>
          </p:nvPr>
        </p:nvSpPr>
        <p:spPr>
          <a:xfrm>
            <a:off x="8229600" y="6540500"/>
            <a:ext cx="762000" cy="228600"/>
          </a:xfrm>
          <a:prstGeom prst="rect">
            <a:avLst/>
          </a:prstGeom>
        </p:spPr>
        <p:txBody>
          <a:bodyPr/>
          <a:lstStyle>
            <a:lvl1pPr>
              <a:defRPr/>
            </a:lvl1pPr>
          </a:lstStyle>
          <a:p>
            <a:fld id="{664E08EF-48B3-4DF0-8E48-4463E165617D}"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324600" cy="6858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76200" y="6540500"/>
            <a:ext cx="1905000" cy="228600"/>
          </a:xfrm>
          <a:prstGeom prst="rect">
            <a:avLst/>
          </a:prstGeom>
        </p:spPr>
        <p:txBody>
          <a:bodyPr/>
          <a:lstStyle>
            <a:lvl1pPr>
              <a:defRPr/>
            </a:lvl1pPr>
          </a:lstStyle>
          <a:p>
            <a:endParaRPr lang="en-GB"/>
          </a:p>
        </p:txBody>
      </p:sp>
      <p:sp>
        <p:nvSpPr>
          <p:cNvPr id="4" name="Footer Placeholder 3"/>
          <p:cNvSpPr>
            <a:spLocks noGrp="1"/>
          </p:cNvSpPr>
          <p:nvPr>
            <p:ph type="ftr" sz="quarter" idx="11"/>
          </p:nvPr>
        </p:nvSpPr>
        <p:spPr>
          <a:xfrm>
            <a:off x="2438400" y="6540500"/>
            <a:ext cx="4953000" cy="228600"/>
          </a:xfrm>
          <a:prstGeom prst="rect">
            <a:avLst/>
          </a:prstGeom>
        </p:spPr>
        <p:txBody>
          <a:bodyPr/>
          <a:lstStyle>
            <a:lvl1pPr>
              <a:defRPr/>
            </a:lvl1pPr>
          </a:lstStyle>
          <a:p>
            <a:r>
              <a:rPr lang="en-GB"/>
              <a:t>EBPG 5000plus Operator training</a:t>
            </a:r>
          </a:p>
        </p:txBody>
      </p:sp>
      <p:sp>
        <p:nvSpPr>
          <p:cNvPr id="5" name="Slide Number Placeholder 4"/>
          <p:cNvSpPr>
            <a:spLocks noGrp="1"/>
          </p:cNvSpPr>
          <p:nvPr>
            <p:ph type="sldNum" sz="quarter" idx="12"/>
          </p:nvPr>
        </p:nvSpPr>
        <p:spPr>
          <a:xfrm>
            <a:off x="8229600" y="6540500"/>
            <a:ext cx="762000" cy="228600"/>
          </a:xfrm>
          <a:prstGeom prst="rect">
            <a:avLst/>
          </a:prstGeom>
        </p:spPr>
        <p:txBody>
          <a:bodyPr/>
          <a:lstStyle>
            <a:lvl1pPr>
              <a:defRPr/>
            </a:lvl1pPr>
          </a:lstStyle>
          <a:p>
            <a:fld id="{0BEBAD2C-5009-40F9-81B3-4B1F087F66C1}"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00" y="6540500"/>
            <a:ext cx="1905000" cy="228600"/>
          </a:xfrm>
          <a:prstGeom prst="rect">
            <a:avLst/>
          </a:prstGeom>
        </p:spPr>
        <p:txBody>
          <a:bodyPr/>
          <a:lstStyle>
            <a:lvl1pPr>
              <a:defRPr/>
            </a:lvl1pPr>
          </a:lstStyle>
          <a:p>
            <a:endParaRPr lang="en-GB"/>
          </a:p>
        </p:txBody>
      </p:sp>
      <p:sp>
        <p:nvSpPr>
          <p:cNvPr id="3" name="Footer Placeholder 2"/>
          <p:cNvSpPr>
            <a:spLocks noGrp="1"/>
          </p:cNvSpPr>
          <p:nvPr>
            <p:ph type="ftr" sz="quarter" idx="11"/>
          </p:nvPr>
        </p:nvSpPr>
        <p:spPr>
          <a:xfrm>
            <a:off x="2438400" y="6540500"/>
            <a:ext cx="4953000" cy="228600"/>
          </a:xfrm>
          <a:prstGeom prst="rect">
            <a:avLst/>
          </a:prstGeom>
        </p:spPr>
        <p:txBody>
          <a:bodyPr/>
          <a:lstStyle>
            <a:lvl1pPr>
              <a:defRPr/>
            </a:lvl1pPr>
          </a:lstStyle>
          <a:p>
            <a:r>
              <a:rPr lang="en-GB"/>
              <a:t>EBPG 5000plus Operator training</a:t>
            </a:r>
          </a:p>
        </p:txBody>
      </p:sp>
      <p:sp>
        <p:nvSpPr>
          <p:cNvPr id="4" name="Slide Number Placeholder 3"/>
          <p:cNvSpPr>
            <a:spLocks noGrp="1"/>
          </p:cNvSpPr>
          <p:nvPr>
            <p:ph type="sldNum" sz="quarter" idx="12"/>
          </p:nvPr>
        </p:nvSpPr>
        <p:spPr>
          <a:xfrm>
            <a:off x="8229600" y="6540500"/>
            <a:ext cx="762000" cy="228600"/>
          </a:xfrm>
          <a:prstGeom prst="rect">
            <a:avLst/>
          </a:prstGeom>
        </p:spPr>
        <p:txBody>
          <a:bodyPr/>
          <a:lstStyle>
            <a:lvl1pPr>
              <a:defRPr/>
            </a:lvl1pPr>
          </a:lstStyle>
          <a:p>
            <a:fld id="{1D436C78-AC0F-4740-AE74-84523DC53B47}"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200" y="6540500"/>
            <a:ext cx="1905000" cy="228600"/>
          </a:xfrm>
          <a:prstGeom prst="rect">
            <a:avLst/>
          </a:prstGeom>
        </p:spPr>
        <p:txBody>
          <a:bodyPr/>
          <a:lstStyle>
            <a:lvl1pPr>
              <a:defRPr/>
            </a:lvl1pPr>
          </a:lstStyle>
          <a:p>
            <a:endParaRPr lang="en-GB"/>
          </a:p>
        </p:txBody>
      </p:sp>
      <p:sp>
        <p:nvSpPr>
          <p:cNvPr id="6" name="Footer Placeholder 5"/>
          <p:cNvSpPr>
            <a:spLocks noGrp="1"/>
          </p:cNvSpPr>
          <p:nvPr>
            <p:ph type="ftr" sz="quarter" idx="11"/>
          </p:nvPr>
        </p:nvSpPr>
        <p:spPr>
          <a:xfrm>
            <a:off x="2438400" y="6540500"/>
            <a:ext cx="4953000" cy="228600"/>
          </a:xfrm>
          <a:prstGeom prst="rect">
            <a:avLst/>
          </a:prstGeom>
        </p:spPr>
        <p:txBody>
          <a:bodyPr/>
          <a:lstStyle>
            <a:lvl1pPr>
              <a:defRPr/>
            </a:lvl1pPr>
          </a:lstStyle>
          <a:p>
            <a:r>
              <a:rPr lang="en-GB"/>
              <a:t>EBPG 5000plus Operator training</a:t>
            </a:r>
          </a:p>
        </p:txBody>
      </p:sp>
      <p:sp>
        <p:nvSpPr>
          <p:cNvPr id="7" name="Slide Number Placeholder 6"/>
          <p:cNvSpPr>
            <a:spLocks noGrp="1"/>
          </p:cNvSpPr>
          <p:nvPr>
            <p:ph type="sldNum" sz="quarter" idx="12"/>
          </p:nvPr>
        </p:nvSpPr>
        <p:spPr>
          <a:xfrm>
            <a:off x="8229600" y="6540500"/>
            <a:ext cx="762000" cy="228600"/>
          </a:xfrm>
          <a:prstGeom prst="rect">
            <a:avLst/>
          </a:prstGeom>
        </p:spPr>
        <p:txBody>
          <a:bodyPr/>
          <a:lstStyle>
            <a:lvl1pPr>
              <a:defRPr/>
            </a:lvl1pPr>
          </a:lstStyle>
          <a:p>
            <a:fld id="{D77C496F-76B9-46A3-8E44-55568C8B4CFE}"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200" y="6540500"/>
            <a:ext cx="1905000" cy="228600"/>
          </a:xfrm>
          <a:prstGeom prst="rect">
            <a:avLst/>
          </a:prstGeom>
        </p:spPr>
        <p:txBody>
          <a:bodyPr/>
          <a:lstStyle>
            <a:lvl1pPr>
              <a:defRPr/>
            </a:lvl1pPr>
          </a:lstStyle>
          <a:p>
            <a:endParaRPr lang="en-GB"/>
          </a:p>
        </p:txBody>
      </p:sp>
      <p:sp>
        <p:nvSpPr>
          <p:cNvPr id="6" name="Footer Placeholder 5"/>
          <p:cNvSpPr>
            <a:spLocks noGrp="1"/>
          </p:cNvSpPr>
          <p:nvPr>
            <p:ph type="ftr" sz="quarter" idx="11"/>
          </p:nvPr>
        </p:nvSpPr>
        <p:spPr>
          <a:xfrm>
            <a:off x="2438400" y="6540500"/>
            <a:ext cx="4953000" cy="228600"/>
          </a:xfrm>
          <a:prstGeom prst="rect">
            <a:avLst/>
          </a:prstGeom>
        </p:spPr>
        <p:txBody>
          <a:bodyPr/>
          <a:lstStyle>
            <a:lvl1pPr>
              <a:defRPr/>
            </a:lvl1pPr>
          </a:lstStyle>
          <a:p>
            <a:r>
              <a:rPr lang="en-GB"/>
              <a:t>EBPG 5000plus Operator training</a:t>
            </a:r>
          </a:p>
        </p:txBody>
      </p:sp>
      <p:sp>
        <p:nvSpPr>
          <p:cNvPr id="7" name="Slide Number Placeholder 6"/>
          <p:cNvSpPr>
            <a:spLocks noGrp="1"/>
          </p:cNvSpPr>
          <p:nvPr>
            <p:ph type="sldNum" sz="quarter" idx="12"/>
          </p:nvPr>
        </p:nvSpPr>
        <p:spPr>
          <a:xfrm>
            <a:off x="8229600" y="6540500"/>
            <a:ext cx="762000" cy="228600"/>
          </a:xfrm>
          <a:prstGeom prst="rect">
            <a:avLst/>
          </a:prstGeom>
        </p:spPr>
        <p:txBody>
          <a:bodyPr/>
          <a:lstStyle>
            <a:lvl1pPr>
              <a:defRPr/>
            </a:lvl1pPr>
          </a:lstStyle>
          <a:p>
            <a:fld id="{1BE352A7-C08E-4327-A9D6-3AC2CFE73D69}"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5" name="Line 5"/>
          <p:cNvSpPr>
            <a:spLocks noChangeShapeType="1"/>
          </p:cNvSpPr>
          <p:nvPr/>
        </p:nvSpPr>
        <p:spPr bwMode="auto">
          <a:xfrm>
            <a:off x="55563" y="1141413"/>
            <a:ext cx="0" cy="0"/>
          </a:xfrm>
          <a:prstGeom prst="line">
            <a:avLst/>
          </a:prstGeom>
          <a:noFill/>
          <a:ln w="9525">
            <a:solidFill>
              <a:schemeClr val="tx1"/>
            </a:solidFill>
            <a:round/>
            <a:headEnd/>
            <a:tailEnd/>
          </a:ln>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l" defTabSz="850900" rtl="0" fontAlgn="base">
        <a:spcBef>
          <a:spcPct val="0"/>
        </a:spcBef>
        <a:spcAft>
          <a:spcPct val="0"/>
        </a:spcAft>
        <a:defRPr sz="2400">
          <a:solidFill>
            <a:srgbClr val="333399"/>
          </a:solidFill>
          <a:latin typeface="+mj-lt"/>
          <a:ea typeface="+mj-ea"/>
          <a:cs typeface="+mj-cs"/>
        </a:defRPr>
      </a:lvl1pPr>
      <a:lvl2pPr algn="l" defTabSz="850900" rtl="0" fontAlgn="base">
        <a:spcBef>
          <a:spcPct val="0"/>
        </a:spcBef>
        <a:spcAft>
          <a:spcPct val="0"/>
        </a:spcAft>
        <a:defRPr sz="2400">
          <a:solidFill>
            <a:srgbClr val="333399"/>
          </a:solidFill>
          <a:latin typeface="Arial" pitchFamily="34" charset="0"/>
          <a:ea typeface="ＭＳ Ｐゴシック" pitchFamily="34" charset="-128"/>
        </a:defRPr>
      </a:lvl2pPr>
      <a:lvl3pPr algn="l" defTabSz="850900" rtl="0" fontAlgn="base">
        <a:spcBef>
          <a:spcPct val="0"/>
        </a:spcBef>
        <a:spcAft>
          <a:spcPct val="0"/>
        </a:spcAft>
        <a:defRPr sz="2400">
          <a:solidFill>
            <a:srgbClr val="333399"/>
          </a:solidFill>
          <a:latin typeface="Arial" pitchFamily="34" charset="0"/>
          <a:ea typeface="ＭＳ Ｐゴシック" pitchFamily="34" charset="-128"/>
        </a:defRPr>
      </a:lvl3pPr>
      <a:lvl4pPr algn="l" defTabSz="850900" rtl="0" fontAlgn="base">
        <a:spcBef>
          <a:spcPct val="0"/>
        </a:spcBef>
        <a:spcAft>
          <a:spcPct val="0"/>
        </a:spcAft>
        <a:defRPr sz="2400">
          <a:solidFill>
            <a:srgbClr val="333399"/>
          </a:solidFill>
          <a:latin typeface="Arial" pitchFamily="34" charset="0"/>
          <a:ea typeface="ＭＳ Ｐゴシック" pitchFamily="34" charset="-128"/>
        </a:defRPr>
      </a:lvl4pPr>
      <a:lvl5pPr algn="l" defTabSz="850900" rtl="0" fontAlgn="base">
        <a:spcBef>
          <a:spcPct val="0"/>
        </a:spcBef>
        <a:spcAft>
          <a:spcPct val="0"/>
        </a:spcAft>
        <a:defRPr sz="2400">
          <a:solidFill>
            <a:srgbClr val="333399"/>
          </a:solidFill>
          <a:latin typeface="Arial" pitchFamily="34" charset="0"/>
          <a:ea typeface="ＭＳ Ｐゴシック" pitchFamily="34" charset="-128"/>
        </a:defRPr>
      </a:lvl5pPr>
      <a:lvl6pPr marL="457200" algn="l" defTabSz="850900" rtl="0" fontAlgn="base">
        <a:spcBef>
          <a:spcPct val="0"/>
        </a:spcBef>
        <a:spcAft>
          <a:spcPct val="0"/>
        </a:spcAft>
        <a:defRPr sz="2400">
          <a:solidFill>
            <a:srgbClr val="333399"/>
          </a:solidFill>
          <a:latin typeface="Arial" pitchFamily="34" charset="0"/>
          <a:ea typeface="ＭＳ Ｐゴシック" pitchFamily="34" charset="-128"/>
        </a:defRPr>
      </a:lvl6pPr>
      <a:lvl7pPr marL="914400" algn="l" defTabSz="850900" rtl="0" fontAlgn="base">
        <a:spcBef>
          <a:spcPct val="0"/>
        </a:spcBef>
        <a:spcAft>
          <a:spcPct val="0"/>
        </a:spcAft>
        <a:defRPr sz="2400">
          <a:solidFill>
            <a:srgbClr val="333399"/>
          </a:solidFill>
          <a:latin typeface="Arial" pitchFamily="34" charset="0"/>
          <a:ea typeface="ＭＳ Ｐゴシック" pitchFamily="34" charset="-128"/>
        </a:defRPr>
      </a:lvl7pPr>
      <a:lvl8pPr marL="1371600" algn="l" defTabSz="850900" rtl="0" fontAlgn="base">
        <a:spcBef>
          <a:spcPct val="0"/>
        </a:spcBef>
        <a:spcAft>
          <a:spcPct val="0"/>
        </a:spcAft>
        <a:defRPr sz="2400">
          <a:solidFill>
            <a:srgbClr val="333399"/>
          </a:solidFill>
          <a:latin typeface="Arial" pitchFamily="34" charset="0"/>
          <a:ea typeface="ＭＳ Ｐゴシック" pitchFamily="34" charset="-128"/>
        </a:defRPr>
      </a:lvl8pPr>
      <a:lvl9pPr marL="1828800" algn="l" defTabSz="850900" rtl="0" fontAlgn="base">
        <a:spcBef>
          <a:spcPct val="0"/>
        </a:spcBef>
        <a:spcAft>
          <a:spcPct val="0"/>
        </a:spcAft>
        <a:defRPr sz="2400">
          <a:solidFill>
            <a:srgbClr val="333399"/>
          </a:solidFill>
          <a:latin typeface="Arial" pitchFamily="34" charset="0"/>
          <a:ea typeface="ＭＳ Ｐゴシック" pitchFamily="34" charset="-128"/>
        </a:defRPr>
      </a:lvl9pPr>
    </p:titleStyle>
    <p:bodyStyle>
      <a:lvl1pPr marL="319088" indent="-319088" algn="l" defTabSz="850900" rtl="0" fontAlgn="base">
        <a:spcBef>
          <a:spcPct val="20000"/>
        </a:spcBef>
        <a:spcAft>
          <a:spcPct val="0"/>
        </a:spcAft>
        <a:defRPr sz="2800">
          <a:solidFill>
            <a:srgbClr val="333399"/>
          </a:solidFill>
          <a:latin typeface="+mn-lt"/>
          <a:ea typeface="+mn-ea"/>
          <a:cs typeface="+mn-cs"/>
        </a:defRPr>
      </a:lvl1pPr>
      <a:lvl2pPr marL="692150" indent="-266700" algn="l" defTabSz="850900" rtl="0" fontAlgn="base">
        <a:spcBef>
          <a:spcPct val="20000"/>
        </a:spcBef>
        <a:spcAft>
          <a:spcPct val="0"/>
        </a:spcAft>
        <a:defRPr sz="2600">
          <a:solidFill>
            <a:schemeClr val="tx1"/>
          </a:solidFill>
          <a:latin typeface="Arial Narrow" pitchFamily="34" charset="0"/>
          <a:ea typeface="+mn-ea"/>
        </a:defRPr>
      </a:lvl2pPr>
      <a:lvl3pPr marL="1062038" indent="-211138" algn="l" defTabSz="850900" rtl="0" fontAlgn="base">
        <a:spcBef>
          <a:spcPct val="20000"/>
        </a:spcBef>
        <a:spcAft>
          <a:spcPct val="0"/>
        </a:spcAft>
        <a:buChar char="•"/>
        <a:defRPr sz="2000">
          <a:solidFill>
            <a:schemeClr val="tx1"/>
          </a:solidFill>
          <a:latin typeface="Arial Narrow" pitchFamily="34" charset="0"/>
          <a:ea typeface="+mn-ea"/>
        </a:defRPr>
      </a:lvl3pPr>
      <a:lvl4pPr marL="1487488" indent="-211138" algn="l" defTabSz="850900" rtl="0" fontAlgn="base">
        <a:spcBef>
          <a:spcPct val="20000"/>
        </a:spcBef>
        <a:spcAft>
          <a:spcPct val="0"/>
        </a:spcAft>
        <a:buChar char="–"/>
        <a:defRPr i="1">
          <a:solidFill>
            <a:schemeClr val="tx1"/>
          </a:solidFill>
          <a:latin typeface="Arial Narrow" pitchFamily="34" charset="0"/>
          <a:ea typeface="+mn-ea"/>
        </a:defRPr>
      </a:lvl4pPr>
      <a:lvl5pPr marL="1912938" indent="-214313" algn="l" defTabSz="850900" rtl="0" fontAlgn="base">
        <a:spcBef>
          <a:spcPct val="20000"/>
        </a:spcBef>
        <a:spcAft>
          <a:spcPct val="0"/>
        </a:spcAft>
        <a:buChar char="»"/>
        <a:defRPr sz="1400">
          <a:solidFill>
            <a:schemeClr val="tx1"/>
          </a:solidFill>
          <a:latin typeface="Arial Narrow" pitchFamily="34" charset="0"/>
          <a:ea typeface="+mn-ea"/>
        </a:defRPr>
      </a:lvl5pPr>
      <a:lvl6pPr marL="2370138" indent="-214313" algn="l" defTabSz="850900" rtl="0" fontAlgn="base">
        <a:spcBef>
          <a:spcPct val="20000"/>
        </a:spcBef>
        <a:spcAft>
          <a:spcPct val="0"/>
        </a:spcAft>
        <a:buChar char="»"/>
        <a:defRPr sz="1400">
          <a:solidFill>
            <a:schemeClr val="tx1"/>
          </a:solidFill>
          <a:latin typeface="Arial Narrow" pitchFamily="34" charset="0"/>
          <a:ea typeface="+mn-ea"/>
        </a:defRPr>
      </a:lvl6pPr>
      <a:lvl7pPr marL="2827338" indent="-214313" algn="l" defTabSz="850900" rtl="0" fontAlgn="base">
        <a:spcBef>
          <a:spcPct val="20000"/>
        </a:spcBef>
        <a:spcAft>
          <a:spcPct val="0"/>
        </a:spcAft>
        <a:buChar char="»"/>
        <a:defRPr sz="1400">
          <a:solidFill>
            <a:schemeClr val="tx1"/>
          </a:solidFill>
          <a:latin typeface="Arial Narrow" pitchFamily="34" charset="0"/>
          <a:ea typeface="+mn-ea"/>
        </a:defRPr>
      </a:lvl7pPr>
      <a:lvl8pPr marL="3284538" indent="-214313" algn="l" defTabSz="850900" rtl="0" fontAlgn="base">
        <a:spcBef>
          <a:spcPct val="20000"/>
        </a:spcBef>
        <a:spcAft>
          <a:spcPct val="0"/>
        </a:spcAft>
        <a:buChar char="»"/>
        <a:defRPr sz="1400">
          <a:solidFill>
            <a:schemeClr val="tx1"/>
          </a:solidFill>
          <a:latin typeface="Arial Narrow" pitchFamily="34" charset="0"/>
          <a:ea typeface="+mn-ea"/>
        </a:defRPr>
      </a:lvl8pPr>
      <a:lvl9pPr marL="3741738" indent="-214313" algn="l" defTabSz="850900" rtl="0" fontAlgn="base">
        <a:spcBef>
          <a:spcPct val="20000"/>
        </a:spcBef>
        <a:spcAft>
          <a:spcPct val="0"/>
        </a:spcAft>
        <a:buChar char="»"/>
        <a:defRPr sz="1400">
          <a:solidFill>
            <a:schemeClr val="tx1"/>
          </a:solidFill>
          <a:latin typeface="Arial Narrow"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17584" y="6581001"/>
            <a:ext cx="1826416" cy="276999"/>
          </a:xfrm>
          <a:prstGeom prst="rect">
            <a:avLst/>
          </a:prstGeom>
          <a:noFill/>
        </p:spPr>
        <p:txBody>
          <a:bodyPr wrap="none" rtlCol="0">
            <a:spAutoFit/>
          </a:bodyPr>
          <a:lstStyle/>
          <a:p>
            <a:r>
              <a:rPr lang="en-US" sz="1200" i="1">
                <a:latin typeface="Times"/>
                <a:cs typeface="Times"/>
              </a:rPr>
              <a:t>M. Rooks, Yale University</a:t>
            </a:r>
          </a:p>
        </p:txBody>
      </p:sp>
      <p:sp>
        <p:nvSpPr>
          <p:cNvPr id="4" name="TextBox 3"/>
          <p:cNvSpPr txBox="1"/>
          <p:nvPr/>
        </p:nvSpPr>
        <p:spPr>
          <a:xfrm>
            <a:off x="2163097" y="1966452"/>
            <a:ext cx="4520789" cy="1384995"/>
          </a:xfrm>
          <a:prstGeom prst="rect">
            <a:avLst/>
          </a:prstGeom>
          <a:noFill/>
        </p:spPr>
        <p:txBody>
          <a:bodyPr wrap="none" rtlCol="0">
            <a:spAutoFit/>
          </a:bodyPr>
          <a:lstStyle/>
          <a:p>
            <a:r>
              <a:rPr lang="en-US" dirty="0"/>
              <a:t>A beamer tutorial</a:t>
            </a:r>
          </a:p>
          <a:p>
            <a:endParaRPr lang="en-US" dirty="0"/>
          </a:p>
          <a:p>
            <a:endParaRPr lang="en-US" dirty="0"/>
          </a:p>
          <a:p>
            <a:r>
              <a:rPr lang="en-US" i="1" dirty="0" err="1"/>
              <a:t>LayoutBeamer</a:t>
            </a:r>
            <a:r>
              <a:rPr lang="en-US" dirty="0"/>
              <a:t>, from </a:t>
            </a:r>
            <a:r>
              <a:rPr lang="en-US" dirty="0" err="1"/>
              <a:t>Genisys</a:t>
            </a:r>
            <a:r>
              <a:rPr lang="en-US" dirty="0"/>
              <a:t> GmbH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249A17-6EBF-4E0E-8112-E7D6C469CEE1}"/>
              </a:ext>
            </a:extLst>
          </p:cNvPr>
          <p:cNvPicPr>
            <a:picLocks noChangeAspect="1"/>
          </p:cNvPicPr>
          <p:nvPr/>
        </p:nvPicPr>
        <p:blipFill>
          <a:blip r:embed="rId2"/>
          <a:stretch>
            <a:fillRect/>
          </a:stretch>
        </p:blipFill>
        <p:spPr>
          <a:xfrm>
            <a:off x="0" y="1010838"/>
            <a:ext cx="9144000" cy="5717772"/>
          </a:xfrm>
          <a:prstGeom prst="rect">
            <a:avLst/>
          </a:prstGeom>
        </p:spPr>
      </p:pic>
      <p:sp>
        <p:nvSpPr>
          <p:cNvPr id="5" name="TextBox 4">
            <a:extLst>
              <a:ext uri="{FF2B5EF4-FFF2-40B4-BE49-F238E27FC236}">
                <a16:creationId xmlns:a16="http://schemas.microsoft.com/office/drawing/2014/main" id="{10EF7B09-645E-4C2A-B923-87C24C0A95BE}"/>
              </a:ext>
            </a:extLst>
          </p:cNvPr>
          <p:cNvSpPr txBox="1"/>
          <p:nvPr/>
        </p:nvSpPr>
        <p:spPr>
          <a:xfrm>
            <a:off x="1124466" y="201827"/>
            <a:ext cx="3686432" cy="584775"/>
          </a:xfrm>
          <a:prstGeom prst="rect">
            <a:avLst/>
          </a:prstGeom>
          <a:noFill/>
        </p:spPr>
        <p:txBody>
          <a:bodyPr wrap="square" rtlCol="0">
            <a:spAutoFit/>
          </a:bodyPr>
          <a:lstStyle/>
          <a:p>
            <a:r>
              <a:rPr lang="en-US" sz="1600" dirty="0"/>
              <a:t>Now we have a menu with a lot of output options.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974" y="621315"/>
            <a:ext cx="2693366" cy="4708981"/>
          </a:xfrm>
          <a:prstGeom prst="rect">
            <a:avLst/>
          </a:prstGeom>
          <a:noFill/>
        </p:spPr>
        <p:txBody>
          <a:bodyPr wrap="none" rtlCol="0">
            <a:spAutoFit/>
          </a:bodyPr>
          <a:lstStyle/>
          <a:p>
            <a:r>
              <a:rPr lang="en-US" sz="1200" dirty="0"/>
              <a:t>The default settings are</a:t>
            </a:r>
          </a:p>
          <a:p>
            <a:r>
              <a:rPr lang="en-US" sz="1200" dirty="0"/>
              <a:t>almost always the best choices.</a:t>
            </a:r>
          </a:p>
          <a:p>
            <a:endParaRPr lang="en-US" sz="1200" dirty="0"/>
          </a:p>
          <a:p>
            <a:r>
              <a:rPr lang="en-US" sz="1200" dirty="0"/>
              <a:t>The two things you will have to </a:t>
            </a:r>
          </a:p>
          <a:p>
            <a:r>
              <a:rPr lang="en-US" sz="1200" dirty="0"/>
              <a:t>choose:  beam step size </a:t>
            </a:r>
            <a:br>
              <a:rPr lang="en-US" sz="1200" dirty="0"/>
            </a:br>
            <a:r>
              <a:rPr lang="en-US" sz="1200" dirty="0"/>
              <a:t>and field (or “block”) size.</a:t>
            </a:r>
          </a:p>
          <a:p>
            <a:endParaRPr lang="en-US" sz="1200" dirty="0"/>
          </a:p>
          <a:p>
            <a:endParaRPr lang="en-US" sz="1200" dirty="0"/>
          </a:p>
          <a:p>
            <a:endParaRPr lang="en-US" sz="1200" dirty="0"/>
          </a:p>
          <a:p>
            <a:endParaRPr lang="en-US" sz="1200" dirty="0"/>
          </a:p>
          <a:p>
            <a:r>
              <a:rPr lang="en-US" sz="1200" dirty="0"/>
              <a:t>Under “write position grid,”</a:t>
            </a:r>
            <a:br>
              <a:rPr lang="en-US" sz="1200" dirty="0"/>
            </a:br>
            <a:r>
              <a:rPr lang="en-US" sz="1200" dirty="0"/>
              <a:t>the word “resolution” </a:t>
            </a:r>
            <a:br>
              <a:rPr lang="en-US" sz="1200" dirty="0"/>
            </a:br>
            <a:r>
              <a:rPr lang="en-US" sz="1200" dirty="0"/>
              <a:t>means “placement accuracy”.  </a:t>
            </a:r>
            <a:br>
              <a:rPr lang="en-US" sz="1200" dirty="0"/>
            </a:br>
            <a:r>
              <a:rPr lang="en-US" sz="1200" dirty="0"/>
              <a:t>It should equal the beam step size.*</a:t>
            </a:r>
          </a:p>
          <a:p>
            <a:endParaRPr lang="en-US" sz="1200" dirty="0"/>
          </a:p>
          <a:p>
            <a:r>
              <a:rPr lang="en-US" sz="1200" dirty="0"/>
              <a:t>You should calculate the best </a:t>
            </a:r>
          </a:p>
          <a:p>
            <a:r>
              <a:rPr lang="en-US" sz="1200" dirty="0"/>
              <a:t>beam step based on resist sensitivity</a:t>
            </a:r>
          </a:p>
          <a:p>
            <a:r>
              <a:rPr lang="en-US" sz="1200" dirty="0"/>
              <a:t>and resolution requirements.</a:t>
            </a:r>
          </a:p>
          <a:p>
            <a:endParaRPr lang="en-US" sz="1200" dirty="0"/>
          </a:p>
          <a:p>
            <a:r>
              <a:rPr lang="en-US" sz="1200" dirty="0"/>
              <a:t>One way to do this is to use the </a:t>
            </a:r>
          </a:p>
          <a:p>
            <a:r>
              <a:rPr lang="en-US" sz="1200" dirty="0"/>
              <a:t>EBPG calculator.</a:t>
            </a:r>
          </a:p>
          <a:p>
            <a:endParaRPr lang="en-US" sz="1200" dirty="0"/>
          </a:p>
          <a:p>
            <a:r>
              <a:rPr lang="en-US" sz="1200" dirty="0"/>
              <a:t>But really, you should have thought</a:t>
            </a:r>
          </a:p>
          <a:p>
            <a:r>
              <a:rPr lang="en-US" sz="1200" dirty="0"/>
              <a:t>about the beam step long ago, </a:t>
            </a:r>
          </a:p>
          <a:p>
            <a:r>
              <a:rPr lang="en-US" sz="1200" dirty="0"/>
              <a:t>before doing the CAD.</a:t>
            </a:r>
          </a:p>
        </p:txBody>
      </p:sp>
      <p:sp>
        <p:nvSpPr>
          <p:cNvPr id="5" name="Left Arrow 4"/>
          <p:cNvSpPr/>
          <p:nvPr/>
        </p:nvSpPr>
        <p:spPr bwMode="auto">
          <a:xfrm rot="2268995">
            <a:off x="7937246" y="2116484"/>
            <a:ext cx="670256" cy="493847"/>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ea typeface="ＭＳ Ｐゴシック" pitchFamily="34" charset="-128"/>
            </a:endParaRPr>
          </a:p>
        </p:txBody>
      </p:sp>
      <p:sp>
        <p:nvSpPr>
          <p:cNvPr id="2" name="TextBox 1">
            <a:extLst>
              <a:ext uri="{FF2B5EF4-FFF2-40B4-BE49-F238E27FC236}">
                <a16:creationId xmlns:a16="http://schemas.microsoft.com/office/drawing/2014/main" id="{D34FE33A-33DB-4351-B4C1-E577DF10B5E6}"/>
              </a:ext>
            </a:extLst>
          </p:cNvPr>
          <p:cNvSpPr txBox="1"/>
          <p:nvPr/>
        </p:nvSpPr>
        <p:spPr>
          <a:xfrm>
            <a:off x="247979" y="5822384"/>
            <a:ext cx="3419960" cy="923330"/>
          </a:xfrm>
          <a:prstGeom prst="rect">
            <a:avLst/>
          </a:prstGeom>
          <a:noFill/>
        </p:spPr>
        <p:txBody>
          <a:bodyPr wrap="square" rtlCol="0">
            <a:spAutoFit/>
          </a:bodyPr>
          <a:lstStyle/>
          <a:p>
            <a:r>
              <a:rPr lang="en-US" sz="900" dirty="0"/>
              <a:t>* There are some special cases where the shape placement accuracy is set equal to the LSB, while the beam step size is a larger multiple of the LSB. This happens when gratings or photonic bandgap structures need very fine pitch control. Try not to think about it for now. Just set it equal to the beam step size.</a:t>
            </a:r>
          </a:p>
        </p:txBody>
      </p:sp>
      <p:pic>
        <p:nvPicPr>
          <p:cNvPr id="7" name="Picture 6">
            <a:extLst>
              <a:ext uri="{FF2B5EF4-FFF2-40B4-BE49-F238E27FC236}">
                <a16:creationId xmlns:a16="http://schemas.microsoft.com/office/drawing/2014/main" id="{83757408-D4CE-48D8-832C-21079167FD62}"/>
              </a:ext>
            </a:extLst>
          </p:cNvPr>
          <p:cNvPicPr>
            <a:picLocks noChangeAspect="1"/>
          </p:cNvPicPr>
          <p:nvPr/>
        </p:nvPicPr>
        <p:blipFill>
          <a:blip r:embed="rId2"/>
          <a:stretch>
            <a:fillRect/>
          </a:stretch>
        </p:blipFill>
        <p:spPr>
          <a:xfrm>
            <a:off x="3385433" y="273487"/>
            <a:ext cx="5688545" cy="5505355"/>
          </a:xfrm>
          <a:prstGeom prst="rect">
            <a:avLst/>
          </a:prstGeom>
        </p:spPr>
      </p:pic>
      <p:cxnSp>
        <p:nvCxnSpPr>
          <p:cNvPr id="9" name="Straight Arrow Connector 8">
            <a:extLst>
              <a:ext uri="{FF2B5EF4-FFF2-40B4-BE49-F238E27FC236}">
                <a16:creationId xmlns:a16="http://schemas.microsoft.com/office/drawing/2014/main" id="{F46D84E0-A762-4BA0-94E2-93D90D0EED81}"/>
              </a:ext>
            </a:extLst>
          </p:cNvPr>
          <p:cNvCxnSpPr/>
          <p:nvPr/>
        </p:nvCxnSpPr>
        <p:spPr bwMode="auto">
          <a:xfrm>
            <a:off x="2265405" y="1515762"/>
            <a:ext cx="1441622" cy="8114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02B68079-64CD-44FE-8555-5BE05D09331E}"/>
              </a:ext>
            </a:extLst>
          </p:cNvPr>
          <p:cNvCxnSpPr>
            <a:cxnSpLocks/>
          </p:cNvCxnSpPr>
          <p:nvPr/>
        </p:nvCxnSpPr>
        <p:spPr bwMode="auto">
          <a:xfrm>
            <a:off x="2215978" y="1746422"/>
            <a:ext cx="2298357" cy="15610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Connector: Curved 15">
            <a:extLst>
              <a:ext uri="{FF2B5EF4-FFF2-40B4-BE49-F238E27FC236}">
                <a16:creationId xmlns:a16="http://schemas.microsoft.com/office/drawing/2014/main" id="{BC6395C6-72BF-410C-99E8-FCCFFE464A15}"/>
              </a:ext>
            </a:extLst>
          </p:cNvPr>
          <p:cNvCxnSpPr>
            <a:cxnSpLocks/>
          </p:cNvCxnSpPr>
          <p:nvPr/>
        </p:nvCxnSpPr>
        <p:spPr bwMode="auto">
          <a:xfrm flipV="1">
            <a:off x="1964724" y="2075936"/>
            <a:ext cx="1703215" cy="688015"/>
          </a:xfrm>
          <a:prstGeom prst="curved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864" y="2533416"/>
            <a:ext cx="2959465" cy="3108543"/>
          </a:xfrm>
          <a:prstGeom prst="rect">
            <a:avLst/>
          </a:prstGeom>
          <a:noFill/>
        </p:spPr>
        <p:txBody>
          <a:bodyPr wrap="none" rtlCol="0">
            <a:spAutoFit/>
          </a:bodyPr>
          <a:lstStyle/>
          <a:p>
            <a:r>
              <a:rPr lang="en-US" sz="1400" dirty="0"/>
              <a:t>Let’s change the beam step</a:t>
            </a:r>
          </a:p>
          <a:p>
            <a:r>
              <a:rPr lang="en-US" sz="1400" dirty="0"/>
              <a:t>to 0.02 microns (20 nm).</a:t>
            </a:r>
          </a:p>
          <a:p>
            <a:endParaRPr lang="en-US" sz="1400" dirty="0"/>
          </a:p>
          <a:p>
            <a:r>
              <a:rPr lang="en-US" sz="1400" dirty="0"/>
              <a:t>Make sure the placement accuracy</a:t>
            </a:r>
            <a:br>
              <a:rPr lang="en-US" sz="1400" dirty="0"/>
            </a:br>
            <a:r>
              <a:rPr lang="en-US" sz="1400" dirty="0"/>
              <a:t>“resolution” is also 0.02 microns.  </a:t>
            </a:r>
            <a:br>
              <a:rPr lang="en-US" sz="1400" dirty="0"/>
            </a:br>
            <a:r>
              <a:rPr lang="en-US" sz="1400" dirty="0"/>
              <a:t>It may or may not change by itself.</a:t>
            </a:r>
          </a:p>
          <a:p>
            <a:endParaRPr lang="en-US" sz="1400" dirty="0"/>
          </a:p>
          <a:p>
            <a:r>
              <a:rPr lang="en-US" sz="1400" dirty="0"/>
              <a:t>The block size</a:t>
            </a:r>
            <a:br>
              <a:rPr lang="en-US" sz="1400" dirty="0"/>
            </a:br>
            <a:r>
              <a:rPr lang="en-US" sz="1400" dirty="0"/>
              <a:t>will then change to the maximum</a:t>
            </a:r>
            <a:br>
              <a:rPr lang="en-US" sz="1400" dirty="0"/>
            </a:br>
            <a:r>
              <a:rPr lang="en-US" sz="1400" dirty="0"/>
              <a:t>value, which is pretty annoying.</a:t>
            </a:r>
            <a:br>
              <a:rPr lang="en-US" sz="1400" dirty="0"/>
            </a:br>
            <a:r>
              <a:rPr lang="en-US" sz="1400" dirty="0"/>
              <a:t>You must change it back to the </a:t>
            </a:r>
            <a:br>
              <a:rPr lang="en-US" sz="1400" dirty="0"/>
            </a:br>
            <a:r>
              <a:rPr lang="en-US" sz="1400" dirty="0"/>
              <a:t>size you want.</a:t>
            </a:r>
          </a:p>
          <a:p>
            <a:endParaRPr lang="en-US" sz="1400" dirty="0"/>
          </a:p>
          <a:p>
            <a:endParaRPr lang="en-US" sz="1400" dirty="0"/>
          </a:p>
        </p:txBody>
      </p:sp>
      <p:pic>
        <p:nvPicPr>
          <p:cNvPr id="4" name="Picture 3">
            <a:extLst>
              <a:ext uri="{FF2B5EF4-FFF2-40B4-BE49-F238E27FC236}">
                <a16:creationId xmlns:a16="http://schemas.microsoft.com/office/drawing/2014/main" id="{6B5F7F79-448B-4493-86FC-9B81EF435F1F}"/>
              </a:ext>
            </a:extLst>
          </p:cNvPr>
          <p:cNvPicPr>
            <a:picLocks noChangeAspect="1"/>
          </p:cNvPicPr>
          <p:nvPr/>
        </p:nvPicPr>
        <p:blipFill>
          <a:blip r:embed="rId2"/>
          <a:stretch>
            <a:fillRect/>
          </a:stretch>
        </p:blipFill>
        <p:spPr>
          <a:xfrm>
            <a:off x="3352482" y="623596"/>
            <a:ext cx="5688545" cy="5505355"/>
          </a:xfrm>
          <a:prstGeom prst="rect">
            <a:avLst/>
          </a:prstGeom>
        </p:spPr>
      </p:pic>
      <p:cxnSp>
        <p:nvCxnSpPr>
          <p:cNvPr id="6" name="Straight Arrow Connector 5">
            <a:extLst>
              <a:ext uri="{FF2B5EF4-FFF2-40B4-BE49-F238E27FC236}">
                <a16:creationId xmlns:a16="http://schemas.microsoft.com/office/drawing/2014/main" id="{6E0070D8-1364-4B05-9D38-631E6EDA9CAD}"/>
              </a:ext>
            </a:extLst>
          </p:cNvPr>
          <p:cNvCxnSpPr/>
          <p:nvPr/>
        </p:nvCxnSpPr>
        <p:spPr bwMode="auto">
          <a:xfrm>
            <a:off x="2747319" y="2702011"/>
            <a:ext cx="88556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B5D806DD-ED3A-4441-AEEB-1D4D734A7CD3}"/>
              </a:ext>
            </a:extLst>
          </p:cNvPr>
          <p:cNvCxnSpPr>
            <a:cxnSpLocks/>
          </p:cNvCxnSpPr>
          <p:nvPr/>
        </p:nvCxnSpPr>
        <p:spPr bwMode="auto">
          <a:xfrm flipV="1">
            <a:off x="1701114" y="3793524"/>
            <a:ext cx="2772032" cy="39953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Connector: Curved 8">
            <a:extLst>
              <a:ext uri="{FF2B5EF4-FFF2-40B4-BE49-F238E27FC236}">
                <a16:creationId xmlns:a16="http://schemas.microsoft.com/office/drawing/2014/main" id="{3D549271-D8DE-4046-A006-9EA85EB41C3C}"/>
              </a:ext>
            </a:extLst>
          </p:cNvPr>
          <p:cNvCxnSpPr>
            <a:cxnSpLocks/>
          </p:cNvCxnSpPr>
          <p:nvPr/>
        </p:nvCxnSpPr>
        <p:spPr bwMode="auto">
          <a:xfrm rot="5400000" flipH="1" flipV="1">
            <a:off x="3234382" y="2540346"/>
            <a:ext cx="815546" cy="735223"/>
          </a:xfrm>
          <a:prstGeom prst="curved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8257" y="1964355"/>
            <a:ext cx="6679192" cy="4893645"/>
          </a:xfrm>
          <a:prstGeom prst="rect">
            <a:avLst/>
          </a:prstGeom>
          <a:noFill/>
        </p:spPr>
        <p:txBody>
          <a:bodyPr wrap="square" rtlCol="0">
            <a:spAutoFit/>
          </a:bodyPr>
          <a:lstStyle/>
          <a:p>
            <a:r>
              <a:rPr lang="en-US" sz="1200" dirty="0"/>
              <a:t>Over here the term “resolution” </a:t>
            </a:r>
          </a:p>
          <a:p>
            <a:r>
              <a:rPr lang="en-US" sz="1200" dirty="0"/>
              <a:t>means the EBPG’s bit size, also </a:t>
            </a:r>
            <a:br>
              <a:rPr lang="en-US" sz="1200" dirty="0"/>
            </a:br>
            <a:r>
              <a:rPr lang="en-US" sz="1200" dirty="0"/>
              <a:t>known as the LSB. On our system, </a:t>
            </a:r>
            <a:br>
              <a:rPr lang="en-US" sz="1200" dirty="0"/>
            </a:br>
            <a:r>
              <a:rPr lang="en-US" sz="1200" dirty="0"/>
              <a:t>we almost always set the </a:t>
            </a:r>
            <a:r>
              <a:rPr lang="en-US" sz="1200" dirty="0" err="1"/>
              <a:t>mainfield</a:t>
            </a:r>
            <a:br>
              <a:rPr lang="en-US" sz="1200" dirty="0"/>
            </a:br>
            <a:r>
              <a:rPr lang="en-US" sz="1200" dirty="0"/>
              <a:t>LSB to 1 nm. That’s the default, </a:t>
            </a:r>
            <a:br>
              <a:rPr lang="en-US" sz="1200" dirty="0"/>
            </a:br>
            <a:r>
              <a:rPr lang="en-US" sz="1200" dirty="0"/>
              <a:t>and you should not change it.  </a:t>
            </a:r>
          </a:p>
          <a:p>
            <a:endParaRPr lang="en-US" sz="1200" dirty="0"/>
          </a:p>
          <a:p>
            <a:r>
              <a:rPr lang="en-US" sz="1200" dirty="0"/>
              <a:t>Using the term “resolution” to mean </a:t>
            </a:r>
            <a:br>
              <a:rPr lang="en-US" sz="1200" dirty="0"/>
            </a:br>
            <a:r>
              <a:rPr lang="en-US" sz="1200" dirty="0"/>
              <a:t>two different things is a very poor</a:t>
            </a:r>
            <a:br>
              <a:rPr lang="en-US" sz="1200" dirty="0"/>
            </a:br>
            <a:r>
              <a:rPr lang="en-US" sz="1200" dirty="0"/>
              <a:t>design, but that’s what Beamer does.</a:t>
            </a:r>
          </a:p>
          <a:p>
            <a:endParaRPr lang="en-US" sz="1200" dirty="0"/>
          </a:p>
          <a:p>
            <a:r>
              <a:rPr lang="en-US" sz="1200" dirty="0"/>
              <a:t>Now look at the “</a:t>
            </a:r>
            <a:r>
              <a:rPr lang="en-US" sz="1200" dirty="0" err="1"/>
              <a:t>Mainfield</a:t>
            </a:r>
            <a:r>
              <a:rPr lang="en-US" sz="1200" dirty="0"/>
              <a:t> Size”.</a:t>
            </a:r>
          </a:p>
          <a:p>
            <a:r>
              <a:rPr lang="en-US" sz="1200" dirty="0"/>
              <a:t>This is a subset of the maximum </a:t>
            </a:r>
          </a:p>
          <a:p>
            <a:r>
              <a:rPr lang="en-US" sz="1200" dirty="0"/>
              <a:t>exposure field (1 nm)(2</a:t>
            </a:r>
            <a:r>
              <a:rPr lang="en-US" sz="1200" baseline="30000" dirty="0"/>
              <a:t>20</a:t>
            </a:r>
            <a:r>
              <a:rPr lang="en-US" sz="1200" dirty="0"/>
              <a:t>) ≈ 1 mm.</a:t>
            </a:r>
          </a:p>
          <a:p>
            <a:r>
              <a:rPr lang="en-US" sz="1200" dirty="0"/>
              <a:t>This is also called the “block size,”</a:t>
            </a:r>
          </a:p>
          <a:p>
            <a:r>
              <a:rPr lang="en-US" sz="1200" dirty="0"/>
              <a:t>because the pattern will be chopped</a:t>
            </a:r>
          </a:p>
          <a:p>
            <a:r>
              <a:rPr lang="en-US" sz="1200" dirty="0"/>
              <a:t>into blocks of this size.</a:t>
            </a:r>
          </a:p>
          <a:p>
            <a:endParaRPr lang="en-US" sz="1200" dirty="0"/>
          </a:p>
          <a:p>
            <a:r>
              <a:rPr lang="en-US" sz="1200" dirty="0"/>
              <a:t>The default block size was 700 </a:t>
            </a:r>
            <a:r>
              <a:rPr lang="en-US" sz="1200" dirty="0">
                <a:latin typeface="Symbol" charset="2"/>
                <a:cs typeface="Symbol" charset="2"/>
              </a:rPr>
              <a:t>m</a:t>
            </a:r>
            <a:r>
              <a:rPr lang="en-US" sz="1200" dirty="0"/>
              <a:t>m,</a:t>
            </a:r>
          </a:p>
          <a:p>
            <a:r>
              <a:rPr lang="en-US" sz="1200" dirty="0"/>
              <a:t>but Beamer changed it to 1040 </a:t>
            </a:r>
            <a:r>
              <a:rPr lang="en-US" sz="1200" dirty="0">
                <a:latin typeface="Symbol" charset="2"/>
                <a:cs typeface="Symbol" charset="2"/>
              </a:rPr>
              <a:t>m</a:t>
            </a:r>
            <a:r>
              <a:rPr lang="en-US" sz="1200" dirty="0"/>
              <a:t>m</a:t>
            </a:r>
          </a:p>
          <a:p>
            <a:r>
              <a:rPr lang="en-US" sz="1200" dirty="0"/>
              <a:t>when you changed the step size.</a:t>
            </a:r>
          </a:p>
          <a:p>
            <a:r>
              <a:rPr lang="en-US" sz="1200" dirty="0"/>
              <a:t>Why?  It’s just another bad design choice.</a:t>
            </a:r>
          </a:p>
          <a:p>
            <a:endParaRPr lang="en-US" sz="1200" dirty="0"/>
          </a:p>
          <a:p>
            <a:r>
              <a:rPr lang="en-US" sz="1200" dirty="0"/>
              <a:t>Now you should change the block size to some</a:t>
            </a:r>
          </a:p>
          <a:p>
            <a:r>
              <a:rPr lang="en-US" sz="1200" dirty="0"/>
              <a:t>sensible numbers, such as (for example) 375 and 600 </a:t>
            </a:r>
            <a:r>
              <a:rPr lang="en-US" sz="1200" dirty="0">
                <a:latin typeface="Symbol" charset="2"/>
                <a:cs typeface="Symbol" charset="2"/>
              </a:rPr>
              <a:t>m</a:t>
            </a:r>
            <a:r>
              <a:rPr lang="en-US" sz="1200" dirty="0"/>
              <a:t>m. Do not use the maximum field size.</a:t>
            </a:r>
          </a:p>
        </p:txBody>
      </p:sp>
      <p:sp>
        <p:nvSpPr>
          <p:cNvPr id="4" name="Left Arrow 3"/>
          <p:cNvSpPr/>
          <p:nvPr/>
        </p:nvSpPr>
        <p:spPr bwMode="auto">
          <a:xfrm rot="2342920">
            <a:off x="7678551" y="1716705"/>
            <a:ext cx="1058299" cy="58791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ea typeface="ＭＳ Ｐゴシック" pitchFamily="34" charset="-128"/>
            </a:endParaRPr>
          </a:p>
        </p:txBody>
      </p:sp>
      <p:pic>
        <p:nvPicPr>
          <p:cNvPr id="5" name="Picture 4">
            <a:extLst>
              <a:ext uri="{FF2B5EF4-FFF2-40B4-BE49-F238E27FC236}">
                <a16:creationId xmlns:a16="http://schemas.microsoft.com/office/drawing/2014/main" id="{1453DC7E-3F02-4D64-AC27-A635E1C6776F}"/>
              </a:ext>
            </a:extLst>
          </p:cNvPr>
          <p:cNvPicPr>
            <a:picLocks noChangeAspect="1"/>
          </p:cNvPicPr>
          <p:nvPr/>
        </p:nvPicPr>
        <p:blipFill>
          <a:blip r:embed="rId2"/>
          <a:stretch>
            <a:fillRect/>
          </a:stretch>
        </p:blipFill>
        <p:spPr>
          <a:xfrm>
            <a:off x="3360720" y="116969"/>
            <a:ext cx="5688545" cy="5505355"/>
          </a:xfrm>
          <a:prstGeom prst="rect">
            <a:avLst/>
          </a:prstGeom>
        </p:spPr>
      </p:pic>
      <p:cxnSp>
        <p:nvCxnSpPr>
          <p:cNvPr id="7" name="Straight Arrow Connector 6">
            <a:extLst>
              <a:ext uri="{FF2B5EF4-FFF2-40B4-BE49-F238E27FC236}">
                <a16:creationId xmlns:a16="http://schemas.microsoft.com/office/drawing/2014/main" id="{6991113D-A55E-48BB-A215-48F1EFD9BACD}"/>
              </a:ext>
            </a:extLst>
          </p:cNvPr>
          <p:cNvCxnSpPr>
            <a:cxnSpLocks/>
          </p:cNvCxnSpPr>
          <p:nvPr/>
        </p:nvCxnSpPr>
        <p:spPr bwMode="auto">
          <a:xfrm>
            <a:off x="2607276" y="2092411"/>
            <a:ext cx="1033848" cy="56841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D582FB00-C95C-42B3-8A3D-439FA8D4416E}"/>
              </a:ext>
            </a:extLst>
          </p:cNvPr>
          <p:cNvCxnSpPr>
            <a:cxnSpLocks/>
          </p:cNvCxnSpPr>
          <p:nvPr/>
        </p:nvCxnSpPr>
        <p:spPr bwMode="auto">
          <a:xfrm>
            <a:off x="2607276" y="2092411"/>
            <a:ext cx="1066799" cy="16745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TextBox 14">
            <a:extLst>
              <a:ext uri="{FF2B5EF4-FFF2-40B4-BE49-F238E27FC236}">
                <a16:creationId xmlns:a16="http://schemas.microsoft.com/office/drawing/2014/main" id="{F42A5A84-4F69-431E-82FB-BFF20E058D2B}"/>
              </a:ext>
            </a:extLst>
          </p:cNvPr>
          <p:cNvSpPr txBox="1"/>
          <p:nvPr/>
        </p:nvSpPr>
        <p:spPr>
          <a:xfrm>
            <a:off x="5313400" y="1791730"/>
            <a:ext cx="3332206" cy="276999"/>
          </a:xfrm>
          <a:prstGeom prst="rect">
            <a:avLst/>
          </a:prstGeom>
          <a:noFill/>
        </p:spPr>
        <p:txBody>
          <a:bodyPr wrap="square" rtlCol="0">
            <a:spAutoFit/>
          </a:bodyPr>
          <a:lstStyle/>
          <a:p>
            <a:r>
              <a:rPr lang="en-US" sz="1200" dirty="0">
                <a:solidFill>
                  <a:srgbClr val="FF0000"/>
                </a:solidFill>
              </a:rPr>
              <a:t>This “resolution” is the placement accuracy.</a:t>
            </a:r>
          </a:p>
        </p:txBody>
      </p:sp>
      <p:sp>
        <p:nvSpPr>
          <p:cNvPr id="16" name="TextBox 15">
            <a:extLst>
              <a:ext uri="{FF2B5EF4-FFF2-40B4-BE49-F238E27FC236}">
                <a16:creationId xmlns:a16="http://schemas.microsoft.com/office/drawing/2014/main" id="{5DE6B886-90C9-4EFF-9A84-5501C9B55E05}"/>
              </a:ext>
            </a:extLst>
          </p:cNvPr>
          <p:cNvSpPr txBox="1"/>
          <p:nvPr/>
        </p:nvSpPr>
        <p:spPr>
          <a:xfrm>
            <a:off x="6445789" y="2547093"/>
            <a:ext cx="3332206" cy="276999"/>
          </a:xfrm>
          <a:prstGeom prst="rect">
            <a:avLst/>
          </a:prstGeom>
          <a:noFill/>
        </p:spPr>
        <p:txBody>
          <a:bodyPr wrap="square" rtlCol="0">
            <a:spAutoFit/>
          </a:bodyPr>
          <a:lstStyle/>
          <a:p>
            <a:r>
              <a:rPr lang="en-US" sz="1200" dirty="0">
                <a:solidFill>
                  <a:srgbClr val="FF0000"/>
                </a:solidFill>
              </a:rPr>
              <a:t>LSB of the main deflector.</a:t>
            </a:r>
          </a:p>
        </p:txBody>
      </p:sp>
      <p:sp>
        <p:nvSpPr>
          <p:cNvPr id="17" name="TextBox 16">
            <a:extLst>
              <a:ext uri="{FF2B5EF4-FFF2-40B4-BE49-F238E27FC236}">
                <a16:creationId xmlns:a16="http://schemas.microsoft.com/office/drawing/2014/main" id="{30B3C869-A5E7-4017-BC2A-CBA3BC1BB4A1}"/>
              </a:ext>
            </a:extLst>
          </p:cNvPr>
          <p:cNvSpPr txBox="1"/>
          <p:nvPr/>
        </p:nvSpPr>
        <p:spPr>
          <a:xfrm>
            <a:off x="6470503" y="3645169"/>
            <a:ext cx="3332206" cy="276999"/>
          </a:xfrm>
          <a:prstGeom prst="rect">
            <a:avLst/>
          </a:prstGeom>
          <a:noFill/>
        </p:spPr>
        <p:txBody>
          <a:bodyPr wrap="square" rtlCol="0">
            <a:spAutoFit/>
          </a:bodyPr>
          <a:lstStyle/>
          <a:p>
            <a:r>
              <a:rPr lang="en-US" sz="1200" dirty="0">
                <a:solidFill>
                  <a:srgbClr val="FF0000"/>
                </a:solidFill>
              </a:rPr>
              <a:t>LSB of the subfield deflector</a:t>
            </a:r>
          </a:p>
        </p:txBody>
      </p:sp>
      <p:cxnSp>
        <p:nvCxnSpPr>
          <p:cNvPr id="19" name="Connector: Curved 18">
            <a:extLst>
              <a:ext uri="{FF2B5EF4-FFF2-40B4-BE49-F238E27FC236}">
                <a16:creationId xmlns:a16="http://schemas.microsoft.com/office/drawing/2014/main" id="{6FF51823-9B1A-43CB-82FB-8A16FA48AD12}"/>
              </a:ext>
            </a:extLst>
          </p:cNvPr>
          <p:cNvCxnSpPr>
            <a:cxnSpLocks/>
          </p:cNvCxnSpPr>
          <p:nvPr/>
        </p:nvCxnSpPr>
        <p:spPr bwMode="auto">
          <a:xfrm flipV="1">
            <a:off x="2607276" y="3260566"/>
            <a:ext cx="1069909" cy="874829"/>
          </a:xfrm>
          <a:prstGeom prst="curved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EAC5CC-EF9A-46DD-9934-B87F175DB2AD}"/>
              </a:ext>
            </a:extLst>
          </p:cNvPr>
          <p:cNvPicPr>
            <a:picLocks noChangeAspect="1"/>
          </p:cNvPicPr>
          <p:nvPr/>
        </p:nvPicPr>
        <p:blipFill>
          <a:blip r:embed="rId2"/>
          <a:stretch>
            <a:fillRect/>
          </a:stretch>
        </p:blipFill>
        <p:spPr>
          <a:xfrm>
            <a:off x="3192590" y="918519"/>
            <a:ext cx="4895721" cy="4617308"/>
          </a:xfrm>
          <a:prstGeom prst="rect">
            <a:avLst/>
          </a:prstGeom>
        </p:spPr>
      </p:pic>
      <p:sp>
        <p:nvSpPr>
          <p:cNvPr id="8" name="TextBox 7">
            <a:extLst>
              <a:ext uri="{FF2B5EF4-FFF2-40B4-BE49-F238E27FC236}">
                <a16:creationId xmlns:a16="http://schemas.microsoft.com/office/drawing/2014/main" id="{A398EE39-B544-4870-B749-7A46D27177AA}"/>
              </a:ext>
            </a:extLst>
          </p:cNvPr>
          <p:cNvSpPr txBox="1"/>
          <p:nvPr/>
        </p:nvSpPr>
        <p:spPr>
          <a:xfrm>
            <a:off x="617838" y="716692"/>
            <a:ext cx="1857632" cy="4401205"/>
          </a:xfrm>
          <a:prstGeom prst="rect">
            <a:avLst/>
          </a:prstGeom>
          <a:noFill/>
        </p:spPr>
        <p:txBody>
          <a:bodyPr wrap="square" rtlCol="0">
            <a:spAutoFit/>
          </a:bodyPr>
          <a:lstStyle/>
          <a:p>
            <a:r>
              <a:rPr lang="en-US" sz="1400" dirty="0"/>
              <a:t>On the “advanced” tab of this menu, just use the defaults.</a:t>
            </a:r>
          </a:p>
          <a:p>
            <a:endParaRPr lang="en-US" sz="1400" dirty="0"/>
          </a:p>
          <a:p>
            <a:r>
              <a:rPr lang="en-US" sz="1400" dirty="0"/>
              <a:t>Fixed fields</a:t>
            </a:r>
            <a:br>
              <a:rPr lang="en-US" sz="1400" dirty="0"/>
            </a:br>
            <a:r>
              <a:rPr lang="en-US" sz="1400" dirty="0"/>
              <a:t>mean that the blocks will be tiled. That’s what you normally use.</a:t>
            </a:r>
          </a:p>
          <a:p>
            <a:endParaRPr lang="en-US" sz="1400" dirty="0"/>
          </a:p>
          <a:p>
            <a:r>
              <a:rPr lang="en-US" sz="1400" dirty="0"/>
              <a:t>Floating fields are useful for sparse patterns, where each part of the design can fit inside one block. Floating fields are </a:t>
            </a:r>
            <a:r>
              <a:rPr lang="en-US" sz="1400" i="1" dirty="0"/>
              <a:t>not</a:t>
            </a:r>
            <a:r>
              <a:rPr lang="en-US" sz="1400" dirty="0"/>
              <a:t> the right choice for patterns that span many blocks.</a:t>
            </a:r>
          </a:p>
        </p:txBody>
      </p:sp>
      <p:cxnSp>
        <p:nvCxnSpPr>
          <p:cNvPr id="10" name="Straight Arrow Connector 9">
            <a:extLst>
              <a:ext uri="{FF2B5EF4-FFF2-40B4-BE49-F238E27FC236}">
                <a16:creationId xmlns:a16="http://schemas.microsoft.com/office/drawing/2014/main" id="{C55EFF81-F85F-41D6-9FD5-92107F80F58E}"/>
              </a:ext>
            </a:extLst>
          </p:cNvPr>
          <p:cNvCxnSpPr/>
          <p:nvPr/>
        </p:nvCxnSpPr>
        <p:spPr bwMode="auto">
          <a:xfrm flipV="1">
            <a:off x="1758778" y="1598141"/>
            <a:ext cx="1606379" cy="12768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032" y="1280736"/>
            <a:ext cx="2481770" cy="1815882"/>
          </a:xfrm>
          <a:prstGeom prst="rect">
            <a:avLst/>
          </a:prstGeom>
          <a:noFill/>
        </p:spPr>
        <p:txBody>
          <a:bodyPr wrap="none" rtlCol="0">
            <a:spAutoFit/>
          </a:bodyPr>
          <a:lstStyle/>
          <a:p>
            <a:r>
              <a:rPr lang="en-US" sz="1400" dirty="0"/>
              <a:t>Thank goodness we can’t</a:t>
            </a:r>
          </a:p>
          <a:p>
            <a:r>
              <a:rPr lang="en-US" sz="1400" dirty="0"/>
              <a:t>change anything on the</a:t>
            </a:r>
          </a:p>
          <a:p>
            <a:r>
              <a:rPr lang="en-US" sz="1400" dirty="0"/>
              <a:t>“tool” tab.</a:t>
            </a:r>
          </a:p>
          <a:p>
            <a:endParaRPr lang="en-US" sz="1400" dirty="0"/>
          </a:p>
          <a:p>
            <a:r>
              <a:rPr lang="en-US" sz="1400" dirty="0"/>
              <a:t>For now we are also ignoring</a:t>
            </a:r>
            <a:br>
              <a:rPr lang="en-US" sz="1400" dirty="0"/>
            </a:br>
            <a:r>
              <a:rPr lang="en-US" sz="1400" dirty="0"/>
              <a:t>the “</a:t>
            </a:r>
            <a:r>
              <a:rPr lang="en-US" sz="1400" dirty="0" err="1"/>
              <a:t>multipass</a:t>
            </a:r>
            <a:r>
              <a:rPr lang="en-US" sz="1400" dirty="0"/>
              <a:t>” tab. That’s a</a:t>
            </a:r>
            <a:br>
              <a:rPr lang="en-US" sz="1400" dirty="0"/>
            </a:br>
            <a:r>
              <a:rPr lang="en-US" sz="1400" dirty="0"/>
              <a:t>more advanced topic, which</a:t>
            </a:r>
            <a:br>
              <a:rPr lang="en-US" sz="1400" dirty="0"/>
            </a:br>
            <a:r>
              <a:rPr lang="en-US" sz="1400" dirty="0"/>
              <a:t>is covered in a training video.</a:t>
            </a:r>
          </a:p>
        </p:txBody>
      </p:sp>
      <p:pic>
        <p:nvPicPr>
          <p:cNvPr id="5" name="Picture 4">
            <a:extLst>
              <a:ext uri="{FF2B5EF4-FFF2-40B4-BE49-F238E27FC236}">
                <a16:creationId xmlns:a16="http://schemas.microsoft.com/office/drawing/2014/main" id="{F6B23945-6286-4075-9CEF-6574A918EB84}"/>
              </a:ext>
            </a:extLst>
          </p:cNvPr>
          <p:cNvPicPr>
            <a:picLocks noChangeAspect="1"/>
          </p:cNvPicPr>
          <p:nvPr/>
        </p:nvPicPr>
        <p:blipFill>
          <a:blip r:embed="rId2"/>
          <a:stretch>
            <a:fillRect/>
          </a:stretch>
        </p:blipFill>
        <p:spPr>
          <a:xfrm>
            <a:off x="2691212" y="1134182"/>
            <a:ext cx="6283322" cy="47478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2016" y="846595"/>
            <a:ext cx="2611612" cy="5047536"/>
          </a:xfrm>
          <a:prstGeom prst="rect">
            <a:avLst/>
          </a:prstGeom>
          <a:noFill/>
        </p:spPr>
        <p:txBody>
          <a:bodyPr wrap="none" rtlCol="0">
            <a:spAutoFit/>
          </a:bodyPr>
          <a:lstStyle/>
          <a:p>
            <a:r>
              <a:rPr lang="en-US" sz="1400" dirty="0"/>
              <a:t>On the “extent” tab you</a:t>
            </a:r>
            <a:br>
              <a:rPr lang="en-US" sz="1400" dirty="0"/>
            </a:br>
            <a:r>
              <a:rPr lang="en-US" sz="1400" dirty="0"/>
              <a:t>should select “User”</a:t>
            </a:r>
            <a:br>
              <a:rPr lang="en-US" sz="1400" dirty="0"/>
            </a:br>
            <a:r>
              <a:rPr lang="en-US" sz="1400" dirty="0"/>
              <a:t>and then enter values for </a:t>
            </a:r>
            <a:br>
              <a:rPr lang="en-US" sz="1400" dirty="0"/>
            </a:br>
            <a:r>
              <a:rPr lang="en-US" sz="1400" dirty="0"/>
              <a:t>lower-left and upper-right.</a:t>
            </a:r>
          </a:p>
          <a:p>
            <a:br>
              <a:rPr lang="en-US" sz="1400" dirty="0"/>
            </a:br>
            <a:r>
              <a:rPr lang="en-US" sz="1400" dirty="0"/>
              <a:t>The pattern will be cut into</a:t>
            </a:r>
            <a:br>
              <a:rPr lang="en-US" sz="1400" dirty="0"/>
            </a:br>
            <a:r>
              <a:rPr lang="en-US" sz="1400" dirty="0"/>
              <a:t>blocks starting at the lower</a:t>
            </a:r>
            <a:br>
              <a:rPr lang="en-US" sz="1400" dirty="0"/>
            </a:br>
            <a:r>
              <a:rPr lang="en-US" sz="1400" dirty="0"/>
              <a:t>left.</a:t>
            </a:r>
          </a:p>
          <a:p>
            <a:endParaRPr lang="en-US" sz="1400" dirty="0"/>
          </a:p>
          <a:p>
            <a:r>
              <a:rPr lang="en-US" sz="1400" dirty="0"/>
              <a:t>You should pay attention</a:t>
            </a:r>
          </a:p>
          <a:p>
            <a:r>
              <a:rPr lang="en-US" sz="1400" dirty="0"/>
              <a:t>to the upper-right corner,</a:t>
            </a:r>
          </a:p>
          <a:p>
            <a:r>
              <a:rPr lang="en-US" sz="1400" dirty="0"/>
              <a:t>since the average of these</a:t>
            </a:r>
          </a:p>
          <a:p>
            <a:r>
              <a:rPr lang="en-US" sz="1400" dirty="0"/>
              <a:t>coordinates will be the </a:t>
            </a:r>
          </a:p>
          <a:p>
            <a:r>
              <a:rPr lang="en-US" sz="1400" dirty="0"/>
              <a:t>“chip center”.</a:t>
            </a:r>
          </a:p>
          <a:p>
            <a:endParaRPr lang="en-US" sz="1400" dirty="0"/>
          </a:p>
          <a:p>
            <a:r>
              <a:rPr lang="en-US" sz="1400" dirty="0"/>
              <a:t>The “chip center” will be the</a:t>
            </a:r>
          </a:p>
          <a:p>
            <a:r>
              <a:rPr lang="en-US" sz="1400" dirty="0"/>
              <a:t>reference point for placement</a:t>
            </a:r>
          </a:p>
          <a:p>
            <a:r>
              <a:rPr lang="en-US" sz="1400" dirty="0"/>
              <a:t>and alignment in </a:t>
            </a:r>
            <a:r>
              <a:rPr lang="en-US" sz="1400" dirty="0" err="1"/>
              <a:t>Raith’s</a:t>
            </a:r>
            <a:r>
              <a:rPr lang="en-US" sz="1400" dirty="0"/>
              <a:t> </a:t>
            </a:r>
          </a:p>
          <a:p>
            <a:r>
              <a:rPr lang="en-US" sz="1400" dirty="0"/>
              <a:t>exposure job software. You </a:t>
            </a:r>
            <a:br>
              <a:rPr lang="en-US" sz="1400" dirty="0"/>
            </a:br>
            <a:r>
              <a:rPr lang="en-US" sz="1400" dirty="0"/>
              <a:t>really need to know where that</a:t>
            </a:r>
            <a:br>
              <a:rPr lang="en-US" sz="1400" dirty="0"/>
            </a:br>
            <a:r>
              <a:rPr lang="en-US" sz="1400" dirty="0"/>
              <a:t>center point is, so you really</a:t>
            </a:r>
            <a:br>
              <a:rPr lang="en-US" sz="1400" dirty="0"/>
            </a:br>
            <a:r>
              <a:rPr lang="en-US" sz="1400" dirty="0"/>
              <a:t>need to enter these numbers</a:t>
            </a:r>
            <a:br>
              <a:rPr lang="en-US" sz="1400" dirty="0"/>
            </a:br>
            <a:r>
              <a:rPr lang="en-US" sz="1400" dirty="0"/>
              <a:t>yourself.</a:t>
            </a:r>
          </a:p>
        </p:txBody>
      </p:sp>
      <p:pic>
        <p:nvPicPr>
          <p:cNvPr id="5" name="Picture 4">
            <a:extLst>
              <a:ext uri="{FF2B5EF4-FFF2-40B4-BE49-F238E27FC236}">
                <a16:creationId xmlns:a16="http://schemas.microsoft.com/office/drawing/2014/main" id="{4F668B80-9000-48D0-82AF-5186475C6FAE}"/>
              </a:ext>
            </a:extLst>
          </p:cNvPr>
          <p:cNvPicPr>
            <a:picLocks noChangeAspect="1"/>
          </p:cNvPicPr>
          <p:nvPr/>
        </p:nvPicPr>
        <p:blipFill>
          <a:blip r:embed="rId2"/>
          <a:stretch>
            <a:fillRect/>
          </a:stretch>
        </p:blipFill>
        <p:spPr>
          <a:xfrm>
            <a:off x="4308233" y="448963"/>
            <a:ext cx="4288416" cy="5766486"/>
          </a:xfrm>
          <a:prstGeom prst="rect">
            <a:avLst/>
          </a:prstGeom>
        </p:spPr>
      </p:pic>
      <p:cxnSp>
        <p:nvCxnSpPr>
          <p:cNvPr id="7" name="Straight Arrow Connector 6">
            <a:extLst>
              <a:ext uri="{FF2B5EF4-FFF2-40B4-BE49-F238E27FC236}">
                <a16:creationId xmlns:a16="http://schemas.microsoft.com/office/drawing/2014/main" id="{096263E6-64C3-4085-AA9C-885AEC0BEA90}"/>
              </a:ext>
            </a:extLst>
          </p:cNvPr>
          <p:cNvCxnSpPr/>
          <p:nvPr/>
        </p:nvCxnSpPr>
        <p:spPr bwMode="auto">
          <a:xfrm>
            <a:off x="2438400" y="1194486"/>
            <a:ext cx="2059459" cy="6878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39522" y="3186486"/>
            <a:ext cx="5088753" cy="830997"/>
          </a:xfrm>
          <a:prstGeom prst="rect">
            <a:avLst/>
          </a:prstGeom>
          <a:noFill/>
        </p:spPr>
        <p:txBody>
          <a:bodyPr wrap="none" rtlCol="0">
            <a:spAutoFit/>
          </a:bodyPr>
          <a:lstStyle/>
          <a:p>
            <a:r>
              <a:rPr lang="en-US" sz="1600"/>
              <a:t>Click on the play button to start the fracturing process.</a:t>
            </a:r>
          </a:p>
          <a:p>
            <a:r>
              <a:rPr lang="en-US" sz="1600"/>
              <a:t>When that is done, click on the same spot to see</a:t>
            </a:r>
          </a:p>
          <a:p>
            <a:r>
              <a:rPr lang="en-US" sz="1600"/>
              <a:t>the fractured pattern</a:t>
            </a:r>
          </a:p>
        </p:txBody>
      </p:sp>
      <p:pic>
        <p:nvPicPr>
          <p:cNvPr id="5" name="Picture 4">
            <a:extLst>
              <a:ext uri="{FF2B5EF4-FFF2-40B4-BE49-F238E27FC236}">
                <a16:creationId xmlns:a16="http://schemas.microsoft.com/office/drawing/2014/main" id="{33A05A4C-6A70-477F-B6DE-BF11E954F29F}"/>
              </a:ext>
            </a:extLst>
          </p:cNvPr>
          <p:cNvPicPr>
            <a:picLocks noChangeAspect="1"/>
          </p:cNvPicPr>
          <p:nvPr/>
        </p:nvPicPr>
        <p:blipFill>
          <a:blip r:embed="rId2"/>
          <a:stretch>
            <a:fillRect/>
          </a:stretch>
        </p:blipFill>
        <p:spPr>
          <a:xfrm>
            <a:off x="1637651" y="1412489"/>
            <a:ext cx="1873346" cy="1619333"/>
          </a:xfrm>
          <a:prstGeom prst="rect">
            <a:avLst/>
          </a:prstGeom>
        </p:spPr>
      </p:pic>
      <p:cxnSp>
        <p:nvCxnSpPr>
          <p:cNvPr id="7" name="Straight Arrow Connector 6">
            <a:extLst>
              <a:ext uri="{FF2B5EF4-FFF2-40B4-BE49-F238E27FC236}">
                <a16:creationId xmlns:a16="http://schemas.microsoft.com/office/drawing/2014/main" id="{F671BCB0-1A90-4FF3-A8E7-DC82A29DB2D7}"/>
              </a:ext>
            </a:extLst>
          </p:cNvPr>
          <p:cNvCxnSpPr/>
          <p:nvPr/>
        </p:nvCxnSpPr>
        <p:spPr bwMode="auto">
          <a:xfrm flipH="1" flipV="1">
            <a:off x="2928551" y="2640227"/>
            <a:ext cx="329514" cy="59312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046045" y="1646155"/>
            <a:ext cx="1540414" cy="823078"/>
          </a:xfrm>
          <a:prstGeom prst="rect">
            <a:avLst/>
          </a:prstGeom>
          <a:noFill/>
          <a:ln w="9525" cap="flat" cmpd="sng" algn="ctr">
            <a:solidFill>
              <a:schemeClr val="tx1"/>
            </a:solidFill>
            <a:prstDash val="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4" name="Rectangle 3"/>
          <p:cNvSpPr/>
          <p:nvPr/>
        </p:nvSpPr>
        <p:spPr bwMode="auto">
          <a:xfrm>
            <a:off x="3586459" y="1646155"/>
            <a:ext cx="1540414" cy="823078"/>
          </a:xfrm>
          <a:prstGeom prst="rect">
            <a:avLst/>
          </a:prstGeom>
          <a:noFill/>
          <a:ln w="9525" cap="flat" cmpd="sng" algn="ctr">
            <a:solidFill>
              <a:schemeClr val="tx1"/>
            </a:solidFill>
            <a:prstDash val="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5" name="Rectangle 4"/>
          <p:cNvSpPr/>
          <p:nvPr/>
        </p:nvSpPr>
        <p:spPr bwMode="auto">
          <a:xfrm>
            <a:off x="5126873" y="1646155"/>
            <a:ext cx="1540414" cy="823078"/>
          </a:xfrm>
          <a:prstGeom prst="rect">
            <a:avLst/>
          </a:prstGeom>
          <a:noFill/>
          <a:ln w="9525" cap="flat" cmpd="sng" algn="ctr">
            <a:solidFill>
              <a:schemeClr val="tx1"/>
            </a:solidFill>
            <a:prstDash val="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6" name="Rectangle 5"/>
          <p:cNvSpPr/>
          <p:nvPr/>
        </p:nvSpPr>
        <p:spPr bwMode="auto">
          <a:xfrm>
            <a:off x="2046045" y="2469233"/>
            <a:ext cx="1540414" cy="823078"/>
          </a:xfrm>
          <a:prstGeom prst="rect">
            <a:avLst/>
          </a:prstGeom>
          <a:noFill/>
          <a:ln w="9525" cap="flat" cmpd="sng" algn="ctr">
            <a:solidFill>
              <a:schemeClr val="tx1"/>
            </a:solidFill>
            <a:prstDash val="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7" name="Rectangle 6"/>
          <p:cNvSpPr/>
          <p:nvPr/>
        </p:nvSpPr>
        <p:spPr bwMode="auto">
          <a:xfrm>
            <a:off x="3586459" y="2469233"/>
            <a:ext cx="1540414" cy="823078"/>
          </a:xfrm>
          <a:prstGeom prst="rect">
            <a:avLst/>
          </a:prstGeom>
          <a:noFill/>
          <a:ln w="9525" cap="flat" cmpd="sng" algn="ctr">
            <a:solidFill>
              <a:schemeClr val="tx1"/>
            </a:solidFill>
            <a:prstDash val="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8" name="Rectangle 7"/>
          <p:cNvSpPr/>
          <p:nvPr/>
        </p:nvSpPr>
        <p:spPr bwMode="auto">
          <a:xfrm>
            <a:off x="5126873" y="2469233"/>
            <a:ext cx="1540414" cy="823078"/>
          </a:xfrm>
          <a:prstGeom prst="rect">
            <a:avLst/>
          </a:prstGeom>
          <a:noFill/>
          <a:ln w="9525" cap="flat" cmpd="sng" algn="ctr">
            <a:solidFill>
              <a:schemeClr val="tx1"/>
            </a:solidFill>
            <a:prstDash val="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9" name="Rectangle 8"/>
          <p:cNvSpPr/>
          <p:nvPr/>
        </p:nvSpPr>
        <p:spPr bwMode="auto">
          <a:xfrm>
            <a:off x="2046045" y="3292311"/>
            <a:ext cx="1540414" cy="823078"/>
          </a:xfrm>
          <a:prstGeom prst="rect">
            <a:avLst/>
          </a:prstGeom>
          <a:noFill/>
          <a:ln w="9525" cap="flat" cmpd="sng" algn="ctr">
            <a:solidFill>
              <a:schemeClr val="tx1"/>
            </a:solidFill>
            <a:prstDash val="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0" name="Rectangle 9"/>
          <p:cNvSpPr/>
          <p:nvPr/>
        </p:nvSpPr>
        <p:spPr bwMode="auto">
          <a:xfrm>
            <a:off x="3586459" y="3292311"/>
            <a:ext cx="1540414" cy="823078"/>
          </a:xfrm>
          <a:prstGeom prst="rect">
            <a:avLst/>
          </a:prstGeom>
          <a:noFill/>
          <a:ln w="9525" cap="flat" cmpd="sng" algn="ctr">
            <a:solidFill>
              <a:schemeClr val="tx1"/>
            </a:solidFill>
            <a:prstDash val="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1" name="Rectangle 10"/>
          <p:cNvSpPr/>
          <p:nvPr/>
        </p:nvSpPr>
        <p:spPr bwMode="auto">
          <a:xfrm>
            <a:off x="5126873" y="3292311"/>
            <a:ext cx="1540414" cy="823078"/>
          </a:xfrm>
          <a:prstGeom prst="rect">
            <a:avLst/>
          </a:prstGeom>
          <a:noFill/>
          <a:ln w="9525" cap="flat" cmpd="sng" algn="ctr">
            <a:solidFill>
              <a:schemeClr val="tx1"/>
            </a:solidFill>
            <a:prstDash val="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2" name="Rectangle 11"/>
          <p:cNvSpPr/>
          <p:nvPr/>
        </p:nvSpPr>
        <p:spPr bwMode="auto">
          <a:xfrm>
            <a:off x="2046045" y="4115389"/>
            <a:ext cx="1540414" cy="823078"/>
          </a:xfrm>
          <a:prstGeom prst="rect">
            <a:avLst/>
          </a:prstGeom>
          <a:noFill/>
          <a:ln w="9525" cap="flat" cmpd="sng" algn="ctr">
            <a:solidFill>
              <a:schemeClr val="tx1"/>
            </a:solidFill>
            <a:prstDash val="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3" name="Rectangle 12"/>
          <p:cNvSpPr/>
          <p:nvPr/>
        </p:nvSpPr>
        <p:spPr bwMode="auto">
          <a:xfrm>
            <a:off x="3586459" y="4115389"/>
            <a:ext cx="1540414" cy="823078"/>
          </a:xfrm>
          <a:prstGeom prst="rect">
            <a:avLst/>
          </a:prstGeom>
          <a:noFill/>
          <a:ln w="9525" cap="flat" cmpd="sng" algn="ctr">
            <a:solidFill>
              <a:schemeClr val="tx1"/>
            </a:solidFill>
            <a:prstDash val="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4" name="Rectangle 13"/>
          <p:cNvSpPr/>
          <p:nvPr/>
        </p:nvSpPr>
        <p:spPr bwMode="auto">
          <a:xfrm>
            <a:off x="5126873" y="4115389"/>
            <a:ext cx="1540414" cy="823078"/>
          </a:xfrm>
          <a:prstGeom prst="rect">
            <a:avLst/>
          </a:prstGeom>
          <a:noFill/>
          <a:ln w="9525" cap="flat" cmpd="sng" algn="ctr">
            <a:solidFill>
              <a:schemeClr val="tx1"/>
            </a:solidFill>
            <a:prstDash val="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grpSp>
        <p:nvGrpSpPr>
          <p:cNvPr id="75" name="Group 74"/>
          <p:cNvGrpSpPr/>
          <p:nvPr/>
        </p:nvGrpSpPr>
        <p:grpSpPr>
          <a:xfrm>
            <a:off x="2500720" y="4115390"/>
            <a:ext cx="3836852" cy="611462"/>
            <a:chOff x="2500720" y="4115390"/>
            <a:chExt cx="3836852" cy="611462"/>
          </a:xfrm>
        </p:grpSpPr>
        <p:grpSp>
          <p:nvGrpSpPr>
            <p:cNvPr id="21" name="Group 20"/>
            <p:cNvGrpSpPr/>
            <p:nvPr/>
          </p:nvGrpSpPr>
          <p:grpSpPr>
            <a:xfrm rot="16200000">
              <a:off x="2632032" y="3984078"/>
              <a:ext cx="611460" cy="874083"/>
              <a:chOff x="2681025" y="1916595"/>
              <a:chExt cx="1669761" cy="2386925"/>
            </a:xfrm>
          </p:grpSpPr>
          <p:sp>
            <p:nvSpPr>
              <p:cNvPr id="22" name="Rectangle 21"/>
              <p:cNvSpPr/>
              <p:nvPr/>
            </p:nvSpPr>
            <p:spPr bwMode="auto">
              <a:xfrm>
                <a:off x="2681025" y="2057694"/>
                <a:ext cx="1316995" cy="4703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23" name="Rectangle 22"/>
              <p:cNvSpPr/>
              <p:nvPr/>
            </p:nvSpPr>
            <p:spPr bwMode="auto">
              <a:xfrm>
                <a:off x="3739326" y="1916595"/>
                <a:ext cx="45719" cy="23869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24" name="Rectangle 23"/>
              <p:cNvSpPr/>
              <p:nvPr/>
            </p:nvSpPr>
            <p:spPr bwMode="auto">
              <a:xfrm>
                <a:off x="3386558" y="2857255"/>
                <a:ext cx="964228"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25" name="Oval 24"/>
              <p:cNvSpPr/>
              <p:nvPr/>
            </p:nvSpPr>
            <p:spPr bwMode="auto">
              <a:xfrm>
                <a:off x="3045550" y="2469233"/>
                <a:ext cx="535850" cy="27396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26" name="Left Arrow 25"/>
              <p:cNvSpPr/>
              <p:nvPr/>
            </p:nvSpPr>
            <p:spPr bwMode="auto">
              <a:xfrm>
                <a:off x="3134562" y="3033630"/>
                <a:ext cx="446838" cy="51736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grpSp>
        <p:grpSp>
          <p:nvGrpSpPr>
            <p:cNvPr id="27" name="Group 26"/>
            <p:cNvGrpSpPr/>
            <p:nvPr/>
          </p:nvGrpSpPr>
          <p:grpSpPr>
            <a:xfrm rot="16200000">
              <a:off x="4042628" y="3984079"/>
              <a:ext cx="611460" cy="874083"/>
              <a:chOff x="2681025" y="1916595"/>
              <a:chExt cx="1669761" cy="2386925"/>
            </a:xfrm>
          </p:grpSpPr>
          <p:sp>
            <p:nvSpPr>
              <p:cNvPr id="28" name="Rectangle 27"/>
              <p:cNvSpPr/>
              <p:nvPr/>
            </p:nvSpPr>
            <p:spPr bwMode="auto">
              <a:xfrm>
                <a:off x="2681025" y="2057694"/>
                <a:ext cx="1316995" cy="4703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29" name="Rectangle 28"/>
              <p:cNvSpPr/>
              <p:nvPr/>
            </p:nvSpPr>
            <p:spPr bwMode="auto">
              <a:xfrm>
                <a:off x="3739326" y="1916595"/>
                <a:ext cx="45719" cy="23869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30" name="Rectangle 29"/>
              <p:cNvSpPr/>
              <p:nvPr/>
            </p:nvSpPr>
            <p:spPr bwMode="auto">
              <a:xfrm>
                <a:off x="3386558" y="2857255"/>
                <a:ext cx="964228"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31" name="Oval 30"/>
              <p:cNvSpPr/>
              <p:nvPr/>
            </p:nvSpPr>
            <p:spPr bwMode="auto">
              <a:xfrm>
                <a:off x="3045550" y="2469233"/>
                <a:ext cx="535850" cy="27396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32" name="Left Arrow 31"/>
              <p:cNvSpPr/>
              <p:nvPr/>
            </p:nvSpPr>
            <p:spPr bwMode="auto">
              <a:xfrm>
                <a:off x="3134562" y="3033630"/>
                <a:ext cx="446838" cy="51736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grpSp>
        <p:grpSp>
          <p:nvGrpSpPr>
            <p:cNvPr id="33" name="Group 32"/>
            <p:cNvGrpSpPr/>
            <p:nvPr/>
          </p:nvGrpSpPr>
          <p:grpSpPr>
            <a:xfrm rot="16200000">
              <a:off x="5594801" y="3984080"/>
              <a:ext cx="611460" cy="874083"/>
              <a:chOff x="2681025" y="1916595"/>
              <a:chExt cx="1669761" cy="2386925"/>
            </a:xfrm>
          </p:grpSpPr>
          <p:sp>
            <p:nvSpPr>
              <p:cNvPr id="34" name="Rectangle 33"/>
              <p:cNvSpPr/>
              <p:nvPr/>
            </p:nvSpPr>
            <p:spPr bwMode="auto">
              <a:xfrm>
                <a:off x="2681025" y="2057694"/>
                <a:ext cx="1316995" cy="4703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35" name="Rectangle 34"/>
              <p:cNvSpPr/>
              <p:nvPr/>
            </p:nvSpPr>
            <p:spPr bwMode="auto">
              <a:xfrm>
                <a:off x="3739326" y="1916595"/>
                <a:ext cx="45719" cy="23869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36" name="Rectangle 35"/>
              <p:cNvSpPr/>
              <p:nvPr/>
            </p:nvSpPr>
            <p:spPr bwMode="auto">
              <a:xfrm>
                <a:off x="3386558" y="2857255"/>
                <a:ext cx="964228"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37" name="Oval 36"/>
              <p:cNvSpPr/>
              <p:nvPr/>
            </p:nvSpPr>
            <p:spPr bwMode="auto">
              <a:xfrm>
                <a:off x="3045550" y="2469233"/>
                <a:ext cx="535850" cy="27396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38" name="Left Arrow 37"/>
              <p:cNvSpPr/>
              <p:nvPr/>
            </p:nvSpPr>
            <p:spPr bwMode="auto">
              <a:xfrm>
                <a:off x="3134562" y="3033630"/>
                <a:ext cx="446838" cy="51736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grpSp>
      </p:grpSp>
      <p:grpSp>
        <p:nvGrpSpPr>
          <p:cNvPr id="76" name="Group 75"/>
          <p:cNvGrpSpPr/>
          <p:nvPr/>
        </p:nvGrpSpPr>
        <p:grpSpPr>
          <a:xfrm>
            <a:off x="2489739" y="3292311"/>
            <a:ext cx="3836852" cy="611462"/>
            <a:chOff x="2500720" y="4115390"/>
            <a:chExt cx="3836852" cy="611462"/>
          </a:xfrm>
        </p:grpSpPr>
        <p:grpSp>
          <p:nvGrpSpPr>
            <p:cNvPr id="77" name="Group 20"/>
            <p:cNvGrpSpPr/>
            <p:nvPr/>
          </p:nvGrpSpPr>
          <p:grpSpPr>
            <a:xfrm rot="16200000">
              <a:off x="2632013" y="3984088"/>
              <a:ext cx="611459" cy="874067"/>
              <a:chOff x="2681025" y="1916595"/>
              <a:chExt cx="1669761" cy="2386925"/>
            </a:xfrm>
          </p:grpSpPr>
          <p:sp>
            <p:nvSpPr>
              <p:cNvPr id="90" name="Rectangle 89"/>
              <p:cNvSpPr/>
              <p:nvPr/>
            </p:nvSpPr>
            <p:spPr bwMode="auto">
              <a:xfrm>
                <a:off x="2681025" y="2057694"/>
                <a:ext cx="1316995" cy="4703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91" name="Rectangle 90"/>
              <p:cNvSpPr/>
              <p:nvPr/>
            </p:nvSpPr>
            <p:spPr bwMode="auto">
              <a:xfrm>
                <a:off x="3739326" y="1916595"/>
                <a:ext cx="45719" cy="23869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92" name="Rectangle 91"/>
              <p:cNvSpPr/>
              <p:nvPr/>
            </p:nvSpPr>
            <p:spPr bwMode="auto">
              <a:xfrm>
                <a:off x="3386558" y="2857255"/>
                <a:ext cx="964228"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93" name="Oval 92"/>
              <p:cNvSpPr/>
              <p:nvPr/>
            </p:nvSpPr>
            <p:spPr bwMode="auto">
              <a:xfrm>
                <a:off x="3045550" y="2469233"/>
                <a:ext cx="535850" cy="27396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94" name="Left Arrow 93"/>
              <p:cNvSpPr/>
              <p:nvPr/>
            </p:nvSpPr>
            <p:spPr bwMode="auto">
              <a:xfrm>
                <a:off x="3134562" y="3033630"/>
                <a:ext cx="446838" cy="51736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grpSp>
        <p:grpSp>
          <p:nvGrpSpPr>
            <p:cNvPr id="78" name="Group 26"/>
            <p:cNvGrpSpPr/>
            <p:nvPr/>
          </p:nvGrpSpPr>
          <p:grpSpPr>
            <a:xfrm rot="16200000">
              <a:off x="4042609" y="3984089"/>
              <a:ext cx="611459" cy="874067"/>
              <a:chOff x="2681025" y="1916595"/>
              <a:chExt cx="1669761" cy="2386925"/>
            </a:xfrm>
          </p:grpSpPr>
          <p:sp>
            <p:nvSpPr>
              <p:cNvPr id="85" name="Rectangle 84"/>
              <p:cNvSpPr/>
              <p:nvPr/>
            </p:nvSpPr>
            <p:spPr bwMode="auto">
              <a:xfrm>
                <a:off x="2681025" y="2057694"/>
                <a:ext cx="1316995" cy="4703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86" name="Rectangle 85"/>
              <p:cNvSpPr/>
              <p:nvPr/>
            </p:nvSpPr>
            <p:spPr bwMode="auto">
              <a:xfrm>
                <a:off x="3739326" y="1916595"/>
                <a:ext cx="45719" cy="23869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87" name="Rectangle 86"/>
              <p:cNvSpPr/>
              <p:nvPr/>
            </p:nvSpPr>
            <p:spPr bwMode="auto">
              <a:xfrm>
                <a:off x="3386558" y="2857255"/>
                <a:ext cx="964228"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88" name="Oval 87"/>
              <p:cNvSpPr/>
              <p:nvPr/>
            </p:nvSpPr>
            <p:spPr bwMode="auto">
              <a:xfrm>
                <a:off x="3045550" y="2469233"/>
                <a:ext cx="535850" cy="27396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89" name="Left Arrow 88"/>
              <p:cNvSpPr/>
              <p:nvPr/>
            </p:nvSpPr>
            <p:spPr bwMode="auto">
              <a:xfrm>
                <a:off x="3134562" y="3033630"/>
                <a:ext cx="446838" cy="51736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grpSp>
        <p:grpSp>
          <p:nvGrpSpPr>
            <p:cNvPr id="79" name="Group 32"/>
            <p:cNvGrpSpPr/>
            <p:nvPr/>
          </p:nvGrpSpPr>
          <p:grpSpPr>
            <a:xfrm rot="16200000">
              <a:off x="5594782" y="3984090"/>
              <a:ext cx="611459" cy="874067"/>
              <a:chOff x="2681025" y="1916595"/>
              <a:chExt cx="1669761" cy="2386925"/>
            </a:xfrm>
          </p:grpSpPr>
          <p:sp>
            <p:nvSpPr>
              <p:cNvPr id="80" name="Rectangle 79"/>
              <p:cNvSpPr/>
              <p:nvPr/>
            </p:nvSpPr>
            <p:spPr bwMode="auto">
              <a:xfrm>
                <a:off x="2681025" y="2057694"/>
                <a:ext cx="1316995" cy="4703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81" name="Rectangle 80"/>
              <p:cNvSpPr/>
              <p:nvPr/>
            </p:nvSpPr>
            <p:spPr bwMode="auto">
              <a:xfrm>
                <a:off x="3739326" y="1916595"/>
                <a:ext cx="45719" cy="23869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82" name="Rectangle 81"/>
              <p:cNvSpPr/>
              <p:nvPr/>
            </p:nvSpPr>
            <p:spPr bwMode="auto">
              <a:xfrm>
                <a:off x="3386558" y="2857255"/>
                <a:ext cx="964228"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83" name="Oval 82"/>
              <p:cNvSpPr/>
              <p:nvPr/>
            </p:nvSpPr>
            <p:spPr bwMode="auto">
              <a:xfrm>
                <a:off x="3045550" y="2469233"/>
                <a:ext cx="535850" cy="27396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84" name="Left Arrow 83"/>
              <p:cNvSpPr/>
              <p:nvPr/>
            </p:nvSpPr>
            <p:spPr bwMode="auto">
              <a:xfrm>
                <a:off x="3134562" y="3033630"/>
                <a:ext cx="446838" cy="51736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grpSp>
      </p:grpSp>
      <p:grpSp>
        <p:nvGrpSpPr>
          <p:cNvPr id="95" name="Group 94"/>
          <p:cNvGrpSpPr/>
          <p:nvPr/>
        </p:nvGrpSpPr>
        <p:grpSpPr>
          <a:xfrm>
            <a:off x="2436994" y="2469233"/>
            <a:ext cx="3836852" cy="611462"/>
            <a:chOff x="2500720" y="4115390"/>
            <a:chExt cx="3836852" cy="611462"/>
          </a:xfrm>
        </p:grpSpPr>
        <p:grpSp>
          <p:nvGrpSpPr>
            <p:cNvPr id="96" name="Group 20"/>
            <p:cNvGrpSpPr/>
            <p:nvPr/>
          </p:nvGrpSpPr>
          <p:grpSpPr>
            <a:xfrm rot="16200000">
              <a:off x="2632015" y="3984088"/>
              <a:ext cx="611459" cy="874067"/>
              <a:chOff x="2681025" y="1916595"/>
              <a:chExt cx="1669761" cy="2386925"/>
            </a:xfrm>
          </p:grpSpPr>
          <p:sp>
            <p:nvSpPr>
              <p:cNvPr id="109" name="Rectangle 108"/>
              <p:cNvSpPr/>
              <p:nvPr/>
            </p:nvSpPr>
            <p:spPr bwMode="auto">
              <a:xfrm>
                <a:off x="2681025" y="2057694"/>
                <a:ext cx="1316995" cy="4703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10" name="Rectangle 109"/>
              <p:cNvSpPr/>
              <p:nvPr/>
            </p:nvSpPr>
            <p:spPr bwMode="auto">
              <a:xfrm>
                <a:off x="3739326" y="1916595"/>
                <a:ext cx="45719" cy="23869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11" name="Rectangle 110"/>
              <p:cNvSpPr/>
              <p:nvPr/>
            </p:nvSpPr>
            <p:spPr bwMode="auto">
              <a:xfrm>
                <a:off x="3386558" y="2857255"/>
                <a:ext cx="964228"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12" name="Oval 111"/>
              <p:cNvSpPr/>
              <p:nvPr/>
            </p:nvSpPr>
            <p:spPr bwMode="auto">
              <a:xfrm>
                <a:off x="3045550" y="2469233"/>
                <a:ext cx="535850" cy="27396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13" name="Left Arrow 112"/>
              <p:cNvSpPr/>
              <p:nvPr/>
            </p:nvSpPr>
            <p:spPr bwMode="auto">
              <a:xfrm>
                <a:off x="3134562" y="3033630"/>
                <a:ext cx="446838" cy="51736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grpSp>
        <p:grpSp>
          <p:nvGrpSpPr>
            <p:cNvPr id="97" name="Group 26"/>
            <p:cNvGrpSpPr/>
            <p:nvPr/>
          </p:nvGrpSpPr>
          <p:grpSpPr>
            <a:xfrm rot="16200000">
              <a:off x="4042611" y="3984089"/>
              <a:ext cx="611459" cy="874067"/>
              <a:chOff x="2681025" y="1916595"/>
              <a:chExt cx="1669761" cy="2386925"/>
            </a:xfrm>
          </p:grpSpPr>
          <p:sp>
            <p:nvSpPr>
              <p:cNvPr id="104" name="Rectangle 103"/>
              <p:cNvSpPr/>
              <p:nvPr/>
            </p:nvSpPr>
            <p:spPr bwMode="auto">
              <a:xfrm>
                <a:off x="2681025" y="2057694"/>
                <a:ext cx="1316995" cy="4703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05" name="Rectangle 104"/>
              <p:cNvSpPr/>
              <p:nvPr/>
            </p:nvSpPr>
            <p:spPr bwMode="auto">
              <a:xfrm>
                <a:off x="3739326" y="1916595"/>
                <a:ext cx="45719" cy="23869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06" name="Rectangle 105"/>
              <p:cNvSpPr/>
              <p:nvPr/>
            </p:nvSpPr>
            <p:spPr bwMode="auto">
              <a:xfrm>
                <a:off x="3386558" y="2857255"/>
                <a:ext cx="964228"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07" name="Oval 106"/>
              <p:cNvSpPr/>
              <p:nvPr/>
            </p:nvSpPr>
            <p:spPr bwMode="auto">
              <a:xfrm>
                <a:off x="3045550" y="2469233"/>
                <a:ext cx="535850" cy="27396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08" name="Left Arrow 107"/>
              <p:cNvSpPr/>
              <p:nvPr/>
            </p:nvSpPr>
            <p:spPr bwMode="auto">
              <a:xfrm>
                <a:off x="3134562" y="3033630"/>
                <a:ext cx="446838" cy="51736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grpSp>
        <p:grpSp>
          <p:nvGrpSpPr>
            <p:cNvPr id="98" name="Group 32"/>
            <p:cNvGrpSpPr/>
            <p:nvPr/>
          </p:nvGrpSpPr>
          <p:grpSpPr>
            <a:xfrm rot="16200000">
              <a:off x="5594784" y="3984090"/>
              <a:ext cx="611459" cy="874067"/>
              <a:chOff x="2681025" y="1916595"/>
              <a:chExt cx="1669761" cy="2386925"/>
            </a:xfrm>
          </p:grpSpPr>
          <p:sp>
            <p:nvSpPr>
              <p:cNvPr id="99" name="Rectangle 98"/>
              <p:cNvSpPr/>
              <p:nvPr/>
            </p:nvSpPr>
            <p:spPr bwMode="auto">
              <a:xfrm>
                <a:off x="2681025" y="2057694"/>
                <a:ext cx="1316995" cy="4703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00" name="Rectangle 99"/>
              <p:cNvSpPr/>
              <p:nvPr/>
            </p:nvSpPr>
            <p:spPr bwMode="auto">
              <a:xfrm>
                <a:off x="3739326" y="1916595"/>
                <a:ext cx="45719" cy="23869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01" name="Rectangle 100"/>
              <p:cNvSpPr/>
              <p:nvPr/>
            </p:nvSpPr>
            <p:spPr bwMode="auto">
              <a:xfrm>
                <a:off x="3386558" y="2857255"/>
                <a:ext cx="964228"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02" name="Oval 101"/>
              <p:cNvSpPr/>
              <p:nvPr/>
            </p:nvSpPr>
            <p:spPr bwMode="auto">
              <a:xfrm>
                <a:off x="3045550" y="2469233"/>
                <a:ext cx="535850" cy="27396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03" name="Left Arrow 102"/>
              <p:cNvSpPr/>
              <p:nvPr/>
            </p:nvSpPr>
            <p:spPr bwMode="auto">
              <a:xfrm>
                <a:off x="3134562" y="3033630"/>
                <a:ext cx="446838" cy="51736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grpSp>
      </p:grpSp>
      <p:grpSp>
        <p:nvGrpSpPr>
          <p:cNvPr id="114" name="Group 113"/>
          <p:cNvGrpSpPr/>
          <p:nvPr/>
        </p:nvGrpSpPr>
        <p:grpSpPr>
          <a:xfrm>
            <a:off x="2401944" y="1642007"/>
            <a:ext cx="3836852" cy="611462"/>
            <a:chOff x="2500720" y="4115390"/>
            <a:chExt cx="3836852" cy="611462"/>
          </a:xfrm>
        </p:grpSpPr>
        <p:grpSp>
          <p:nvGrpSpPr>
            <p:cNvPr id="115" name="Group 20"/>
            <p:cNvGrpSpPr/>
            <p:nvPr/>
          </p:nvGrpSpPr>
          <p:grpSpPr>
            <a:xfrm rot="16200000">
              <a:off x="2632017" y="3984088"/>
              <a:ext cx="611459" cy="874067"/>
              <a:chOff x="2681025" y="1916595"/>
              <a:chExt cx="1669761" cy="2386925"/>
            </a:xfrm>
          </p:grpSpPr>
          <p:sp>
            <p:nvSpPr>
              <p:cNvPr id="128" name="Rectangle 127"/>
              <p:cNvSpPr/>
              <p:nvPr/>
            </p:nvSpPr>
            <p:spPr bwMode="auto">
              <a:xfrm>
                <a:off x="2681025" y="2057694"/>
                <a:ext cx="1316995" cy="4703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29" name="Rectangle 128"/>
              <p:cNvSpPr/>
              <p:nvPr/>
            </p:nvSpPr>
            <p:spPr bwMode="auto">
              <a:xfrm>
                <a:off x="3739326" y="1916595"/>
                <a:ext cx="45719" cy="23869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30" name="Rectangle 129"/>
              <p:cNvSpPr/>
              <p:nvPr/>
            </p:nvSpPr>
            <p:spPr bwMode="auto">
              <a:xfrm>
                <a:off x="3386558" y="2857255"/>
                <a:ext cx="964228"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31" name="Oval 130"/>
              <p:cNvSpPr/>
              <p:nvPr/>
            </p:nvSpPr>
            <p:spPr bwMode="auto">
              <a:xfrm>
                <a:off x="3045550" y="2469233"/>
                <a:ext cx="535850" cy="27396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32" name="Left Arrow 131"/>
              <p:cNvSpPr/>
              <p:nvPr/>
            </p:nvSpPr>
            <p:spPr bwMode="auto">
              <a:xfrm>
                <a:off x="3134562" y="3033630"/>
                <a:ext cx="446838" cy="51736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grpSp>
        <p:grpSp>
          <p:nvGrpSpPr>
            <p:cNvPr id="116" name="Group 26"/>
            <p:cNvGrpSpPr/>
            <p:nvPr/>
          </p:nvGrpSpPr>
          <p:grpSpPr>
            <a:xfrm rot="16200000">
              <a:off x="4042613" y="3984089"/>
              <a:ext cx="611459" cy="874067"/>
              <a:chOff x="2681025" y="1916595"/>
              <a:chExt cx="1669761" cy="2386925"/>
            </a:xfrm>
          </p:grpSpPr>
          <p:sp>
            <p:nvSpPr>
              <p:cNvPr id="123" name="Rectangle 122"/>
              <p:cNvSpPr/>
              <p:nvPr/>
            </p:nvSpPr>
            <p:spPr bwMode="auto">
              <a:xfrm>
                <a:off x="2681025" y="2057694"/>
                <a:ext cx="1316995" cy="4703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24" name="Rectangle 123"/>
              <p:cNvSpPr/>
              <p:nvPr/>
            </p:nvSpPr>
            <p:spPr bwMode="auto">
              <a:xfrm>
                <a:off x="3739326" y="1916595"/>
                <a:ext cx="45719" cy="23869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25" name="Rectangle 124"/>
              <p:cNvSpPr/>
              <p:nvPr/>
            </p:nvSpPr>
            <p:spPr bwMode="auto">
              <a:xfrm>
                <a:off x="3386558" y="2857255"/>
                <a:ext cx="964228"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26" name="Oval 125"/>
              <p:cNvSpPr/>
              <p:nvPr/>
            </p:nvSpPr>
            <p:spPr bwMode="auto">
              <a:xfrm>
                <a:off x="3045550" y="2469233"/>
                <a:ext cx="535850" cy="27396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27" name="Left Arrow 126"/>
              <p:cNvSpPr/>
              <p:nvPr/>
            </p:nvSpPr>
            <p:spPr bwMode="auto">
              <a:xfrm>
                <a:off x="3134562" y="3033630"/>
                <a:ext cx="446838" cy="51736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grpSp>
        <p:grpSp>
          <p:nvGrpSpPr>
            <p:cNvPr id="117" name="Group 32"/>
            <p:cNvGrpSpPr/>
            <p:nvPr/>
          </p:nvGrpSpPr>
          <p:grpSpPr>
            <a:xfrm rot="16200000">
              <a:off x="5594786" y="3984090"/>
              <a:ext cx="611459" cy="874067"/>
              <a:chOff x="2681025" y="1916595"/>
              <a:chExt cx="1669761" cy="2386925"/>
            </a:xfrm>
          </p:grpSpPr>
          <p:sp>
            <p:nvSpPr>
              <p:cNvPr id="118" name="Rectangle 117"/>
              <p:cNvSpPr/>
              <p:nvPr/>
            </p:nvSpPr>
            <p:spPr bwMode="auto">
              <a:xfrm>
                <a:off x="2681025" y="2057694"/>
                <a:ext cx="1316995" cy="4703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19" name="Rectangle 118"/>
              <p:cNvSpPr/>
              <p:nvPr/>
            </p:nvSpPr>
            <p:spPr bwMode="auto">
              <a:xfrm>
                <a:off x="3739326" y="1916595"/>
                <a:ext cx="45719" cy="23869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20" name="Rectangle 119"/>
              <p:cNvSpPr/>
              <p:nvPr/>
            </p:nvSpPr>
            <p:spPr bwMode="auto">
              <a:xfrm>
                <a:off x="3386558" y="2857255"/>
                <a:ext cx="964228"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21" name="Oval 120"/>
              <p:cNvSpPr/>
              <p:nvPr/>
            </p:nvSpPr>
            <p:spPr bwMode="auto">
              <a:xfrm>
                <a:off x="3045550" y="2469233"/>
                <a:ext cx="535850" cy="27396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22" name="Left Arrow 121"/>
              <p:cNvSpPr/>
              <p:nvPr/>
            </p:nvSpPr>
            <p:spPr bwMode="auto">
              <a:xfrm>
                <a:off x="3134562" y="3033630"/>
                <a:ext cx="446838" cy="51736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grpSp>
      </p:grpSp>
      <p:sp>
        <p:nvSpPr>
          <p:cNvPr id="133" name="TextBox 132"/>
          <p:cNvSpPr txBox="1"/>
          <p:nvPr/>
        </p:nvSpPr>
        <p:spPr>
          <a:xfrm>
            <a:off x="897296" y="352748"/>
            <a:ext cx="4443845" cy="954107"/>
          </a:xfrm>
          <a:prstGeom prst="rect">
            <a:avLst/>
          </a:prstGeom>
          <a:noFill/>
        </p:spPr>
        <p:txBody>
          <a:bodyPr wrap="none" rtlCol="0">
            <a:spAutoFit/>
          </a:bodyPr>
          <a:lstStyle/>
          <a:p>
            <a:r>
              <a:rPr lang="en-US" sz="1400"/>
              <a:t>Choose the lower-left point and the block size </a:t>
            </a:r>
          </a:p>
          <a:p>
            <a:r>
              <a:rPr lang="en-US" sz="1400"/>
              <a:t>so that stitching boundaries will avoid critical features.</a:t>
            </a:r>
          </a:p>
          <a:p>
            <a:r>
              <a:rPr lang="en-US" sz="1400"/>
              <a:t>The sample stage will move at block boundaries, </a:t>
            </a:r>
          </a:p>
          <a:p>
            <a:r>
              <a:rPr lang="en-US" sz="1400"/>
              <a:t>causing stitching errors of 15-20 nm.</a:t>
            </a:r>
          </a:p>
        </p:txBody>
      </p:sp>
      <p:sp>
        <p:nvSpPr>
          <p:cNvPr id="134" name="Right Arrow 133"/>
          <p:cNvSpPr/>
          <p:nvPr/>
        </p:nvSpPr>
        <p:spPr bwMode="auto">
          <a:xfrm rot="19825897">
            <a:off x="1521125" y="4943634"/>
            <a:ext cx="505632" cy="21161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ＭＳ Ｐゴシック" pitchFamily="34" charset="-128"/>
            </a:endParaRPr>
          </a:p>
        </p:txBody>
      </p:sp>
      <p:sp>
        <p:nvSpPr>
          <p:cNvPr id="135" name="TextBox 134"/>
          <p:cNvSpPr txBox="1"/>
          <p:nvPr/>
        </p:nvSpPr>
        <p:spPr>
          <a:xfrm>
            <a:off x="987746" y="5274793"/>
            <a:ext cx="910827" cy="307777"/>
          </a:xfrm>
          <a:prstGeom prst="rect">
            <a:avLst/>
          </a:prstGeom>
          <a:noFill/>
        </p:spPr>
        <p:txBody>
          <a:bodyPr wrap="none" rtlCol="0">
            <a:spAutoFit/>
          </a:bodyPr>
          <a:lstStyle/>
          <a:p>
            <a:r>
              <a:rPr lang="en-US" sz="1400"/>
              <a:t>lower-left</a:t>
            </a:r>
          </a:p>
        </p:txBody>
      </p:sp>
      <p:cxnSp>
        <p:nvCxnSpPr>
          <p:cNvPr id="137" name="Straight Arrow Connector 136"/>
          <p:cNvCxnSpPr/>
          <p:nvPr/>
        </p:nvCxnSpPr>
        <p:spPr bwMode="auto">
          <a:xfrm>
            <a:off x="3586459" y="5266227"/>
            <a:ext cx="1540414" cy="1588"/>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38" name="TextBox 137"/>
          <p:cNvSpPr txBox="1"/>
          <p:nvPr/>
        </p:nvSpPr>
        <p:spPr>
          <a:xfrm>
            <a:off x="3847580" y="5274793"/>
            <a:ext cx="1071127" cy="307777"/>
          </a:xfrm>
          <a:prstGeom prst="rect">
            <a:avLst/>
          </a:prstGeom>
          <a:noFill/>
        </p:spPr>
        <p:txBody>
          <a:bodyPr wrap="none" rtlCol="0">
            <a:spAutoFit/>
          </a:bodyPr>
          <a:lstStyle/>
          <a:p>
            <a:r>
              <a:rPr lang="en-US" sz="1400"/>
              <a:t>block width</a:t>
            </a:r>
          </a:p>
        </p:txBody>
      </p:sp>
      <p:cxnSp>
        <p:nvCxnSpPr>
          <p:cNvPr id="140" name="Straight Arrow Connector 139"/>
          <p:cNvCxnSpPr/>
          <p:nvPr/>
        </p:nvCxnSpPr>
        <p:spPr bwMode="auto">
          <a:xfrm rot="5400000">
            <a:off x="6479166" y="4526929"/>
            <a:ext cx="823076" cy="1588"/>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41" name="TextBox 140"/>
          <p:cNvSpPr txBox="1"/>
          <p:nvPr/>
        </p:nvSpPr>
        <p:spPr>
          <a:xfrm>
            <a:off x="6891498" y="4339306"/>
            <a:ext cx="1140056" cy="307777"/>
          </a:xfrm>
          <a:prstGeom prst="rect">
            <a:avLst/>
          </a:prstGeom>
          <a:noFill/>
        </p:spPr>
        <p:txBody>
          <a:bodyPr wrap="none" rtlCol="0">
            <a:spAutoFit/>
          </a:bodyPr>
          <a:lstStyle/>
          <a:p>
            <a:r>
              <a:rPr lang="en-US" sz="1400"/>
              <a:t>block height</a:t>
            </a:r>
          </a:p>
        </p:txBody>
      </p:sp>
      <p:sp>
        <p:nvSpPr>
          <p:cNvPr id="142" name="TextBox 141"/>
          <p:cNvSpPr txBox="1"/>
          <p:nvPr/>
        </p:nvSpPr>
        <p:spPr>
          <a:xfrm>
            <a:off x="2234187" y="6093209"/>
            <a:ext cx="5884431" cy="523220"/>
          </a:xfrm>
          <a:prstGeom prst="rect">
            <a:avLst/>
          </a:prstGeom>
          <a:noFill/>
        </p:spPr>
        <p:txBody>
          <a:bodyPr wrap="none" rtlCol="0">
            <a:spAutoFit/>
          </a:bodyPr>
          <a:lstStyle/>
          <a:p>
            <a:r>
              <a:rPr lang="en-US" sz="1400"/>
              <a:t>Actually, you should think about field stitching while planning the design.</a:t>
            </a:r>
          </a:p>
          <a:p>
            <a:r>
              <a:rPr lang="en-US" sz="1400"/>
              <a:t>You may have to go back to the CAD program and start over.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500" fill="hold"/>
                                        <p:tgtEl>
                                          <p:spTgt spid="142"/>
                                        </p:tgtEl>
                                        <p:attrNameLst>
                                          <p:attrName>ppt_x</p:attrName>
                                        </p:attrNameLst>
                                      </p:cBhvr>
                                      <p:tavLst>
                                        <p:tav tm="0">
                                          <p:val>
                                            <p:strVal val="#ppt_x"/>
                                          </p:val>
                                        </p:tav>
                                        <p:tav tm="100000">
                                          <p:val>
                                            <p:strVal val="#ppt_x"/>
                                          </p:val>
                                        </p:tav>
                                      </p:tavLst>
                                    </p:anim>
                                    <p:anim calcmode="lin" valueType="num">
                                      <p:cBhvr additive="base">
                                        <p:cTn id="8"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9860" y="1787254"/>
            <a:ext cx="6571330" cy="2800766"/>
          </a:xfrm>
          <a:prstGeom prst="rect">
            <a:avLst/>
          </a:prstGeom>
          <a:noFill/>
        </p:spPr>
        <p:txBody>
          <a:bodyPr wrap="none" rtlCol="0">
            <a:spAutoFit/>
          </a:bodyPr>
          <a:lstStyle/>
          <a:p>
            <a:r>
              <a:rPr lang="en-US" sz="1600"/>
              <a:t>Those are the three basic steps you always need:</a:t>
            </a:r>
          </a:p>
          <a:p>
            <a:endParaRPr lang="en-US" sz="1600"/>
          </a:p>
          <a:p>
            <a:r>
              <a:rPr lang="en-US" sz="1600"/>
              <a:t>	Import</a:t>
            </a:r>
          </a:p>
          <a:p>
            <a:r>
              <a:rPr lang="en-US" sz="1600"/>
              <a:t>	Extract</a:t>
            </a:r>
          </a:p>
          <a:p>
            <a:r>
              <a:rPr lang="en-US" sz="1600"/>
              <a:t>	Export</a:t>
            </a:r>
          </a:p>
          <a:p>
            <a:endParaRPr lang="en-US" sz="1600"/>
          </a:p>
          <a:p>
            <a:r>
              <a:rPr lang="en-US" sz="1600"/>
              <a:t>But there are all sorts of other things you might need to do.</a:t>
            </a:r>
          </a:p>
          <a:p>
            <a:endParaRPr lang="en-US" sz="1600"/>
          </a:p>
          <a:p>
            <a:r>
              <a:rPr lang="en-US" sz="1600"/>
              <a:t>For example, suppose you need to crop the pattern.  </a:t>
            </a:r>
          </a:p>
          <a:p>
            <a:r>
              <a:rPr lang="en-US" sz="1600"/>
              <a:t>You’ll find that you cannot simply set the lower-left and upper-right</a:t>
            </a:r>
          </a:p>
          <a:p>
            <a:r>
              <a:rPr lang="en-US" sz="1600"/>
              <a:t>corners in the “export” box.  Instead, you’ll need an extra “extract” step.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3648" y="1141663"/>
            <a:ext cx="5901065" cy="3785652"/>
          </a:xfrm>
          <a:prstGeom prst="rect">
            <a:avLst/>
          </a:prstGeom>
          <a:noFill/>
        </p:spPr>
        <p:txBody>
          <a:bodyPr wrap="square" rtlCol="0">
            <a:spAutoFit/>
          </a:bodyPr>
          <a:lstStyle/>
          <a:p>
            <a:r>
              <a:rPr lang="en-US" sz="1600" dirty="0"/>
              <a:t>Beamer, or “</a:t>
            </a:r>
            <a:r>
              <a:rPr lang="en-US" sz="1600" dirty="0" err="1"/>
              <a:t>LayoutBeamer</a:t>
            </a:r>
            <a:r>
              <a:rPr lang="en-US" sz="1600" dirty="0"/>
              <a:t>” is a program which converts</a:t>
            </a:r>
          </a:p>
          <a:p>
            <a:r>
              <a:rPr lang="en-US" sz="1600" dirty="0"/>
              <a:t>pattern shapes to machine-specific formats, chopping </a:t>
            </a:r>
          </a:p>
          <a:p>
            <a:r>
              <a:rPr lang="en-US" sz="1600" dirty="0"/>
              <a:t>polygons into trapezoids, and cutting large patterns at</a:t>
            </a:r>
          </a:p>
          <a:p>
            <a:r>
              <a:rPr lang="en-US" sz="1600" dirty="0"/>
              <a:t>exposure field boundaries.  Patterns will be stitched together</a:t>
            </a:r>
          </a:p>
          <a:p>
            <a:r>
              <a:rPr lang="en-US" sz="1600" dirty="0"/>
              <a:t>by writing each field, then moving the stage.</a:t>
            </a:r>
          </a:p>
          <a:p>
            <a:endParaRPr lang="en-US" sz="1600" dirty="0"/>
          </a:p>
          <a:p>
            <a:r>
              <a:rPr lang="en-US" sz="1600" dirty="0"/>
              <a:t>Many e-beam systems and mask writers can use the same</a:t>
            </a:r>
          </a:p>
          <a:p>
            <a:r>
              <a:rPr lang="en-US" sz="1600" dirty="0"/>
              <a:t>pattern fracturing software, and so a company such as </a:t>
            </a:r>
            <a:r>
              <a:rPr lang="en-US" sz="1600" dirty="0" err="1"/>
              <a:t>GeniSys</a:t>
            </a:r>
            <a:r>
              <a:rPr lang="en-US" sz="1600" dirty="0"/>
              <a:t> can provide better support for this common, essential software.</a:t>
            </a:r>
          </a:p>
          <a:p>
            <a:endParaRPr lang="en-US" sz="1600" dirty="0"/>
          </a:p>
          <a:p>
            <a:r>
              <a:rPr lang="en-US" sz="1600" dirty="0"/>
              <a:t>The only competitor to Beamer is “CATS” from Synopsys. CATS was once the </a:t>
            </a:r>
            <a:r>
              <a:rPr lang="en-US" sz="1600" dirty="0" err="1"/>
              <a:t>defacto</a:t>
            </a:r>
            <a:r>
              <a:rPr lang="en-US" sz="1600" dirty="0"/>
              <a:t> standard, and is still used on </a:t>
            </a:r>
          </a:p>
          <a:p>
            <a:r>
              <a:rPr lang="en-US" sz="1600" dirty="0"/>
              <a:t>many e-beam writers. Beamer is much more popular for use with research e-beam systems.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F2010B-4A09-4A02-8CFF-FF9BA1B5A86F}"/>
              </a:ext>
            </a:extLst>
          </p:cNvPr>
          <p:cNvPicPr>
            <a:picLocks noChangeAspect="1"/>
          </p:cNvPicPr>
          <p:nvPr/>
        </p:nvPicPr>
        <p:blipFill>
          <a:blip r:embed="rId2"/>
          <a:stretch>
            <a:fillRect/>
          </a:stretch>
        </p:blipFill>
        <p:spPr>
          <a:xfrm>
            <a:off x="0" y="1205112"/>
            <a:ext cx="9144000" cy="5518704"/>
          </a:xfrm>
          <a:prstGeom prst="rect">
            <a:avLst/>
          </a:prstGeom>
        </p:spPr>
      </p:pic>
      <p:sp>
        <p:nvSpPr>
          <p:cNvPr id="3" name="Right Arrow 2"/>
          <p:cNvSpPr/>
          <p:nvPr/>
        </p:nvSpPr>
        <p:spPr bwMode="auto">
          <a:xfrm rot="21245428">
            <a:off x="771417" y="3234460"/>
            <a:ext cx="3601244" cy="16869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ea typeface="ＭＳ Ｐゴシック" pitchFamily="34" charset="-128"/>
            </a:endParaRPr>
          </a:p>
        </p:txBody>
      </p:sp>
      <p:sp>
        <p:nvSpPr>
          <p:cNvPr id="4" name="TextBox 3"/>
          <p:cNvSpPr txBox="1"/>
          <p:nvPr/>
        </p:nvSpPr>
        <p:spPr>
          <a:xfrm>
            <a:off x="835879" y="266754"/>
            <a:ext cx="7359002" cy="738664"/>
          </a:xfrm>
          <a:prstGeom prst="rect">
            <a:avLst/>
          </a:prstGeom>
          <a:noFill/>
        </p:spPr>
        <p:txBody>
          <a:bodyPr wrap="none" rtlCol="0">
            <a:spAutoFit/>
          </a:bodyPr>
          <a:lstStyle/>
          <a:p>
            <a:r>
              <a:rPr lang="en-US" sz="1400" dirty="0"/>
              <a:t>To crop a window out of the pattern, first disconnect the output module. Then drag another </a:t>
            </a:r>
            <a:br>
              <a:rPr lang="en-US" sz="1400" dirty="0"/>
            </a:br>
            <a:r>
              <a:rPr lang="en-US" sz="1400" dirty="0"/>
              <a:t>“extract” over and connect it to the other “extract.” Then choose “region” and enter the </a:t>
            </a:r>
            <a:br>
              <a:rPr lang="en-US" sz="1400" dirty="0"/>
            </a:br>
            <a:r>
              <a:rPr lang="en-US" sz="1400" dirty="0"/>
              <a:t>coordinates of the extraction window.</a:t>
            </a:r>
          </a:p>
        </p:txBody>
      </p:sp>
      <p:cxnSp>
        <p:nvCxnSpPr>
          <p:cNvPr id="8" name="Straight Arrow Connector 7">
            <a:extLst>
              <a:ext uri="{FF2B5EF4-FFF2-40B4-BE49-F238E27FC236}">
                <a16:creationId xmlns:a16="http://schemas.microsoft.com/office/drawing/2014/main" id="{F8AAFDC4-C3F6-4CEB-AB53-4FDF663B758F}"/>
              </a:ext>
            </a:extLst>
          </p:cNvPr>
          <p:cNvCxnSpPr>
            <a:cxnSpLocks/>
          </p:cNvCxnSpPr>
          <p:nvPr/>
        </p:nvCxnSpPr>
        <p:spPr bwMode="auto">
          <a:xfrm>
            <a:off x="6367849" y="762000"/>
            <a:ext cx="1960605" cy="312625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D2231C-817E-4621-8ED6-B95A10983DF7}"/>
              </a:ext>
            </a:extLst>
          </p:cNvPr>
          <p:cNvPicPr>
            <a:picLocks noChangeAspect="1"/>
          </p:cNvPicPr>
          <p:nvPr/>
        </p:nvPicPr>
        <p:blipFill>
          <a:blip r:embed="rId2"/>
          <a:stretch>
            <a:fillRect/>
          </a:stretch>
        </p:blipFill>
        <p:spPr>
          <a:xfrm>
            <a:off x="2367170" y="1308229"/>
            <a:ext cx="1536779" cy="1638384"/>
          </a:xfrm>
          <a:prstGeom prst="rect">
            <a:avLst/>
          </a:prstGeom>
        </p:spPr>
      </p:pic>
      <p:sp>
        <p:nvSpPr>
          <p:cNvPr id="3" name="Right Arrow 2"/>
          <p:cNvSpPr/>
          <p:nvPr/>
        </p:nvSpPr>
        <p:spPr bwMode="auto">
          <a:xfrm rot="14537682">
            <a:off x="3271325" y="2916671"/>
            <a:ext cx="884829" cy="32798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ea typeface="ＭＳ Ｐゴシック" pitchFamily="34" charset="-128"/>
            </a:endParaRPr>
          </a:p>
        </p:txBody>
      </p:sp>
      <p:sp>
        <p:nvSpPr>
          <p:cNvPr id="4" name="TextBox 3"/>
          <p:cNvSpPr txBox="1"/>
          <p:nvPr/>
        </p:nvSpPr>
        <p:spPr>
          <a:xfrm>
            <a:off x="3836252" y="3558613"/>
            <a:ext cx="2969083" cy="1384995"/>
          </a:xfrm>
          <a:prstGeom prst="rect">
            <a:avLst/>
          </a:prstGeom>
          <a:noFill/>
        </p:spPr>
        <p:txBody>
          <a:bodyPr wrap="none" rtlCol="0">
            <a:spAutoFit/>
          </a:bodyPr>
          <a:lstStyle/>
          <a:p>
            <a:r>
              <a:rPr lang="en-US" sz="1400" dirty="0"/>
              <a:t>Reconnect the output module, then</a:t>
            </a:r>
            <a:br>
              <a:rPr lang="en-US" sz="1400" dirty="0"/>
            </a:br>
            <a:r>
              <a:rPr lang="en-US" sz="1400" dirty="0"/>
              <a:t>click on “play” at the bottom</a:t>
            </a:r>
          </a:p>
          <a:p>
            <a:r>
              <a:rPr lang="en-US" sz="1400" dirty="0"/>
              <a:t>to rerun the steps.</a:t>
            </a:r>
          </a:p>
          <a:p>
            <a:endParaRPr lang="en-US" sz="1400" dirty="0"/>
          </a:p>
          <a:p>
            <a:r>
              <a:rPr lang="en-US" sz="1400" dirty="0"/>
              <a:t>Then click there again to view</a:t>
            </a:r>
          </a:p>
          <a:p>
            <a:r>
              <a:rPr lang="en-US" sz="1400" dirty="0"/>
              <a:t>the pattern.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15113" y="1716705"/>
            <a:ext cx="2872902" cy="3323987"/>
          </a:xfrm>
          <a:prstGeom prst="rect">
            <a:avLst/>
          </a:prstGeom>
          <a:noFill/>
        </p:spPr>
        <p:txBody>
          <a:bodyPr wrap="none" rtlCol="0">
            <a:spAutoFit/>
          </a:bodyPr>
          <a:lstStyle/>
          <a:p>
            <a:r>
              <a:rPr lang="en-US" sz="1400" dirty="0"/>
              <a:t>Another important function is</a:t>
            </a:r>
          </a:p>
          <a:p>
            <a:r>
              <a:rPr lang="en-US" sz="1400" dirty="0"/>
              <a:t>overlap removal, or “healing”.</a:t>
            </a:r>
          </a:p>
          <a:p>
            <a:r>
              <a:rPr lang="en-US" sz="1400" dirty="0"/>
              <a:t>Actually, healing and overlap</a:t>
            </a:r>
          </a:p>
          <a:p>
            <a:r>
              <a:rPr lang="en-US" sz="1400" dirty="0"/>
              <a:t>removal are two things, but </a:t>
            </a:r>
          </a:p>
          <a:p>
            <a:r>
              <a:rPr lang="en-US" sz="1400" dirty="0"/>
              <a:t>in practice you always want to</a:t>
            </a:r>
          </a:p>
          <a:p>
            <a:r>
              <a:rPr lang="en-US" sz="1400" dirty="0"/>
              <a:t>heal the shapes (merge them)</a:t>
            </a:r>
          </a:p>
          <a:p>
            <a:r>
              <a:rPr lang="en-US" sz="1400" dirty="0"/>
              <a:t>after removing overlaps.</a:t>
            </a:r>
          </a:p>
          <a:p>
            <a:endParaRPr lang="en-US" sz="1400" dirty="0"/>
          </a:p>
          <a:p>
            <a:r>
              <a:rPr lang="en-US" sz="1400" dirty="0"/>
              <a:t>If you remove overlaps and heal</a:t>
            </a:r>
          </a:p>
          <a:p>
            <a:r>
              <a:rPr lang="en-US" sz="1400" dirty="0"/>
              <a:t>the pattern, any information about</a:t>
            </a:r>
          </a:p>
          <a:p>
            <a:r>
              <a:rPr lang="en-US" sz="1400" dirty="0"/>
              <a:t>layers and datatypes will be lost.</a:t>
            </a:r>
          </a:p>
          <a:p>
            <a:r>
              <a:rPr lang="en-US" sz="1400" dirty="0"/>
              <a:t>So… healing is not allowed, if you</a:t>
            </a:r>
          </a:p>
          <a:p>
            <a:r>
              <a:rPr lang="en-US" sz="1400" dirty="0"/>
              <a:t>need to assign doses.</a:t>
            </a:r>
          </a:p>
          <a:p>
            <a:endParaRPr lang="en-US" sz="1400" dirty="0"/>
          </a:p>
          <a:p>
            <a:r>
              <a:rPr lang="en-US" sz="1400" dirty="0"/>
              <a:t>How do you assign doses?</a:t>
            </a:r>
          </a:p>
        </p:txBody>
      </p:sp>
      <p:pic>
        <p:nvPicPr>
          <p:cNvPr id="5" name="Picture 4">
            <a:extLst>
              <a:ext uri="{FF2B5EF4-FFF2-40B4-BE49-F238E27FC236}">
                <a16:creationId xmlns:a16="http://schemas.microsoft.com/office/drawing/2014/main" id="{3DA0DCCD-50D4-460A-8C16-7C1F3FC6690C}"/>
              </a:ext>
            </a:extLst>
          </p:cNvPr>
          <p:cNvPicPr>
            <a:picLocks noChangeAspect="1"/>
          </p:cNvPicPr>
          <p:nvPr/>
        </p:nvPicPr>
        <p:blipFill>
          <a:blip r:embed="rId2"/>
          <a:stretch>
            <a:fillRect/>
          </a:stretch>
        </p:blipFill>
        <p:spPr>
          <a:xfrm>
            <a:off x="2818933" y="1135307"/>
            <a:ext cx="1479626" cy="216546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251CEF-589C-45E4-988A-3272B7F6F759}"/>
              </a:ext>
            </a:extLst>
          </p:cNvPr>
          <p:cNvPicPr>
            <a:picLocks noChangeAspect="1"/>
          </p:cNvPicPr>
          <p:nvPr/>
        </p:nvPicPr>
        <p:blipFill>
          <a:blip r:embed="rId2"/>
          <a:stretch>
            <a:fillRect/>
          </a:stretch>
        </p:blipFill>
        <p:spPr>
          <a:xfrm>
            <a:off x="0" y="242106"/>
            <a:ext cx="9144000" cy="6291407"/>
          </a:xfrm>
          <a:prstGeom prst="rect">
            <a:avLst/>
          </a:prstGeom>
        </p:spPr>
      </p:pic>
      <p:sp>
        <p:nvSpPr>
          <p:cNvPr id="3" name="Right Arrow 2"/>
          <p:cNvSpPr/>
          <p:nvPr/>
        </p:nvSpPr>
        <p:spPr bwMode="auto">
          <a:xfrm rot="19851901">
            <a:off x="1204354" y="3484834"/>
            <a:ext cx="3126360" cy="27546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ea typeface="ＭＳ Ｐゴシック" pitchFamily="34" charset="-128"/>
            </a:endParaRPr>
          </a:p>
        </p:txBody>
      </p:sp>
      <p:sp>
        <p:nvSpPr>
          <p:cNvPr id="4" name="TextBox 3"/>
          <p:cNvSpPr txBox="1"/>
          <p:nvPr/>
        </p:nvSpPr>
        <p:spPr>
          <a:xfrm>
            <a:off x="5380289" y="1511773"/>
            <a:ext cx="2992679" cy="1384995"/>
          </a:xfrm>
          <a:prstGeom prst="rect">
            <a:avLst/>
          </a:prstGeom>
          <a:noFill/>
        </p:spPr>
        <p:txBody>
          <a:bodyPr wrap="none" rtlCol="0">
            <a:spAutoFit/>
          </a:bodyPr>
          <a:lstStyle/>
          <a:p>
            <a:r>
              <a:rPr lang="en-US" sz="1200" dirty="0"/>
              <a:t>Delete the “healing” step, then</a:t>
            </a:r>
          </a:p>
          <a:p>
            <a:r>
              <a:rPr lang="en-US" sz="1200" dirty="0"/>
              <a:t>drag “FDA” over.  This stands</a:t>
            </a:r>
          </a:p>
          <a:p>
            <a:r>
              <a:rPr lang="en-US" sz="1200" dirty="0"/>
              <a:t>for “feature dose assignment”.</a:t>
            </a:r>
          </a:p>
          <a:p>
            <a:endParaRPr lang="en-US" sz="1200" dirty="0"/>
          </a:p>
          <a:p>
            <a:r>
              <a:rPr lang="en-US" sz="1200" dirty="0"/>
              <a:t>Use the Feature Dose Assignment menu </a:t>
            </a:r>
            <a:br>
              <a:rPr lang="en-US" sz="1200" dirty="0"/>
            </a:br>
            <a:r>
              <a:rPr lang="en-US" sz="1200" dirty="0"/>
              <a:t>to map datatypes or layers onto </a:t>
            </a:r>
            <a:br>
              <a:rPr lang="en-US" sz="1200" dirty="0"/>
            </a:br>
            <a:r>
              <a:rPr lang="en-US" sz="1200" dirty="0"/>
              <a:t>relative dose values.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2975DE-4C2B-4422-98CC-62841BFFE69C}"/>
              </a:ext>
            </a:extLst>
          </p:cNvPr>
          <p:cNvPicPr>
            <a:picLocks noChangeAspect="1"/>
          </p:cNvPicPr>
          <p:nvPr/>
        </p:nvPicPr>
        <p:blipFill>
          <a:blip r:embed="rId2"/>
          <a:stretch>
            <a:fillRect/>
          </a:stretch>
        </p:blipFill>
        <p:spPr>
          <a:xfrm>
            <a:off x="4422582" y="1095633"/>
            <a:ext cx="3982873" cy="3609478"/>
          </a:xfrm>
          <a:prstGeom prst="rect">
            <a:avLst/>
          </a:prstGeom>
        </p:spPr>
      </p:pic>
      <p:sp>
        <p:nvSpPr>
          <p:cNvPr id="4" name="TextBox 3"/>
          <p:cNvSpPr txBox="1"/>
          <p:nvPr/>
        </p:nvSpPr>
        <p:spPr>
          <a:xfrm>
            <a:off x="646783" y="1004487"/>
            <a:ext cx="3430234" cy="4401205"/>
          </a:xfrm>
          <a:prstGeom prst="rect">
            <a:avLst/>
          </a:prstGeom>
          <a:noFill/>
        </p:spPr>
        <p:txBody>
          <a:bodyPr wrap="none" rtlCol="0">
            <a:spAutoFit/>
          </a:bodyPr>
          <a:lstStyle/>
          <a:p>
            <a:r>
              <a:rPr lang="en-US" sz="1400" dirty="0"/>
              <a:t>When you pull down the list box</a:t>
            </a:r>
          </a:p>
          <a:p>
            <a:r>
              <a:rPr lang="en-US" sz="1400" dirty="0"/>
              <a:t>under “layer”, you should see </a:t>
            </a:r>
          </a:p>
          <a:p>
            <a:r>
              <a:rPr lang="en-US" sz="1400" dirty="0"/>
              <a:t>a list of all the layers and datatypes</a:t>
            </a:r>
          </a:p>
          <a:p>
            <a:r>
              <a:rPr lang="en-US" sz="1400" dirty="0"/>
              <a:t>in your pattern.</a:t>
            </a:r>
          </a:p>
          <a:p>
            <a:endParaRPr lang="en-US" sz="1400" dirty="0"/>
          </a:p>
          <a:p>
            <a:r>
              <a:rPr lang="en-US" sz="1400" dirty="0"/>
              <a:t>They are listed as</a:t>
            </a:r>
          </a:p>
          <a:p>
            <a:endParaRPr lang="en-US" sz="1400" dirty="0"/>
          </a:p>
          <a:p>
            <a:r>
              <a:rPr lang="en-US" sz="1400" dirty="0"/>
              <a:t>	layer (datatype)</a:t>
            </a:r>
          </a:p>
          <a:p>
            <a:endParaRPr lang="en-US" sz="1400" dirty="0"/>
          </a:p>
          <a:p>
            <a:r>
              <a:rPr lang="en-US" sz="1400" dirty="0"/>
              <a:t>In this pattern, layer 0 includes shapes</a:t>
            </a:r>
          </a:p>
          <a:p>
            <a:r>
              <a:rPr lang="en-US" sz="1400" dirty="0"/>
              <a:t>with datatypes 0, 1, 2.</a:t>
            </a:r>
          </a:p>
          <a:p>
            <a:endParaRPr lang="en-US" sz="1400" dirty="0"/>
          </a:p>
          <a:p>
            <a:r>
              <a:rPr lang="en-US" sz="1400" dirty="0"/>
              <a:t>The EBPG accepts only RELATIVE dose</a:t>
            </a:r>
          </a:p>
          <a:p>
            <a:r>
              <a:rPr lang="en-US" sz="1400" dirty="0"/>
              <a:t>values.  (Some other e-beam writers </a:t>
            </a:r>
            <a:br>
              <a:rPr lang="en-US" sz="1400" dirty="0"/>
            </a:br>
            <a:r>
              <a:rPr lang="en-US" sz="1400" dirty="0"/>
              <a:t>let you set absolute dose values.)</a:t>
            </a:r>
          </a:p>
          <a:p>
            <a:endParaRPr lang="en-US" sz="1400" dirty="0"/>
          </a:p>
          <a:p>
            <a:r>
              <a:rPr lang="en-US" sz="1400" dirty="0"/>
              <a:t>The “assignment type” choice seems</a:t>
            </a:r>
          </a:p>
          <a:p>
            <a:r>
              <a:rPr lang="en-US" sz="1400" dirty="0"/>
              <a:t>to be irrelevant for the EBPG.</a:t>
            </a:r>
          </a:p>
          <a:p>
            <a:endParaRPr lang="en-US" sz="1400" dirty="0"/>
          </a:p>
          <a:p>
            <a:endParaRPr lang="en-US" sz="1400" dirty="0"/>
          </a:p>
        </p:txBody>
      </p:sp>
      <p:sp>
        <p:nvSpPr>
          <p:cNvPr id="3" name="Right Arrow 2"/>
          <p:cNvSpPr/>
          <p:nvPr/>
        </p:nvSpPr>
        <p:spPr bwMode="auto">
          <a:xfrm rot="13258068">
            <a:off x="5413501" y="2832833"/>
            <a:ext cx="811363" cy="37626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ea typeface="ＭＳ Ｐゴシック"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0769" y="1716705"/>
            <a:ext cx="3217948" cy="338554"/>
          </a:xfrm>
          <a:prstGeom prst="rect">
            <a:avLst/>
          </a:prstGeom>
          <a:noFill/>
        </p:spPr>
        <p:txBody>
          <a:bodyPr wrap="none" rtlCol="0">
            <a:spAutoFit/>
          </a:bodyPr>
          <a:lstStyle/>
          <a:p>
            <a:r>
              <a:rPr lang="en-US" sz="1600"/>
              <a:t>Checking the GPF file with Cview</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41147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6738" y="0"/>
            <a:ext cx="7200900" cy="6400800"/>
          </a:xfrm>
          <a:prstGeom prst="rect">
            <a:avLst/>
          </a:prstGeom>
        </p:spPr>
      </p:pic>
      <p:sp>
        <p:nvSpPr>
          <p:cNvPr id="3" name="Right Arrow 2"/>
          <p:cNvSpPr/>
          <p:nvPr/>
        </p:nvSpPr>
        <p:spPr bwMode="auto">
          <a:xfrm rot="9790329">
            <a:off x="7359645" y="1568235"/>
            <a:ext cx="646739" cy="36450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ea typeface="ＭＳ Ｐゴシック" pitchFamily="34" charset="-128"/>
            </a:endParaRPr>
          </a:p>
        </p:txBody>
      </p:sp>
      <p:sp>
        <p:nvSpPr>
          <p:cNvPr id="4" name="Right Arrow 3"/>
          <p:cNvSpPr/>
          <p:nvPr/>
        </p:nvSpPr>
        <p:spPr bwMode="auto">
          <a:xfrm rot="12068480">
            <a:off x="7100482" y="2085140"/>
            <a:ext cx="646739" cy="36450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ea typeface="ＭＳ Ｐゴシック" pitchFamily="34" charset="-128"/>
            </a:endParaRPr>
          </a:p>
        </p:txBody>
      </p:sp>
      <p:sp>
        <p:nvSpPr>
          <p:cNvPr id="5" name="Right Arrow 4"/>
          <p:cNvSpPr/>
          <p:nvPr/>
        </p:nvSpPr>
        <p:spPr bwMode="auto">
          <a:xfrm rot="10800000">
            <a:off x="7430197" y="5366150"/>
            <a:ext cx="646739" cy="36450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ea typeface="ＭＳ Ｐゴシック" pitchFamily="34" charset="-128"/>
            </a:endParaRPr>
          </a:p>
        </p:txBody>
      </p:sp>
      <p:sp>
        <p:nvSpPr>
          <p:cNvPr id="6" name="TextBox 5"/>
          <p:cNvSpPr txBox="1"/>
          <p:nvPr/>
        </p:nvSpPr>
        <p:spPr>
          <a:xfrm>
            <a:off x="8134602" y="5307359"/>
            <a:ext cx="755135" cy="584776"/>
          </a:xfrm>
          <a:prstGeom prst="rect">
            <a:avLst/>
          </a:prstGeom>
          <a:noFill/>
        </p:spPr>
        <p:txBody>
          <a:bodyPr wrap="none" rtlCol="0">
            <a:spAutoFit/>
          </a:bodyPr>
          <a:lstStyle/>
          <a:p>
            <a:r>
              <a:rPr lang="en-US" sz="1600"/>
              <a:t>draw </a:t>
            </a:r>
          </a:p>
          <a:p>
            <a:r>
              <a:rPr lang="en-US" sz="1600"/>
              <a:t>button</a:t>
            </a:r>
          </a:p>
        </p:txBody>
      </p:sp>
      <p:sp>
        <p:nvSpPr>
          <p:cNvPr id="7" name="TextBox 6"/>
          <p:cNvSpPr txBox="1"/>
          <p:nvPr/>
        </p:nvSpPr>
        <p:spPr>
          <a:xfrm>
            <a:off x="834881" y="6519446"/>
            <a:ext cx="5928626" cy="338554"/>
          </a:xfrm>
          <a:prstGeom prst="rect">
            <a:avLst/>
          </a:prstGeom>
          <a:noFill/>
        </p:spPr>
        <p:txBody>
          <a:bodyPr wrap="none" rtlCol="0">
            <a:spAutoFit/>
          </a:bodyPr>
          <a:lstStyle/>
          <a:p>
            <a:r>
              <a:rPr lang="en-US" sz="1600"/>
              <a:t>Same zooming action:  UL to LR zooms in,  LR to UL zooms out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1828" y="457200"/>
            <a:ext cx="7192172" cy="6400800"/>
          </a:xfrm>
          <a:prstGeom prst="rect">
            <a:avLst/>
          </a:prstGeom>
        </p:spPr>
      </p:pic>
      <p:sp>
        <p:nvSpPr>
          <p:cNvPr id="3" name="TextBox 2"/>
          <p:cNvSpPr txBox="1"/>
          <p:nvPr/>
        </p:nvSpPr>
        <p:spPr>
          <a:xfrm>
            <a:off x="235178" y="1375715"/>
            <a:ext cx="1701808" cy="1323439"/>
          </a:xfrm>
          <a:prstGeom prst="rect">
            <a:avLst/>
          </a:prstGeom>
          <a:noFill/>
        </p:spPr>
        <p:txBody>
          <a:bodyPr wrap="none" rtlCol="0">
            <a:spAutoFit/>
          </a:bodyPr>
          <a:lstStyle/>
          <a:p>
            <a:r>
              <a:rPr lang="en-US" sz="1600"/>
              <a:t>Hover over a </a:t>
            </a:r>
          </a:p>
          <a:p>
            <a:r>
              <a:rPr lang="en-US" sz="1600"/>
              <a:t>shape and press</a:t>
            </a:r>
          </a:p>
          <a:p>
            <a:r>
              <a:rPr lang="en-US" sz="1600"/>
              <a:t>the Ctrl key to</a:t>
            </a:r>
          </a:p>
          <a:p>
            <a:r>
              <a:rPr lang="en-US" sz="1600"/>
              <a:t>reveal details</a:t>
            </a:r>
          </a:p>
          <a:p>
            <a:r>
              <a:rPr lang="en-US" sz="1600"/>
              <a:t>of a shape.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6311" y="224427"/>
            <a:ext cx="7207689" cy="6400800"/>
          </a:xfrm>
          <a:prstGeom prst="rect">
            <a:avLst/>
          </a:prstGeom>
        </p:spPr>
      </p:pic>
      <p:sp>
        <p:nvSpPr>
          <p:cNvPr id="3" name="TextBox 2"/>
          <p:cNvSpPr txBox="1"/>
          <p:nvPr/>
        </p:nvSpPr>
        <p:spPr>
          <a:xfrm>
            <a:off x="282213" y="1540331"/>
            <a:ext cx="1634582" cy="3539430"/>
          </a:xfrm>
          <a:prstGeom prst="rect">
            <a:avLst/>
          </a:prstGeom>
          <a:noFill/>
        </p:spPr>
        <p:txBody>
          <a:bodyPr wrap="none" rtlCol="0">
            <a:spAutoFit/>
          </a:bodyPr>
          <a:lstStyle/>
          <a:p>
            <a:r>
              <a:rPr lang="en-US" sz="1600"/>
              <a:t>If you get a </a:t>
            </a:r>
          </a:p>
          <a:p>
            <a:r>
              <a:rPr lang="en-US" sz="1600"/>
              <a:t>double report,</a:t>
            </a:r>
          </a:p>
          <a:p>
            <a:r>
              <a:rPr lang="en-US" sz="1600"/>
              <a:t>that means </a:t>
            </a:r>
          </a:p>
          <a:p>
            <a:r>
              <a:rPr lang="en-US" sz="1600"/>
              <a:t>there are</a:t>
            </a:r>
          </a:p>
          <a:p>
            <a:r>
              <a:rPr lang="en-US" sz="1600"/>
              <a:t>overlapping</a:t>
            </a:r>
          </a:p>
          <a:p>
            <a:r>
              <a:rPr lang="en-US" sz="1600"/>
              <a:t>shapes.</a:t>
            </a:r>
          </a:p>
          <a:p>
            <a:endParaRPr lang="en-US" sz="1600"/>
          </a:p>
          <a:p>
            <a:r>
              <a:rPr lang="en-US" sz="1600"/>
              <a:t>In this example,</a:t>
            </a:r>
          </a:p>
          <a:p>
            <a:r>
              <a:rPr lang="en-US" sz="1600"/>
              <a:t>the overlap was</a:t>
            </a:r>
          </a:p>
          <a:p>
            <a:r>
              <a:rPr lang="en-US" sz="1600"/>
              <a:t>intentional. In</a:t>
            </a:r>
          </a:p>
          <a:p>
            <a:r>
              <a:rPr lang="en-US" sz="1600"/>
              <a:t>your pattern,</a:t>
            </a:r>
          </a:p>
          <a:p>
            <a:r>
              <a:rPr lang="en-US" sz="1600"/>
              <a:t>maybe not.</a:t>
            </a:r>
          </a:p>
          <a:p>
            <a:endParaRPr lang="en-US" sz="1600"/>
          </a:p>
          <a:p>
            <a:endParaRPr lang="en-US"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7977" y="169759"/>
            <a:ext cx="6542047" cy="830997"/>
          </a:xfrm>
          <a:prstGeom prst="rect">
            <a:avLst/>
          </a:prstGeom>
          <a:noFill/>
        </p:spPr>
        <p:txBody>
          <a:bodyPr wrap="none" rtlCol="0">
            <a:spAutoFit/>
          </a:bodyPr>
          <a:lstStyle/>
          <a:p>
            <a:r>
              <a:rPr lang="en-US" sz="1600" dirty="0"/>
              <a:t>Start Beamer by firing up a terminal window on the e-beam server, </a:t>
            </a:r>
            <a:br>
              <a:rPr lang="en-US" sz="1600" dirty="0"/>
            </a:br>
            <a:r>
              <a:rPr lang="en-US" sz="1600" dirty="0"/>
              <a:t>then enter the command ‘beamer’. Our command ‘beamer’ asks for</a:t>
            </a:r>
            <a:br>
              <a:rPr lang="en-US" sz="1600" dirty="0"/>
            </a:br>
            <a:r>
              <a:rPr lang="en-US" sz="1600" dirty="0"/>
              <a:t>your name and number, because only one person at a time can use it.</a:t>
            </a:r>
          </a:p>
        </p:txBody>
      </p:sp>
      <p:pic>
        <p:nvPicPr>
          <p:cNvPr id="5" name="Picture 4">
            <a:extLst>
              <a:ext uri="{FF2B5EF4-FFF2-40B4-BE49-F238E27FC236}">
                <a16:creationId xmlns:a16="http://schemas.microsoft.com/office/drawing/2014/main" id="{27CDD5C5-82EC-49AD-BA7D-AD92CBA370EA}"/>
              </a:ext>
            </a:extLst>
          </p:cNvPr>
          <p:cNvPicPr>
            <a:picLocks noChangeAspect="1"/>
          </p:cNvPicPr>
          <p:nvPr/>
        </p:nvPicPr>
        <p:blipFill>
          <a:blip r:embed="rId2"/>
          <a:stretch>
            <a:fillRect/>
          </a:stretch>
        </p:blipFill>
        <p:spPr>
          <a:xfrm>
            <a:off x="988540" y="1155464"/>
            <a:ext cx="7760043" cy="553277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3100" y="183744"/>
            <a:ext cx="7200900" cy="6400800"/>
          </a:xfrm>
          <a:prstGeom prst="rect">
            <a:avLst/>
          </a:prstGeom>
        </p:spPr>
      </p:pic>
      <p:sp>
        <p:nvSpPr>
          <p:cNvPr id="3" name="TextBox 2"/>
          <p:cNvSpPr txBox="1"/>
          <p:nvPr/>
        </p:nvSpPr>
        <p:spPr>
          <a:xfrm>
            <a:off x="152865" y="1269891"/>
            <a:ext cx="1777350" cy="1077218"/>
          </a:xfrm>
          <a:prstGeom prst="rect">
            <a:avLst/>
          </a:prstGeom>
          <a:noFill/>
        </p:spPr>
        <p:txBody>
          <a:bodyPr wrap="none" rtlCol="0">
            <a:spAutoFit/>
          </a:bodyPr>
          <a:lstStyle/>
          <a:p>
            <a:r>
              <a:rPr lang="en-US" sz="1600"/>
              <a:t>Use</a:t>
            </a:r>
          </a:p>
          <a:p>
            <a:r>
              <a:rPr lang="en-US" sz="1600"/>
              <a:t>pattern </a:t>
            </a:r>
            <a:r>
              <a:rPr lang="en-US" sz="1600">
                <a:sym typeface="Wingdings"/>
              </a:rPr>
              <a:t> header</a:t>
            </a:r>
          </a:p>
          <a:p>
            <a:r>
              <a:rPr lang="en-US" sz="1600">
                <a:sym typeface="Wingdings"/>
              </a:rPr>
              <a:t>to reveal all</a:t>
            </a:r>
          </a:p>
          <a:p>
            <a:r>
              <a:rPr lang="en-US" sz="1600">
                <a:sym typeface="Wingdings"/>
              </a:rPr>
              <a:t>the gory details.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01E9E2-6126-48E6-858E-40A689B5395E}"/>
              </a:ext>
            </a:extLst>
          </p:cNvPr>
          <p:cNvPicPr>
            <a:picLocks noChangeAspect="1"/>
          </p:cNvPicPr>
          <p:nvPr/>
        </p:nvPicPr>
        <p:blipFill>
          <a:blip r:embed="rId2"/>
          <a:stretch>
            <a:fillRect/>
          </a:stretch>
        </p:blipFill>
        <p:spPr>
          <a:xfrm>
            <a:off x="1180913" y="893805"/>
            <a:ext cx="7295821" cy="4981229"/>
          </a:xfrm>
          <a:prstGeom prst="rect">
            <a:avLst/>
          </a:prstGeom>
        </p:spPr>
      </p:pic>
      <p:sp>
        <p:nvSpPr>
          <p:cNvPr id="3" name="Right Arrow 2"/>
          <p:cNvSpPr/>
          <p:nvPr/>
        </p:nvSpPr>
        <p:spPr bwMode="auto">
          <a:xfrm rot="155389">
            <a:off x="1863806" y="2177417"/>
            <a:ext cx="2496889" cy="2496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ea typeface="ＭＳ Ｐゴシック" pitchFamily="34" charset="-128"/>
            </a:endParaRPr>
          </a:p>
        </p:txBody>
      </p:sp>
      <p:sp>
        <p:nvSpPr>
          <p:cNvPr id="6" name="TextBox 5">
            <a:extLst>
              <a:ext uri="{FF2B5EF4-FFF2-40B4-BE49-F238E27FC236}">
                <a16:creationId xmlns:a16="http://schemas.microsoft.com/office/drawing/2014/main" id="{BBAC0008-8BE4-4E8F-8642-B6991397AA11}"/>
              </a:ext>
            </a:extLst>
          </p:cNvPr>
          <p:cNvSpPr txBox="1"/>
          <p:nvPr/>
        </p:nvSpPr>
        <p:spPr>
          <a:xfrm>
            <a:off x="702276" y="205946"/>
            <a:ext cx="7739448" cy="523220"/>
          </a:xfrm>
          <a:prstGeom prst="rect">
            <a:avLst/>
          </a:prstGeom>
          <a:noFill/>
        </p:spPr>
        <p:txBody>
          <a:bodyPr wrap="square" rtlCol="0">
            <a:spAutoFit/>
          </a:bodyPr>
          <a:lstStyle/>
          <a:p>
            <a:r>
              <a:rPr lang="en-US" sz="1400" dirty="0"/>
              <a:t>First drag an “input” module to the workspace. </a:t>
            </a:r>
            <a:br>
              <a:rPr lang="en-US" sz="1400" dirty="0"/>
            </a:br>
            <a:r>
              <a:rPr lang="en-US" sz="1400" dirty="0"/>
              <a:t>This module will read in your </a:t>
            </a:r>
            <a:r>
              <a:rPr lang="en-US" sz="1400" dirty="0" err="1"/>
              <a:t>gds</a:t>
            </a:r>
            <a:r>
              <a:rPr lang="en-US" sz="1400" dirty="0"/>
              <a:t> format CAD file.</a:t>
            </a:r>
          </a:p>
        </p:txBody>
      </p:sp>
      <p:sp>
        <p:nvSpPr>
          <p:cNvPr id="7" name="TextBox 6">
            <a:extLst>
              <a:ext uri="{FF2B5EF4-FFF2-40B4-BE49-F238E27FC236}">
                <a16:creationId xmlns:a16="http://schemas.microsoft.com/office/drawing/2014/main" id="{2D38B016-622D-4C52-A864-0637EE5BAF26}"/>
              </a:ext>
            </a:extLst>
          </p:cNvPr>
          <p:cNvSpPr txBox="1"/>
          <p:nvPr/>
        </p:nvSpPr>
        <p:spPr>
          <a:xfrm>
            <a:off x="6119871" y="4032422"/>
            <a:ext cx="1843216" cy="307777"/>
          </a:xfrm>
          <a:prstGeom prst="rect">
            <a:avLst/>
          </a:prstGeom>
          <a:noFill/>
        </p:spPr>
        <p:txBody>
          <a:bodyPr wrap="square" rtlCol="0">
            <a:spAutoFit/>
          </a:bodyPr>
          <a:lstStyle/>
          <a:p>
            <a:r>
              <a:rPr lang="en-US" sz="1400" dirty="0"/>
              <a:t>Choose a </a:t>
            </a:r>
            <a:r>
              <a:rPr lang="en-US" sz="1400" dirty="0" err="1"/>
              <a:t>gds</a:t>
            </a:r>
            <a:r>
              <a:rPr lang="en-US" sz="1400" dirty="0"/>
              <a:t> file.</a:t>
            </a:r>
          </a:p>
        </p:txBody>
      </p:sp>
      <p:sp>
        <p:nvSpPr>
          <p:cNvPr id="8" name="Right Arrow 2">
            <a:extLst>
              <a:ext uri="{FF2B5EF4-FFF2-40B4-BE49-F238E27FC236}">
                <a16:creationId xmlns:a16="http://schemas.microsoft.com/office/drawing/2014/main" id="{58D97584-286E-4ED9-B569-90E35323EC42}"/>
              </a:ext>
            </a:extLst>
          </p:cNvPr>
          <p:cNvSpPr/>
          <p:nvPr/>
        </p:nvSpPr>
        <p:spPr bwMode="auto">
          <a:xfrm rot="13331629">
            <a:off x="6331123" y="3685625"/>
            <a:ext cx="719785" cy="2496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ea typeface="ＭＳ Ｐゴシック"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B4D663-C77B-40C3-9AB9-2E3384084412}"/>
              </a:ext>
            </a:extLst>
          </p:cNvPr>
          <p:cNvPicPr>
            <a:picLocks noChangeAspect="1"/>
          </p:cNvPicPr>
          <p:nvPr/>
        </p:nvPicPr>
        <p:blipFill>
          <a:blip r:embed="rId2"/>
          <a:stretch>
            <a:fillRect/>
          </a:stretch>
        </p:blipFill>
        <p:spPr>
          <a:xfrm>
            <a:off x="1305697" y="952199"/>
            <a:ext cx="6808573" cy="4844029"/>
          </a:xfrm>
          <a:prstGeom prst="rect">
            <a:avLst/>
          </a:prstGeom>
        </p:spPr>
      </p:pic>
      <p:sp>
        <p:nvSpPr>
          <p:cNvPr id="3" name="Right Arrow 2"/>
          <p:cNvSpPr/>
          <p:nvPr/>
        </p:nvSpPr>
        <p:spPr bwMode="auto">
          <a:xfrm rot="13554733">
            <a:off x="5042623" y="2445592"/>
            <a:ext cx="532190" cy="32657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ea typeface="ＭＳ Ｐゴシック" pitchFamily="34" charset="-128"/>
            </a:endParaRPr>
          </a:p>
        </p:txBody>
      </p:sp>
      <p:sp>
        <p:nvSpPr>
          <p:cNvPr id="4" name="TextBox 3"/>
          <p:cNvSpPr txBox="1"/>
          <p:nvPr/>
        </p:nvSpPr>
        <p:spPr>
          <a:xfrm>
            <a:off x="5429671" y="2796354"/>
            <a:ext cx="2408632" cy="1077218"/>
          </a:xfrm>
          <a:prstGeom prst="rect">
            <a:avLst/>
          </a:prstGeom>
          <a:noFill/>
        </p:spPr>
        <p:txBody>
          <a:bodyPr wrap="none" rtlCol="0">
            <a:spAutoFit/>
          </a:bodyPr>
          <a:lstStyle/>
          <a:p>
            <a:r>
              <a:rPr lang="en-US" sz="1600"/>
              <a:t>click on the “play” button </a:t>
            </a:r>
          </a:p>
          <a:p>
            <a:r>
              <a:rPr lang="en-US" sz="1600"/>
              <a:t>so that the next module </a:t>
            </a:r>
          </a:p>
          <a:p>
            <a:r>
              <a:rPr lang="en-US" sz="1600"/>
              <a:t>will see all the available </a:t>
            </a:r>
          </a:p>
          <a:p>
            <a:r>
              <a:rPr lang="en-US" sz="1600"/>
              <a:t>cells.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72B5C7-DCC7-403D-9C31-EED79586A35C}"/>
              </a:ext>
            </a:extLst>
          </p:cNvPr>
          <p:cNvPicPr>
            <a:picLocks noChangeAspect="1"/>
          </p:cNvPicPr>
          <p:nvPr/>
        </p:nvPicPr>
        <p:blipFill>
          <a:blip r:embed="rId2"/>
          <a:stretch>
            <a:fillRect/>
          </a:stretch>
        </p:blipFill>
        <p:spPr>
          <a:xfrm>
            <a:off x="376009" y="528205"/>
            <a:ext cx="8391982" cy="5674887"/>
          </a:xfrm>
          <a:prstGeom prst="rect">
            <a:avLst/>
          </a:prstGeom>
        </p:spPr>
      </p:pic>
      <p:sp>
        <p:nvSpPr>
          <p:cNvPr id="3" name="Right Arrow 2"/>
          <p:cNvSpPr/>
          <p:nvPr/>
        </p:nvSpPr>
        <p:spPr bwMode="auto">
          <a:xfrm rot="21107899">
            <a:off x="1154851" y="2459517"/>
            <a:ext cx="2970823" cy="387048"/>
          </a:xfrm>
          <a:prstGeom prst="rightArrow">
            <a:avLst>
              <a:gd name="adj1" fmla="val 41373"/>
              <a:gd name="adj2" fmla="val 5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ea typeface="ＭＳ Ｐゴシック" pitchFamily="34" charset="-128"/>
            </a:endParaRPr>
          </a:p>
        </p:txBody>
      </p:sp>
      <p:sp>
        <p:nvSpPr>
          <p:cNvPr id="4" name="TextBox 3"/>
          <p:cNvSpPr txBox="1"/>
          <p:nvPr/>
        </p:nvSpPr>
        <p:spPr>
          <a:xfrm>
            <a:off x="5071043" y="1822044"/>
            <a:ext cx="3752950" cy="954107"/>
          </a:xfrm>
          <a:prstGeom prst="rect">
            <a:avLst/>
          </a:prstGeom>
          <a:noFill/>
        </p:spPr>
        <p:txBody>
          <a:bodyPr wrap="none" rtlCol="0">
            <a:spAutoFit/>
          </a:bodyPr>
          <a:lstStyle/>
          <a:p>
            <a:r>
              <a:rPr lang="en-US" sz="1400" dirty="0"/>
              <a:t>Drag “extract” over and connect it to “import”.</a:t>
            </a:r>
          </a:p>
          <a:p>
            <a:endParaRPr lang="en-US" sz="1400" dirty="0"/>
          </a:p>
          <a:p>
            <a:r>
              <a:rPr lang="en-US" sz="1400" dirty="0"/>
              <a:t>Click on “cell definition” and choose the</a:t>
            </a:r>
            <a:br>
              <a:rPr lang="en-US" sz="1400" dirty="0"/>
            </a:br>
            <a:r>
              <a:rPr lang="en-US" sz="1400" dirty="0"/>
              <a:t>top level cell (which is “top” in this example)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AE3F8C-B73E-4BE4-AFC1-937080CBB70F}"/>
              </a:ext>
            </a:extLst>
          </p:cNvPr>
          <p:cNvPicPr>
            <a:picLocks noChangeAspect="1"/>
          </p:cNvPicPr>
          <p:nvPr/>
        </p:nvPicPr>
        <p:blipFill>
          <a:blip r:embed="rId2"/>
          <a:stretch>
            <a:fillRect/>
          </a:stretch>
        </p:blipFill>
        <p:spPr>
          <a:xfrm>
            <a:off x="786714" y="393134"/>
            <a:ext cx="7863016" cy="5846127"/>
          </a:xfrm>
          <a:prstGeom prst="rect">
            <a:avLst/>
          </a:prstGeom>
        </p:spPr>
      </p:pic>
      <p:sp>
        <p:nvSpPr>
          <p:cNvPr id="3" name="Right Arrow 2"/>
          <p:cNvSpPr/>
          <p:nvPr/>
        </p:nvSpPr>
        <p:spPr bwMode="auto">
          <a:xfrm rot="13554733">
            <a:off x="5267838" y="2373105"/>
            <a:ext cx="532190" cy="32657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ea typeface="ＭＳ Ｐゴシック" pitchFamily="34" charset="-128"/>
            </a:endParaRPr>
          </a:p>
        </p:txBody>
      </p:sp>
      <p:sp>
        <p:nvSpPr>
          <p:cNvPr id="4" name="TextBox 3"/>
          <p:cNvSpPr txBox="1"/>
          <p:nvPr/>
        </p:nvSpPr>
        <p:spPr>
          <a:xfrm>
            <a:off x="5685782" y="2687240"/>
            <a:ext cx="2055371" cy="307777"/>
          </a:xfrm>
          <a:prstGeom prst="rect">
            <a:avLst/>
          </a:prstGeom>
          <a:noFill/>
        </p:spPr>
        <p:txBody>
          <a:bodyPr wrap="none" rtlCol="0">
            <a:spAutoFit/>
          </a:bodyPr>
          <a:lstStyle/>
          <a:p>
            <a:r>
              <a:rPr lang="en-US" sz="1400" dirty="0"/>
              <a:t>click on the play button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3E606E-CB33-45C8-B6CE-D2108D162440}"/>
              </a:ext>
            </a:extLst>
          </p:cNvPr>
          <p:cNvPicPr>
            <a:picLocks noChangeAspect="1"/>
          </p:cNvPicPr>
          <p:nvPr/>
        </p:nvPicPr>
        <p:blipFill>
          <a:blip r:embed="rId2"/>
          <a:stretch>
            <a:fillRect/>
          </a:stretch>
        </p:blipFill>
        <p:spPr>
          <a:xfrm>
            <a:off x="1460965" y="1331566"/>
            <a:ext cx="7402947" cy="5347800"/>
          </a:xfrm>
          <a:prstGeom prst="rect">
            <a:avLst/>
          </a:prstGeom>
        </p:spPr>
      </p:pic>
      <p:sp>
        <p:nvSpPr>
          <p:cNvPr id="4" name="TextBox 3">
            <a:extLst>
              <a:ext uri="{FF2B5EF4-FFF2-40B4-BE49-F238E27FC236}">
                <a16:creationId xmlns:a16="http://schemas.microsoft.com/office/drawing/2014/main" id="{845C41D3-F832-4D6D-98DC-6FC6D1889299}"/>
              </a:ext>
            </a:extLst>
          </p:cNvPr>
          <p:cNvSpPr txBox="1"/>
          <p:nvPr/>
        </p:nvSpPr>
        <p:spPr>
          <a:xfrm>
            <a:off x="803190" y="255373"/>
            <a:ext cx="3768810" cy="830997"/>
          </a:xfrm>
          <a:prstGeom prst="rect">
            <a:avLst/>
          </a:prstGeom>
          <a:noFill/>
        </p:spPr>
        <p:txBody>
          <a:bodyPr wrap="square" rtlCol="0">
            <a:spAutoFit/>
          </a:bodyPr>
          <a:lstStyle/>
          <a:p>
            <a:r>
              <a:rPr lang="en-US" sz="1600" dirty="0"/>
              <a:t>We need an “export” module to generate the output file. Notice the little black triangle in the corner</a:t>
            </a:r>
          </a:p>
        </p:txBody>
      </p:sp>
      <p:sp>
        <p:nvSpPr>
          <p:cNvPr id="5" name="Right Arrow 2">
            <a:extLst>
              <a:ext uri="{FF2B5EF4-FFF2-40B4-BE49-F238E27FC236}">
                <a16:creationId xmlns:a16="http://schemas.microsoft.com/office/drawing/2014/main" id="{CDF2762A-3A54-4E21-A3E9-B83A196327B6}"/>
              </a:ext>
            </a:extLst>
          </p:cNvPr>
          <p:cNvSpPr/>
          <p:nvPr/>
        </p:nvSpPr>
        <p:spPr bwMode="auto">
          <a:xfrm rot="5400000">
            <a:off x="1876560" y="1779047"/>
            <a:ext cx="1622070" cy="387048"/>
          </a:xfrm>
          <a:prstGeom prst="rightArrow">
            <a:avLst>
              <a:gd name="adj1" fmla="val 41373"/>
              <a:gd name="adj2" fmla="val 5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ea typeface="ＭＳ Ｐゴシック" pitchFamily="34" charset="-128"/>
            </a:endParaRPr>
          </a:p>
        </p:txBody>
      </p:sp>
      <p:sp>
        <p:nvSpPr>
          <p:cNvPr id="6" name="TextBox 5">
            <a:extLst>
              <a:ext uri="{FF2B5EF4-FFF2-40B4-BE49-F238E27FC236}">
                <a16:creationId xmlns:a16="http://schemas.microsoft.com/office/drawing/2014/main" id="{BAA876BC-F6A1-4C7A-B0A3-70D9A84804A0}"/>
              </a:ext>
            </a:extLst>
          </p:cNvPr>
          <p:cNvSpPr txBox="1"/>
          <p:nvPr/>
        </p:nvSpPr>
        <p:spPr>
          <a:xfrm>
            <a:off x="4868563" y="254348"/>
            <a:ext cx="3768810" cy="830997"/>
          </a:xfrm>
          <a:prstGeom prst="rect">
            <a:avLst/>
          </a:prstGeom>
          <a:noFill/>
        </p:spPr>
        <p:txBody>
          <a:bodyPr wrap="square" rtlCol="0">
            <a:spAutoFit/>
          </a:bodyPr>
          <a:lstStyle/>
          <a:p>
            <a:r>
              <a:rPr lang="en-US" sz="1600" dirty="0"/>
              <a:t>This means there are important defaults set up for our particular machine. </a:t>
            </a:r>
          </a:p>
        </p:txBody>
      </p:sp>
    </p:spTree>
    <p:extLst>
      <p:ext uri="{BB962C8B-B14F-4D97-AF65-F5344CB8AC3E}">
        <p14:creationId xmlns:p14="http://schemas.microsoft.com/office/powerpoint/2010/main" val="3088567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AB043E-D7CE-4246-829F-F8673D82A2A5}"/>
              </a:ext>
            </a:extLst>
          </p:cNvPr>
          <p:cNvPicPr>
            <a:picLocks noChangeAspect="1"/>
          </p:cNvPicPr>
          <p:nvPr/>
        </p:nvPicPr>
        <p:blipFill>
          <a:blip r:embed="rId2"/>
          <a:stretch>
            <a:fillRect/>
          </a:stretch>
        </p:blipFill>
        <p:spPr>
          <a:xfrm>
            <a:off x="671643" y="490151"/>
            <a:ext cx="8175796" cy="5639368"/>
          </a:xfrm>
          <a:prstGeom prst="rect">
            <a:avLst/>
          </a:prstGeom>
        </p:spPr>
      </p:pic>
      <p:sp>
        <p:nvSpPr>
          <p:cNvPr id="3" name="TextBox 2"/>
          <p:cNvSpPr txBox="1"/>
          <p:nvPr/>
        </p:nvSpPr>
        <p:spPr>
          <a:xfrm>
            <a:off x="5567972" y="1835548"/>
            <a:ext cx="2988319" cy="523220"/>
          </a:xfrm>
          <a:prstGeom prst="rect">
            <a:avLst/>
          </a:prstGeom>
          <a:noFill/>
        </p:spPr>
        <p:txBody>
          <a:bodyPr wrap="none" rtlCol="0">
            <a:spAutoFit/>
          </a:bodyPr>
          <a:lstStyle/>
          <a:p>
            <a:r>
              <a:rPr lang="en-US" sz="1400" dirty="0"/>
              <a:t>Drag “Export” to the work area and </a:t>
            </a:r>
            <a:br>
              <a:rPr lang="en-US" sz="1400" dirty="0"/>
            </a:br>
            <a:r>
              <a:rPr lang="en-US" sz="1400" dirty="0"/>
              <a:t>connect it to “extract”</a:t>
            </a:r>
          </a:p>
        </p:txBody>
      </p:sp>
      <p:sp>
        <p:nvSpPr>
          <p:cNvPr id="4" name="Right Arrow 3"/>
          <p:cNvSpPr/>
          <p:nvPr/>
        </p:nvSpPr>
        <p:spPr bwMode="auto">
          <a:xfrm rot="927703">
            <a:off x="2759194" y="2246620"/>
            <a:ext cx="1147807" cy="19550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ea typeface="ＭＳ Ｐゴシック" pitchFamily="34" charset="-128"/>
            </a:endParaRPr>
          </a:p>
        </p:txBody>
      </p:sp>
      <p:pic>
        <p:nvPicPr>
          <p:cNvPr id="8" name="Picture 7">
            <a:extLst>
              <a:ext uri="{FF2B5EF4-FFF2-40B4-BE49-F238E27FC236}">
                <a16:creationId xmlns:a16="http://schemas.microsoft.com/office/drawing/2014/main" id="{283F4B3D-DBE3-4FCE-855D-1C067BF1050B}"/>
              </a:ext>
            </a:extLst>
          </p:cNvPr>
          <p:cNvPicPr>
            <a:picLocks noChangeAspect="1"/>
          </p:cNvPicPr>
          <p:nvPr/>
        </p:nvPicPr>
        <p:blipFill>
          <a:blip r:embed="rId3"/>
          <a:stretch>
            <a:fillRect/>
          </a:stretch>
        </p:blipFill>
        <p:spPr>
          <a:xfrm>
            <a:off x="1375718" y="2031887"/>
            <a:ext cx="1282137" cy="155259"/>
          </a:xfrm>
          <a:prstGeom prst="rect">
            <a:avLst/>
          </a:prstGeom>
        </p:spPr>
      </p:pic>
      <p:sp>
        <p:nvSpPr>
          <p:cNvPr id="9" name="TextBox 8">
            <a:extLst>
              <a:ext uri="{FF2B5EF4-FFF2-40B4-BE49-F238E27FC236}">
                <a16:creationId xmlns:a16="http://schemas.microsoft.com/office/drawing/2014/main" id="{A501C8DD-BE82-4685-9AAE-B005C4DE0D1A}"/>
              </a:ext>
            </a:extLst>
          </p:cNvPr>
          <p:cNvSpPr txBox="1"/>
          <p:nvPr/>
        </p:nvSpPr>
        <p:spPr>
          <a:xfrm>
            <a:off x="3570296" y="6226316"/>
            <a:ext cx="2818400" cy="523220"/>
          </a:xfrm>
          <a:prstGeom prst="rect">
            <a:avLst/>
          </a:prstGeom>
          <a:noFill/>
        </p:spPr>
        <p:txBody>
          <a:bodyPr wrap="none" rtlCol="0">
            <a:spAutoFit/>
          </a:bodyPr>
          <a:lstStyle/>
          <a:p>
            <a:r>
              <a:rPr lang="en-US" sz="1400" dirty="0"/>
              <a:t>The output format defaults to </a:t>
            </a:r>
            <a:r>
              <a:rPr lang="en-US" sz="1400" dirty="0" err="1"/>
              <a:t>gpf</a:t>
            </a:r>
            <a:r>
              <a:rPr lang="en-US" sz="1400" dirty="0"/>
              <a:t>,</a:t>
            </a:r>
            <a:br>
              <a:rPr lang="en-US" sz="1400" dirty="0"/>
            </a:br>
            <a:r>
              <a:rPr lang="en-US" sz="1400" dirty="0"/>
              <a:t>which is the correct choice.</a:t>
            </a:r>
          </a:p>
        </p:txBody>
      </p:sp>
      <p:sp>
        <p:nvSpPr>
          <p:cNvPr id="10" name="Right Arrow 3">
            <a:extLst>
              <a:ext uri="{FF2B5EF4-FFF2-40B4-BE49-F238E27FC236}">
                <a16:creationId xmlns:a16="http://schemas.microsoft.com/office/drawing/2014/main" id="{83EDF1A4-886D-414A-AF18-0EE497018FFE}"/>
              </a:ext>
            </a:extLst>
          </p:cNvPr>
          <p:cNvSpPr/>
          <p:nvPr/>
        </p:nvSpPr>
        <p:spPr bwMode="auto">
          <a:xfrm rot="19426549">
            <a:off x="6182650" y="5825890"/>
            <a:ext cx="1147807" cy="19550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ea typeface="ＭＳ Ｐゴシック" pitchFamily="34" charset="-128"/>
            </a:endParaRPr>
          </a:p>
        </p:txBody>
      </p:sp>
    </p:spTree>
  </p:cSld>
  <p:clrMapOvr>
    <a:masterClrMapping/>
  </p:clrMapOvr>
</p:sld>
</file>

<file path=ppt/theme/theme1.xml><?xml version="1.0" encoding="utf-8"?>
<a:theme xmlns:a="http://schemas.openxmlformats.org/drawingml/2006/main" name="Vistec Litho BV Presentation">
  <a:themeElements>
    <a:clrScheme name="Vistec Litho BV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istec Litho BV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Vistec Litho BV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tec Litho BV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tec Litho BV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tec Litho BV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tec Litho BV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tec Litho BV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tec Litho BV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tec Litho BV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tec Litho BV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tec Litho BV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tec Litho BV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tec Litho BV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Vistec Litho BV Presentation</Template>
  <TotalTime>7333</TotalTime>
  <Words>1517</Words>
  <Application>Microsoft Office PowerPoint</Application>
  <PresentationFormat>On-screen Show (4:3)</PresentationFormat>
  <Paragraphs>196</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Narrow</vt:lpstr>
      <vt:lpstr>Symbol</vt:lpstr>
      <vt:lpstr>Times</vt:lpstr>
      <vt:lpstr>Times New Roman</vt:lpstr>
      <vt:lpstr>Vistec Litho BV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Vistec Lithography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EBPG5000+ operator training (Linux)</dc:title>
  <dc:subject>Introduction to EBPG 5000+  operation</dc:subject>
  <dc:creator>Marc Wijnands</dc:creator>
  <cp:keywords>EBPG 5000+ Operation</cp:keywords>
  <dc:description>V2:  Added extended Linux training slides</dc:description>
  <cp:lastModifiedBy>mr e</cp:lastModifiedBy>
  <cp:revision>269</cp:revision>
  <dcterms:created xsi:type="dcterms:W3CDTF">2011-05-04T15:45:51Z</dcterms:created>
  <dcterms:modified xsi:type="dcterms:W3CDTF">2021-12-29T18:27:29Z</dcterms:modified>
  <cp:category>Training</cp:category>
</cp:coreProperties>
</file>