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855" r:id="rId2"/>
    <p:sldId id="883" r:id="rId3"/>
    <p:sldId id="856" r:id="rId4"/>
    <p:sldId id="857" r:id="rId5"/>
    <p:sldId id="858" r:id="rId6"/>
    <p:sldId id="859" r:id="rId7"/>
    <p:sldId id="860" r:id="rId8"/>
    <p:sldId id="861" r:id="rId9"/>
    <p:sldId id="862" r:id="rId10"/>
    <p:sldId id="863" r:id="rId11"/>
    <p:sldId id="864" r:id="rId12"/>
    <p:sldId id="865" r:id="rId13"/>
    <p:sldId id="882" r:id="rId14"/>
    <p:sldId id="866" r:id="rId15"/>
    <p:sldId id="867" r:id="rId16"/>
    <p:sldId id="868" r:id="rId17"/>
    <p:sldId id="872" r:id="rId18"/>
    <p:sldId id="884" r:id="rId19"/>
    <p:sldId id="869" r:id="rId20"/>
    <p:sldId id="870" r:id="rId21"/>
    <p:sldId id="871" r:id="rId22"/>
    <p:sldId id="873" r:id="rId23"/>
    <p:sldId id="874" r:id="rId24"/>
    <p:sldId id="875" r:id="rId25"/>
    <p:sldId id="877" r:id="rId26"/>
    <p:sldId id="876" r:id="rId27"/>
    <p:sldId id="878" r:id="rId28"/>
    <p:sldId id="879" r:id="rId29"/>
    <p:sldId id="880" r:id="rId30"/>
    <p:sldId id="881" r:id="rId31"/>
  </p:sldIdLst>
  <p:sldSz cx="9144000" cy="6858000" type="screen4x3"/>
  <p:notesSz cx="6645275" cy="9777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0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312" y="-102"/>
      </p:cViewPr>
      <p:guideLst>
        <p:guide orient="horz" pos="3080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Times New Roman" pitchFamily="18" charset="0"/>
              </a:defRPr>
            </a:lvl1pPr>
          </a:lstStyle>
          <a:p>
            <a:fld id="{B0CADC27-3BE8-4462-AF5B-A73798E972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45025"/>
            <a:ext cx="4870450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Times New Roman" pitchFamily="18" charset="0"/>
              </a:defRPr>
            </a:lvl1pPr>
          </a:lstStyle>
          <a:p>
            <a:fld id="{A27D0955-2623-4E77-8D60-AA22E03DC0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246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600200"/>
            <a:ext cx="7162800" cy="4724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EBPG 5000plus Operator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B3AE8F-4208-4596-9E34-F3F0CBBF28C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1943100" cy="59436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676900" cy="5943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EBPG 5000plus Operator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8CF8C3-032B-41ED-A556-D9A40298BE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246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1600200"/>
            <a:ext cx="3505200" cy="472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505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EBPG 5000plus Operator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FAB462-86E4-4073-BCFF-87D70AE0C7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246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600200"/>
            <a:ext cx="7162800" cy="472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EBPG 5000plus Operator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C0E8DE-8676-407C-9047-582C9596C5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246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5052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5052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EBPG 5000plus Operator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58F2E4-E3D5-4904-AB96-50BCC367B98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EBPG 5000plus Operator training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64E08EF-48B3-4DF0-8E48-4463E165617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246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EBPG 5000plus Operator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EBAD2C-5009-40F9-81B3-4B1F087F66C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EBPG 5000plus Operator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436C78-AC0F-4740-AE74-84523DC53B4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EBPG 5000plus Operator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7C496F-76B9-46A3-8E44-55568C8B4C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EBPG 5000plus Operator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E352A7-C08E-4327-A9D6-3AC2CFE73D6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55563" y="11414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dt="0"/>
  <p:txStyles>
    <p:titleStyle>
      <a:lvl1pPr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+mj-lt"/>
          <a:ea typeface="+mj-ea"/>
          <a:cs typeface="+mj-cs"/>
        </a:defRPr>
      </a:lvl1pPr>
      <a:lvl2pPr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2pPr>
      <a:lvl3pPr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3pPr>
      <a:lvl4pPr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4pPr>
      <a:lvl5pPr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5pPr>
      <a:lvl6pPr marL="457200"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6pPr>
      <a:lvl7pPr marL="914400"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7pPr>
      <a:lvl8pPr marL="1371600"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8pPr>
      <a:lvl9pPr marL="1828800"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19088" indent="-319088" algn="l" defTabSz="850900" rtl="0" fontAlgn="base">
        <a:spcBef>
          <a:spcPct val="20000"/>
        </a:spcBef>
        <a:spcAft>
          <a:spcPct val="0"/>
        </a:spcAft>
        <a:defRPr sz="2800">
          <a:solidFill>
            <a:srgbClr val="333399"/>
          </a:solidFill>
          <a:latin typeface="+mn-lt"/>
          <a:ea typeface="+mn-ea"/>
          <a:cs typeface="+mn-cs"/>
        </a:defRPr>
      </a:lvl1pPr>
      <a:lvl2pPr marL="692150" indent="-266700" algn="l" defTabSz="850900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Arial Narrow" pitchFamily="34" charset="0"/>
          <a:ea typeface="+mn-ea"/>
        </a:defRPr>
      </a:lvl2pPr>
      <a:lvl3pPr marL="1062038" indent="-211138" algn="l" defTabSz="8509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 Narrow" pitchFamily="34" charset="0"/>
          <a:ea typeface="+mn-ea"/>
        </a:defRPr>
      </a:lvl3pPr>
      <a:lvl4pPr marL="1487488" indent="-211138" algn="l" defTabSz="850900" rtl="0" fontAlgn="base">
        <a:spcBef>
          <a:spcPct val="20000"/>
        </a:spcBef>
        <a:spcAft>
          <a:spcPct val="0"/>
        </a:spcAft>
        <a:buChar char="–"/>
        <a:defRPr i="1">
          <a:solidFill>
            <a:schemeClr val="tx1"/>
          </a:solidFill>
          <a:latin typeface="Arial Narrow" pitchFamily="34" charset="0"/>
          <a:ea typeface="+mn-ea"/>
        </a:defRPr>
      </a:lvl4pPr>
      <a:lvl5pPr marL="1912938" indent="-214313" algn="l" defTabSz="85090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 Narrow" pitchFamily="34" charset="0"/>
          <a:ea typeface="+mn-ea"/>
        </a:defRPr>
      </a:lvl5pPr>
      <a:lvl6pPr marL="2370138" indent="-214313" algn="l" defTabSz="85090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 Narrow" pitchFamily="34" charset="0"/>
          <a:ea typeface="+mn-ea"/>
        </a:defRPr>
      </a:lvl6pPr>
      <a:lvl7pPr marL="2827338" indent="-214313" algn="l" defTabSz="85090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 Narrow" pitchFamily="34" charset="0"/>
          <a:ea typeface="+mn-ea"/>
        </a:defRPr>
      </a:lvl7pPr>
      <a:lvl8pPr marL="3284538" indent="-214313" algn="l" defTabSz="85090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 Narrow" pitchFamily="34" charset="0"/>
          <a:ea typeface="+mn-ea"/>
        </a:defRPr>
      </a:lvl8pPr>
      <a:lvl9pPr marL="3741738" indent="-214313" algn="l" defTabSz="85090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 Narrow" pitchFamily="34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097" y="1966452"/>
            <a:ext cx="4684296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beamer tutorial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200" i="1" dirty="0" err="1"/>
              <a:t>LayoutBeamer</a:t>
            </a:r>
            <a:r>
              <a:rPr lang="en-US" sz="1200" dirty="0"/>
              <a:t>, from </a:t>
            </a:r>
            <a:r>
              <a:rPr lang="en-US" sz="1200" dirty="0" err="1"/>
              <a:t>GenISys</a:t>
            </a:r>
            <a:r>
              <a:rPr lang="en-US" sz="1200" dirty="0"/>
              <a:t> GmbH is the software we use to </a:t>
            </a:r>
            <a:br>
              <a:rPr lang="en-US" sz="1200" dirty="0"/>
            </a:br>
            <a:r>
              <a:rPr lang="en-US" sz="1200" dirty="0"/>
              <a:t>convert CAD files in GDS format to the EBPG’s GPF format.</a:t>
            </a:r>
          </a:p>
          <a:p>
            <a:endParaRPr lang="en-US" sz="1200" dirty="0"/>
          </a:p>
          <a:p>
            <a:r>
              <a:rPr lang="en-US" sz="1200" dirty="0"/>
              <a:t>After reading this, the next assignment will be to convert a pattern;</a:t>
            </a:r>
            <a:br>
              <a:rPr lang="en-US" sz="1200" dirty="0"/>
            </a:br>
            <a:r>
              <a:rPr lang="en-US" sz="1200" dirty="0"/>
              <a:t>for example, the one you created in the previous assignment.</a:t>
            </a:r>
          </a:p>
          <a:p>
            <a:endParaRPr lang="en-US" sz="1200" dirty="0"/>
          </a:p>
          <a:p>
            <a:r>
              <a:rPr lang="en-US" sz="1200" dirty="0"/>
              <a:t>You can save some time by doing both at once.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798" y="242375"/>
            <a:ext cx="4444224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837" y="905385"/>
            <a:ext cx="3583233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The default settings are</a:t>
            </a:r>
          </a:p>
          <a:p>
            <a:r>
              <a:rPr lang="en-US" sz="1600"/>
              <a:t>almost always the best choices.</a:t>
            </a:r>
          </a:p>
          <a:p>
            <a:endParaRPr lang="en-US" sz="1600"/>
          </a:p>
          <a:p>
            <a:r>
              <a:rPr lang="en-US" sz="1600"/>
              <a:t>The two things you will have to </a:t>
            </a:r>
          </a:p>
          <a:p>
            <a:r>
              <a:rPr lang="en-US" sz="1600"/>
              <a:t>choose:  beam step size and </a:t>
            </a:r>
          </a:p>
          <a:p>
            <a:r>
              <a:rPr lang="en-US" sz="1600"/>
              <a:t>field size.</a:t>
            </a:r>
          </a:p>
          <a:p>
            <a:endParaRPr lang="en-US" sz="1600"/>
          </a:p>
          <a:p>
            <a:r>
              <a:rPr lang="en-US" sz="1600"/>
              <a:t>In </a:t>
            </a:r>
            <a:r>
              <a:rPr lang="en-US" sz="1600" b="1"/>
              <a:t>this</a:t>
            </a:r>
            <a:r>
              <a:rPr lang="en-US" sz="1600"/>
              <a:t> dialog box, “resolution” means</a:t>
            </a:r>
          </a:p>
          <a:p>
            <a:r>
              <a:rPr lang="en-US" sz="1600"/>
              <a:t>“fracturing resolution”.  It should </a:t>
            </a:r>
          </a:p>
          <a:p>
            <a:r>
              <a:rPr lang="en-US" sz="1600"/>
              <a:t>always equal the beam step size.</a:t>
            </a:r>
          </a:p>
          <a:p>
            <a:endParaRPr lang="en-US" sz="1600"/>
          </a:p>
          <a:p>
            <a:r>
              <a:rPr lang="en-US" sz="1600"/>
              <a:t>You should calculate the best </a:t>
            </a:r>
          </a:p>
          <a:p>
            <a:r>
              <a:rPr lang="en-US" sz="1600"/>
              <a:t>beam step based on resist sensitivity</a:t>
            </a:r>
          </a:p>
          <a:p>
            <a:r>
              <a:rPr lang="en-US" sz="1600"/>
              <a:t>and resolution requirements.</a:t>
            </a:r>
          </a:p>
          <a:p>
            <a:endParaRPr lang="en-US" sz="1600"/>
          </a:p>
          <a:p>
            <a:r>
              <a:rPr lang="en-US" sz="1600"/>
              <a:t>One way to do this is to use the </a:t>
            </a:r>
          </a:p>
          <a:p>
            <a:r>
              <a:rPr lang="en-US" sz="1600"/>
              <a:t>EBPG calculator.</a:t>
            </a:r>
          </a:p>
          <a:p>
            <a:endParaRPr lang="en-US" sz="1600"/>
          </a:p>
          <a:p>
            <a:r>
              <a:rPr lang="en-US" sz="1600"/>
              <a:t>But really, you should have thought</a:t>
            </a:r>
          </a:p>
          <a:p>
            <a:r>
              <a:rPr lang="en-US" sz="1600"/>
              <a:t>about the beam step long ago, </a:t>
            </a:r>
          </a:p>
          <a:p>
            <a:r>
              <a:rPr lang="en-US" sz="1600"/>
              <a:t>before doing the CAD.</a:t>
            </a:r>
          </a:p>
        </p:txBody>
      </p:sp>
      <p:sp>
        <p:nvSpPr>
          <p:cNvPr id="5" name="Left Arrow 4"/>
          <p:cNvSpPr/>
          <p:nvPr/>
        </p:nvSpPr>
        <p:spPr bwMode="auto">
          <a:xfrm rot="2268995">
            <a:off x="7937246" y="2116484"/>
            <a:ext cx="670256" cy="49384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341" y="176374"/>
            <a:ext cx="4458035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568" y="987693"/>
            <a:ext cx="330952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Let’s change the beam step</a:t>
            </a:r>
          </a:p>
          <a:p>
            <a:r>
              <a:rPr lang="en-US" sz="1600"/>
              <a:t>to 0.004 microns (4 nm).</a:t>
            </a:r>
          </a:p>
          <a:p>
            <a:endParaRPr lang="en-US" sz="1600"/>
          </a:p>
          <a:p>
            <a:r>
              <a:rPr lang="en-US" sz="1600"/>
              <a:t>Make sure the “resolution”</a:t>
            </a:r>
          </a:p>
          <a:p>
            <a:r>
              <a:rPr lang="en-US" sz="1600"/>
              <a:t>is also 0.004 microns.  It may</a:t>
            </a:r>
          </a:p>
          <a:p>
            <a:r>
              <a:rPr lang="en-US" sz="1600"/>
              <a:t>or may not change by itself.</a:t>
            </a:r>
          </a:p>
          <a:p>
            <a:endParaRPr lang="en-US" sz="1600"/>
          </a:p>
          <a:p>
            <a:r>
              <a:rPr lang="en-US" sz="1600"/>
              <a:t>Next switch to the “Advanced” tab.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677" y="161010"/>
            <a:ext cx="4438511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015" y="458572"/>
            <a:ext cx="3617697" cy="6247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Here the term “resolution” </a:t>
            </a:r>
          </a:p>
          <a:p>
            <a:r>
              <a:rPr lang="en-US" sz="1600"/>
              <a:t>means the EBPG’s bit size;</a:t>
            </a:r>
          </a:p>
          <a:p>
            <a:r>
              <a:rPr lang="en-US" sz="1600"/>
              <a:t>that is, one DAC bit equals 1 nm.</a:t>
            </a:r>
          </a:p>
          <a:p>
            <a:r>
              <a:rPr lang="en-US" sz="1600"/>
              <a:t>That’s the default, and you should</a:t>
            </a:r>
          </a:p>
          <a:p>
            <a:r>
              <a:rPr lang="en-US" sz="1600"/>
              <a:t>not change it.  </a:t>
            </a:r>
          </a:p>
          <a:p>
            <a:endParaRPr lang="en-US" sz="1600"/>
          </a:p>
          <a:p>
            <a:r>
              <a:rPr lang="en-US" sz="1600"/>
              <a:t>It’s unfortunate that Beamer uses </a:t>
            </a:r>
          </a:p>
          <a:p>
            <a:r>
              <a:rPr lang="en-US" sz="1600"/>
              <a:t>the term “resolution” to mean two</a:t>
            </a:r>
          </a:p>
          <a:p>
            <a:r>
              <a:rPr lang="en-US" sz="1600"/>
              <a:t>different things.</a:t>
            </a:r>
          </a:p>
          <a:p>
            <a:endParaRPr lang="en-US" sz="1600"/>
          </a:p>
          <a:p>
            <a:r>
              <a:rPr lang="en-US" sz="1600"/>
              <a:t>Now look at the “Mainfield Size”.</a:t>
            </a:r>
          </a:p>
          <a:p>
            <a:r>
              <a:rPr lang="en-US" sz="1600"/>
              <a:t>This is a subset of the maximum </a:t>
            </a:r>
          </a:p>
          <a:p>
            <a:r>
              <a:rPr lang="en-US" sz="1600"/>
              <a:t>exposure field (1 nm)(2</a:t>
            </a:r>
            <a:r>
              <a:rPr lang="en-US" sz="1600" baseline="30000"/>
              <a:t>20</a:t>
            </a:r>
            <a:r>
              <a:rPr lang="en-US" sz="1600"/>
              <a:t>) ≈ 1 mm.</a:t>
            </a:r>
          </a:p>
          <a:p>
            <a:r>
              <a:rPr lang="en-US" sz="1600"/>
              <a:t>Some folks call this the “block size”,</a:t>
            </a:r>
          </a:p>
          <a:p>
            <a:r>
              <a:rPr lang="en-US" sz="1600"/>
              <a:t>because the pattern will be chopped</a:t>
            </a:r>
          </a:p>
          <a:p>
            <a:r>
              <a:rPr lang="en-US" sz="1600"/>
              <a:t>into blocks of this size.</a:t>
            </a:r>
          </a:p>
          <a:p>
            <a:endParaRPr lang="en-US" sz="1600"/>
          </a:p>
          <a:p>
            <a:r>
              <a:rPr lang="en-US" sz="1600"/>
              <a:t>The default size was 600 </a:t>
            </a:r>
            <a:r>
              <a:rPr lang="en-US" sz="1600">
                <a:latin typeface="Symbol" charset="2"/>
                <a:cs typeface="Symbol" charset="2"/>
              </a:rPr>
              <a:t>m</a:t>
            </a:r>
            <a:r>
              <a:rPr lang="en-US" sz="1600"/>
              <a:t>m,</a:t>
            </a:r>
          </a:p>
          <a:p>
            <a:r>
              <a:rPr lang="en-US" sz="1600"/>
              <a:t>but Beamer changed it to 1000 </a:t>
            </a:r>
            <a:r>
              <a:rPr lang="en-US" sz="1600">
                <a:latin typeface="Symbol" charset="2"/>
                <a:cs typeface="Symbol" charset="2"/>
              </a:rPr>
              <a:t>m</a:t>
            </a:r>
            <a:r>
              <a:rPr lang="en-US" sz="1600"/>
              <a:t>m</a:t>
            </a:r>
          </a:p>
          <a:p>
            <a:r>
              <a:rPr lang="en-US" sz="1600"/>
              <a:t>when you changed the step size.</a:t>
            </a:r>
          </a:p>
          <a:p>
            <a:r>
              <a:rPr lang="en-US" sz="1600"/>
              <a:t>Why?  Because it seemed like a good</a:t>
            </a:r>
          </a:p>
          <a:p>
            <a:r>
              <a:rPr lang="en-US" sz="1600"/>
              <a:t>idea to someone, long ago.</a:t>
            </a:r>
          </a:p>
          <a:p>
            <a:endParaRPr lang="en-US" sz="1600"/>
          </a:p>
          <a:p>
            <a:r>
              <a:rPr lang="en-US" sz="1600"/>
              <a:t>Now you should change it to some</a:t>
            </a:r>
          </a:p>
          <a:p>
            <a:r>
              <a:rPr lang="en-US" sz="1600"/>
              <a:t>sensible number, like… 600 </a:t>
            </a:r>
            <a:r>
              <a:rPr lang="en-US" sz="1600">
                <a:latin typeface="Symbol" charset="2"/>
                <a:cs typeface="Symbol" charset="2"/>
              </a:rPr>
              <a:t>m</a:t>
            </a:r>
            <a:r>
              <a:rPr lang="en-US" sz="1600"/>
              <a:t>m.</a:t>
            </a:r>
          </a:p>
        </p:txBody>
      </p:sp>
      <p:sp>
        <p:nvSpPr>
          <p:cNvPr id="4" name="Left Arrow 3"/>
          <p:cNvSpPr/>
          <p:nvPr/>
        </p:nvSpPr>
        <p:spPr bwMode="auto">
          <a:xfrm rot="2342920">
            <a:off x="7678551" y="1716705"/>
            <a:ext cx="1058299" cy="58791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677" y="161010"/>
            <a:ext cx="4438511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906" y="934065"/>
            <a:ext cx="34120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Make sure that the field (block) size</a:t>
            </a:r>
          </a:p>
          <a:p>
            <a:r>
              <a:rPr lang="en-US" sz="1600"/>
              <a:t>is a multiple of the subfield size.</a:t>
            </a:r>
          </a:p>
          <a:p>
            <a:endParaRPr lang="en-US" sz="1600"/>
          </a:p>
          <a:p>
            <a:r>
              <a:rPr lang="en-US" sz="1600"/>
              <a:t>Otherwise, the left-over</a:t>
            </a:r>
          </a:p>
          <a:p>
            <a:r>
              <a:rPr lang="en-US" sz="1600"/>
              <a:t>subfield will be written long after</a:t>
            </a:r>
          </a:p>
          <a:p>
            <a:r>
              <a:rPr lang="en-US" sz="1600"/>
              <a:t>the others, leading to subfield</a:t>
            </a:r>
          </a:p>
          <a:p>
            <a:r>
              <a:rPr lang="en-US" sz="1600"/>
              <a:t>misplacement due to drift.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006645" y="1155290"/>
            <a:ext cx="1622323" cy="32774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16200000" flipH="1">
            <a:off x="2909529" y="2131141"/>
            <a:ext cx="3608439" cy="212540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402" y="225209"/>
            <a:ext cx="442271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9604" y="975935"/>
            <a:ext cx="2511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Thank goodness we can’t</a:t>
            </a:r>
          </a:p>
          <a:p>
            <a:r>
              <a:rPr lang="en-US" sz="1600"/>
              <a:t>change anything on the</a:t>
            </a:r>
          </a:p>
          <a:p>
            <a:r>
              <a:rPr lang="en-US" sz="1600"/>
              <a:t>“tool” tab.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454" y="230617"/>
            <a:ext cx="4434907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016" y="846595"/>
            <a:ext cx="28579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On the “extent” tab you</a:t>
            </a:r>
          </a:p>
          <a:p>
            <a:r>
              <a:rPr lang="en-US" sz="1600" dirty="0"/>
              <a:t>may want to change </a:t>
            </a:r>
          </a:p>
          <a:p>
            <a:r>
              <a:rPr lang="en-US" sz="1600" dirty="0"/>
              <a:t>the lower-left corner</a:t>
            </a:r>
          </a:p>
          <a:p>
            <a:r>
              <a:rPr lang="en-US" sz="1600" dirty="0"/>
              <a:t>to control the field fracturing.</a:t>
            </a:r>
          </a:p>
          <a:p>
            <a:endParaRPr lang="en-US" sz="1600" dirty="0"/>
          </a:p>
          <a:p>
            <a:r>
              <a:rPr lang="en-US" sz="1600" dirty="0"/>
              <a:t>You should also pay attention</a:t>
            </a:r>
          </a:p>
          <a:p>
            <a:r>
              <a:rPr lang="en-US" sz="1600" dirty="0"/>
              <a:t>to the upper-right corner,</a:t>
            </a:r>
          </a:p>
          <a:p>
            <a:r>
              <a:rPr lang="en-US" sz="1600" dirty="0"/>
              <a:t>since the average of these</a:t>
            </a:r>
          </a:p>
          <a:p>
            <a:r>
              <a:rPr lang="en-US" sz="1600" dirty="0"/>
              <a:t>coordinates will be the </a:t>
            </a:r>
          </a:p>
          <a:p>
            <a:r>
              <a:rPr lang="en-US" sz="1600" dirty="0"/>
              <a:t>“chip center”.</a:t>
            </a:r>
          </a:p>
          <a:p>
            <a:endParaRPr lang="en-US" sz="1600" dirty="0"/>
          </a:p>
          <a:p>
            <a:r>
              <a:rPr lang="en-US" sz="1600" dirty="0"/>
              <a:t>The “chip center” will be the</a:t>
            </a:r>
          </a:p>
          <a:p>
            <a:r>
              <a:rPr lang="en-US" sz="1600" dirty="0"/>
              <a:t>reference point for placement</a:t>
            </a:r>
          </a:p>
          <a:p>
            <a:r>
              <a:rPr lang="en-US" sz="1600" dirty="0"/>
              <a:t>and alignment in </a:t>
            </a:r>
            <a:r>
              <a:rPr lang="en-US" sz="1600" dirty="0" err="1"/>
              <a:t>Raith’s</a:t>
            </a:r>
            <a:r>
              <a:rPr lang="en-US" sz="1600" dirty="0"/>
              <a:t> </a:t>
            </a:r>
          </a:p>
          <a:p>
            <a:r>
              <a:rPr lang="en-US" sz="1600" dirty="0"/>
              <a:t>exposure job software.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247" y="844444"/>
            <a:ext cx="2603500" cy="215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9522" y="3186486"/>
            <a:ext cx="5088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Click on the play button to start the fracturing process.</a:t>
            </a:r>
          </a:p>
          <a:p>
            <a:r>
              <a:rPr lang="en-US" sz="1600"/>
              <a:t>When that is done, click on the same spot to see</a:t>
            </a:r>
          </a:p>
          <a:p>
            <a:r>
              <a:rPr lang="en-US" sz="1600"/>
              <a:t>the fractured pattern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46045" y="1646155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586459" y="1646155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126873" y="1646155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046045" y="2469233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86459" y="2469233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26873" y="2469233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46045" y="3292311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6459" y="3292311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26873" y="3292311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46045" y="4115389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586459" y="4115389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26873" y="4115389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2500720" y="4115390"/>
            <a:ext cx="3836852" cy="611462"/>
            <a:chOff x="2500720" y="4115390"/>
            <a:chExt cx="3836852" cy="611462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2632032" y="3984078"/>
              <a:ext cx="611460" cy="874083"/>
              <a:chOff x="2681025" y="1916595"/>
              <a:chExt cx="1669761" cy="2386925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6" name="Left Arrow 25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 rot="16200000">
              <a:off x="4042628" y="3984079"/>
              <a:ext cx="611460" cy="874083"/>
              <a:chOff x="2681025" y="1916595"/>
              <a:chExt cx="1669761" cy="2386925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2" name="Left Arrow 31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 rot="16200000">
              <a:off x="5594801" y="3984080"/>
              <a:ext cx="611460" cy="874083"/>
              <a:chOff x="2681025" y="1916595"/>
              <a:chExt cx="1669761" cy="2386925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8" name="Left Arrow 37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2489739" y="3292311"/>
            <a:ext cx="3836852" cy="611462"/>
            <a:chOff x="2500720" y="4115390"/>
            <a:chExt cx="3836852" cy="611462"/>
          </a:xfrm>
        </p:grpSpPr>
        <p:grpSp>
          <p:nvGrpSpPr>
            <p:cNvPr id="77" name="Group 20"/>
            <p:cNvGrpSpPr/>
            <p:nvPr/>
          </p:nvGrpSpPr>
          <p:grpSpPr>
            <a:xfrm rot="16200000">
              <a:off x="2632013" y="3984088"/>
              <a:ext cx="611459" cy="874067"/>
              <a:chOff x="2681025" y="1916595"/>
              <a:chExt cx="1669761" cy="2386925"/>
            </a:xfrm>
          </p:grpSpPr>
          <p:sp>
            <p:nvSpPr>
              <p:cNvPr id="90" name="Rectangle 89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94" name="Left Arrow 93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78" name="Group 26"/>
            <p:cNvGrpSpPr/>
            <p:nvPr/>
          </p:nvGrpSpPr>
          <p:grpSpPr>
            <a:xfrm rot="16200000">
              <a:off x="4042609" y="3984089"/>
              <a:ext cx="611459" cy="874067"/>
              <a:chOff x="2681025" y="1916595"/>
              <a:chExt cx="1669761" cy="2386925"/>
            </a:xfrm>
          </p:grpSpPr>
          <p:sp>
            <p:nvSpPr>
              <p:cNvPr id="85" name="Rectangle 84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9" name="Left Arrow 88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79" name="Group 32"/>
            <p:cNvGrpSpPr/>
            <p:nvPr/>
          </p:nvGrpSpPr>
          <p:grpSpPr>
            <a:xfrm rot="16200000">
              <a:off x="5594782" y="3984090"/>
              <a:ext cx="611459" cy="874067"/>
              <a:chOff x="2681025" y="1916595"/>
              <a:chExt cx="1669761" cy="2386925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4" name="Left Arrow 83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2436994" y="2469233"/>
            <a:ext cx="3836852" cy="611462"/>
            <a:chOff x="2500720" y="4115390"/>
            <a:chExt cx="3836852" cy="611462"/>
          </a:xfrm>
        </p:grpSpPr>
        <p:grpSp>
          <p:nvGrpSpPr>
            <p:cNvPr id="96" name="Group 20"/>
            <p:cNvGrpSpPr/>
            <p:nvPr/>
          </p:nvGrpSpPr>
          <p:grpSpPr>
            <a:xfrm rot="16200000">
              <a:off x="2632015" y="3984088"/>
              <a:ext cx="611459" cy="874067"/>
              <a:chOff x="2681025" y="1916595"/>
              <a:chExt cx="1669761" cy="2386925"/>
            </a:xfrm>
          </p:grpSpPr>
          <p:sp>
            <p:nvSpPr>
              <p:cNvPr id="109" name="Rectangle 108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3" name="Left Arrow 112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7" name="Group 26"/>
            <p:cNvGrpSpPr/>
            <p:nvPr/>
          </p:nvGrpSpPr>
          <p:grpSpPr>
            <a:xfrm rot="16200000">
              <a:off x="4042611" y="3984089"/>
              <a:ext cx="611459" cy="874067"/>
              <a:chOff x="2681025" y="1916595"/>
              <a:chExt cx="1669761" cy="2386925"/>
            </a:xfrm>
          </p:grpSpPr>
          <p:sp>
            <p:nvSpPr>
              <p:cNvPr id="104" name="Rectangle 103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8" name="Left Arrow 107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" name="Group 32"/>
            <p:cNvGrpSpPr/>
            <p:nvPr/>
          </p:nvGrpSpPr>
          <p:grpSpPr>
            <a:xfrm rot="16200000">
              <a:off x="5594784" y="3984090"/>
              <a:ext cx="611459" cy="874067"/>
              <a:chOff x="2681025" y="1916595"/>
              <a:chExt cx="1669761" cy="2386925"/>
            </a:xfrm>
          </p:grpSpPr>
          <p:sp>
            <p:nvSpPr>
              <p:cNvPr id="99" name="Rectangle 98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3" name="Left Arrow 102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114" name="Group 113"/>
          <p:cNvGrpSpPr/>
          <p:nvPr/>
        </p:nvGrpSpPr>
        <p:grpSpPr>
          <a:xfrm>
            <a:off x="2401944" y="1642007"/>
            <a:ext cx="3836852" cy="611462"/>
            <a:chOff x="2500720" y="4115390"/>
            <a:chExt cx="3836852" cy="611462"/>
          </a:xfrm>
        </p:grpSpPr>
        <p:grpSp>
          <p:nvGrpSpPr>
            <p:cNvPr id="115" name="Group 20"/>
            <p:cNvGrpSpPr/>
            <p:nvPr/>
          </p:nvGrpSpPr>
          <p:grpSpPr>
            <a:xfrm rot="16200000">
              <a:off x="2632017" y="3984088"/>
              <a:ext cx="611459" cy="874067"/>
              <a:chOff x="2681025" y="1916595"/>
              <a:chExt cx="1669761" cy="2386925"/>
            </a:xfrm>
          </p:grpSpPr>
          <p:sp>
            <p:nvSpPr>
              <p:cNvPr id="128" name="Rectangle 127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2" name="Left Arrow 131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16" name="Group 26"/>
            <p:cNvGrpSpPr/>
            <p:nvPr/>
          </p:nvGrpSpPr>
          <p:grpSpPr>
            <a:xfrm rot="16200000">
              <a:off x="4042613" y="3984089"/>
              <a:ext cx="611459" cy="874067"/>
              <a:chOff x="2681025" y="1916595"/>
              <a:chExt cx="1669761" cy="2386925"/>
            </a:xfrm>
          </p:grpSpPr>
          <p:sp>
            <p:nvSpPr>
              <p:cNvPr id="123" name="Rectangle 122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27" name="Left Arrow 126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17" name="Group 32"/>
            <p:cNvGrpSpPr/>
            <p:nvPr/>
          </p:nvGrpSpPr>
          <p:grpSpPr>
            <a:xfrm rot="16200000">
              <a:off x="5594786" y="3984090"/>
              <a:ext cx="611459" cy="874067"/>
              <a:chOff x="2681025" y="1916595"/>
              <a:chExt cx="1669761" cy="2386925"/>
            </a:xfrm>
          </p:grpSpPr>
          <p:sp>
            <p:nvSpPr>
              <p:cNvPr id="118" name="Rectangle 117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22" name="Left Arrow 121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133" name="TextBox 132"/>
          <p:cNvSpPr txBox="1"/>
          <p:nvPr/>
        </p:nvSpPr>
        <p:spPr>
          <a:xfrm>
            <a:off x="897296" y="352748"/>
            <a:ext cx="50659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Choose the lower-left point and the block size </a:t>
            </a:r>
          </a:p>
          <a:p>
            <a:r>
              <a:rPr lang="en-US" sz="1600"/>
              <a:t>so that stitching boundaries will avoid critical features.</a:t>
            </a:r>
          </a:p>
          <a:p>
            <a:r>
              <a:rPr lang="en-US" sz="1600"/>
              <a:t>The sample stage will move at block boundaries, </a:t>
            </a:r>
          </a:p>
          <a:p>
            <a:r>
              <a:rPr lang="en-US" sz="1600"/>
              <a:t>causing stitching errors of 15-20 nm.</a:t>
            </a:r>
          </a:p>
        </p:txBody>
      </p:sp>
      <p:sp>
        <p:nvSpPr>
          <p:cNvPr id="134" name="Right Arrow 133"/>
          <p:cNvSpPr/>
          <p:nvPr/>
        </p:nvSpPr>
        <p:spPr bwMode="auto">
          <a:xfrm rot="19825897">
            <a:off x="1521125" y="4943634"/>
            <a:ext cx="505632" cy="21161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987746" y="5274793"/>
            <a:ext cx="1017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lower-left</a:t>
            </a:r>
          </a:p>
        </p:txBody>
      </p:sp>
      <p:cxnSp>
        <p:nvCxnSpPr>
          <p:cNvPr id="137" name="Straight Arrow Connector 136"/>
          <p:cNvCxnSpPr/>
          <p:nvPr/>
        </p:nvCxnSpPr>
        <p:spPr bwMode="auto">
          <a:xfrm>
            <a:off x="3586459" y="5266227"/>
            <a:ext cx="154041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8" name="TextBox 137"/>
          <p:cNvSpPr txBox="1"/>
          <p:nvPr/>
        </p:nvSpPr>
        <p:spPr>
          <a:xfrm>
            <a:off x="3847580" y="5274793"/>
            <a:ext cx="1199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block width</a:t>
            </a:r>
          </a:p>
        </p:txBody>
      </p:sp>
      <p:cxnSp>
        <p:nvCxnSpPr>
          <p:cNvPr id="140" name="Straight Arrow Connector 139"/>
          <p:cNvCxnSpPr/>
          <p:nvPr/>
        </p:nvCxnSpPr>
        <p:spPr bwMode="auto">
          <a:xfrm rot="5400000">
            <a:off x="6479166" y="4526929"/>
            <a:ext cx="82307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1" name="TextBox 140"/>
          <p:cNvSpPr txBox="1"/>
          <p:nvPr/>
        </p:nvSpPr>
        <p:spPr>
          <a:xfrm>
            <a:off x="6891498" y="4339306"/>
            <a:ext cx="1279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block height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234187" y="6093209"/>
            <a:ext cx="67167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Actually, you should think about field stitching while planning the design.</a:t>
            </a:r>
          </a:p>
          <a:p>
            <a:r>
              <a:rPr lang="en-US" sz="1600"/>
              <a:t>You may have to go back to the CAD program and start over.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774" y="589180"/>
            <a:ext cx="4481871" cy="5614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710" y="1155291"/>
            <a:ext cx="29040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Alternatively, try using the </a:t>
            </a:r>
          </a:p>
          <a:p>
            <a:r>
              <a:rPr lang="en-US" sz="1600" dirty="0"/>
              <a:t>“floating field” option, which </a:t>
            </a:r>
          </a:p>
          <a:p>
            <a:r>
              <a:rPr lang="en-US" sz="1600" dirty="0"/>
              <a:t>will let Beamer attempt to </a:t>
            </a:r>
          </a:p>
          <a:p>
            <a:r>
              <a:rPr lang="en-US" sz="1600" dirty="0"/>
              <a:t>center isolated features inside </a:t>
            </a:r>
          </a:p>
          <a:p>
            <a:r>
              <a:rPr lang="en-US" sz="1600" dirty="0"/>
              <a:t>exposure fields.</a:t>
            </a:r>
          </a:p>
          <a:p>
            <a:endParaRPr lang="en-US" sz="1600" dirty="0"/>
          </a:p>
          <a:p>
            <a:r>
              <a:rPr lang="en-US" sz="1600" dirty="0"/>
              <a:t>Floating fields are useful for patterns with isolated features that fit inside exposure fields.</a:t>
            </a:r>
          </a:p>
          <a:p>
            <a:endParaRPr lang="en-US" sz="1600" dirty="0"/>
          </a:p>
          <a:p>
            <a:r>
              <a:rPr lang="en-US" sz="1600" dirty="0"/>
              <a:t>Floating fields are </a:t>
            </a:r>
            <a:r>
              <a:rPr lang="en-US" sz="1600" i="1" dirty="0"/>
              <a:t>not</a:t>
            </a:r>
            <a:r>
              <a:rPr lang="en-US" sz="1600" dirty="0"/>
              <a:t> the right choice when patterns are larger than one exposure field (block).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9860" y="1787254"/>
            <a:ext cx="6571330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Those are the three basic steps you always need:</a:t>
            </a:r>
          </a:p>
          <a:p>
            <a:endParaRPr lang="en-US" sz="1600"/>
          </a:p>
          <a:p>
            <a:r>
              <a:rPr lang="en-US" sz="1600"/>
              <a:t>	Import</a:t>
            </a:r>
          </a:p>
          <a:p>
            <a:r>
              <a:rPr lang="en-US" sz="1600"/>
              <a:t>	Extract</a:t>
            </a:r>
          </a:p>
          <a:p>
            <a:r>
              <a:rPr lang="en-US" sz="1600"/>
              <a:t>	Export</a:t>
            </a:r>
          </a:p>
          <a:p>
            <a:endParaRPr lang="en-US" sz="1600"/>
          </a:p>
          <a:p>
            <a:r>
              <a:rPr lang="en-US" sz="1600"/>
              <a:t>But there are all sorts of other things you might need to do.</a:t>
            </a:r>
          </a:p>
          <a:p>
            <a:endParaRPr lang="en-US" sz="1600"/>
          </a:p>
          <a:p>
            <a:r>
              <a:rPr lang="en-US" sz="1600"/>
              <a:t>For example, suppose you need to crop the pattern.  </a:t>
            </a:r>
          </a:p>
          <a:p>
            <a:r>
              <a:rPr lang="en-US" sz="1600"/>
              <a:t>You’ll find that you cannot simply set the lower-left and upper-right</a:t>
            </a:r>
          </a:p>
          <a:p>
            <a:r>
              <a:rPr lang="en-US" sz="1600"/>
              <a:t>corners in the “export” box.  Instead, you’ll need an extra “extract” step.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3648" y="1141663"/>
            <a:ext cx="59010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Beamer, or “</a:t>
            </a:r>
            <a:r>
              <a:rPr lang="en-US" sz="1600" dirty="0" err="1"/>
              <a:t>LayoutBeamer</a:t>
            </a:r>
            <a:r>
              <a:rPr lang="en-US" sz="1600" dirty="0"/>
              <a:t>” is a program which converts</a:t>
            </a:r>
          </a:p>
          <a:p>
            <a:r>
              <a:rPr lang="en-US" sz="1600" dirty="0"/>
              <a:t>pattern shapes to machine-specific formats, chopping </a:t>
            </a:r>
          </a:p>
          <a:p>
            <a:r>
              <a:rPr lang="en-US" sz="1600" dirty="0"/>
              <a:t>polygons into trapezoids, and cutting large patterns at</a:t>
            </a:r>
          </a:p>
          <a:p>
            <a:r>
              <a:rPr lang="en-US" sz="1600" dirty="0"/>
              <a:t>exposure field boundaries.  Patterns will be stitched together</a:t>
            </a:r>
          </a:p>
          <a:p>
            <a:r>
              <a:rPr lang="en-US" sz="1600" dirty="0"/>
              <a:t>by writing each field, then moving the stage.</a:t>
            </a:r>
          </a:p>
          <a:p>
            <a:endParaRPr lang="en-US" sz="1600" dirty="0"/>
          </a:p>
          <a:p>
            <a:r>
              <a:rPr lang="en-US" sz="1600" dirty="0"/>
              <a:t>Many e-beam systems and mask writers can use the same</a:t>
            </a:r>
          </a:p>
          <a:p>
            <a:r>
              <a:rPr lang="en-US" sz="1600" dirty="0"/>
              <a:t>pattern fracturing software, and so a company such as </a:t>
            </a:r>
            <a:r>
              <a:rPr lang="en-US" sz="1600" dirty="0" err="1"/>
              <a:t>GeniSys</a:t>
            </a:r>
            <a:r>
              <a:rPr lang="en-US" sz="1600" dirty="0"/>
              <a:t> can provide better support for this common, essential software.</a:t>
            </a:r>
          </a:p>
          <a:p>
            <a:endParaRPr lang="en-US" sz="1600" dirty="0"/>
          </a:p>
          <a:p>
            <a:r>
              <a:rPr lang="en-US" sz="1600" dirty="0"/>
              <a:t>The only competitor to Beamer is “CATS” from Synopsys. CATS was once the </a:t>
            </a:r>
            <a:r>
              <a:rPr lang="en-US" sz="1600" dirty="0" err="1"/>
              <a:t>defacto</a:t>
            </a:r>
            <a:r>
              <a:rPr lang="en-US" sz="1600" dirty="0"/>
              <a:t> standard, and is still used on </a:t>
            </a:r>
          </a:p>
          <a:p>
            <a:r>
              <a:rPr lang="en-US" sz="1600" dirty="0"/>
              <a:t>many e-beam mask writers. Beamer is much more popular for use with research e-beam systems.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91"/>
            <a:ext cx="9144000" cy="641684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21436426">
            <a:off x="713620" y="1657048"/>
            <a:ext cx="2540000" cy="31447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4095" y="1378857"/>
            <a:ext cx="42902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Drag another “extract” over on top of the first.</a:t>
            </a:r>
          </a:p>
          <a:p>
            <a:r>
              <a:rPr lang="en-US" sz="1600"/>
              <a:t>Then choose “Region Extraction”.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600" y="1168025"/>
            <a:ext cx="2184400" cy="23114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14537682">
            <a:off x="3551183" y="2869013"/>
            <a:ext cx="705533" cy="4703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9225" y="3856706"/>
            <a:ext cx="28876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click on “play” at the bottom</a:t>
            </a:r>
          </a:p>
          <a:p>
            <a:r>
              <a:rPr lang="en-US" sz="1600"/>
              <a:t>to rerun the steps.</a:t>
            </a:r>
          </a:p>
          <a:p>
            <a:endParaRPr lang="en-US" sz="1600"/>
          </a:p>
          <a:p>
            <a:r>
              <a:rPr lang="en-US" sz="1600"/>
              <a:t>Then click there again to view</a:t>
            </a:r>
          </a:p>
          <a:p>
            <a:r>
              <a:rPr lang="en-US" sz="1600"/>
              <a:t>the pattern.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1164067"/>
            <a:ext cx="2578100" cy="3314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5113" y="1716705"/>
            <a:ext cx="326423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Another important function is</a:t>
            </a:r>
          </a:p>
          <a:p>
            <a:r>
              <a:rPr lang="en-US" sz="1600"/>
              <a:t>overlap removal, or “healing”.</a:t>
            </a:r>
          </a:p>
          <a:p>
            <a:r>
              <a:rPr lang="en-US" sz="1600"/>
              <a:t>Actually, healing and overlap</a:t>
            </a:r>
          </a:p>
          <a:p>
            <a:r>
              <a:rPr lang="en-US" sz="1600"/>
              <a:t>removal are two things, but </a:t>
            </a:r>
          </a:p>
          <a:p>
            <a:r>
              <a:rPr lang="en-US" sz="1600"/>
              <a:t>in practice you always want to</a:t>
            </a:r>
          </a:p>
          <a:p>
            <a:r>
              <a:rPr lang="en-US" sz="1600"/>
              <a:t>heal the shapes (merge them)</a:t>
            </a:r>
          </a:p>
          <a:p>
            <a:r>
              <a:rPr lang="en-US" sz="1600"/>
              <a:t>after removing overlaps.</a:t>
            </a:r>
          </a:p>
          <a:p>
            <a:endParaRPr lang="en-US" sz="1600"/>
          </a:p>
          <a:p>
            <a:r>
              <a:rPr lang="en-US" sz="1600"/>
              <a:t>If you remove overlaps and heal</a:t>
            </a:r>
          </a:p>
          <a:p>
            <a:r>
              <a:rPr lang="en-US" sz="1600"/>
              <a:t>the pattern, any information about</a:t>
            </a:r>
          </a:p>
          <a:p>
            <a:r>
              <a:rPr lang="en-US" sz="1600"/>
              <a:t>layers and datatypes will be lost.</a:t>
            </a:r>
          </a:p>
          <a:p>
            <a:r>
              <a:rPr lang="en-US" sz="1600"/>
              <a:t>So… healing is not allowed, if you</a:t>
            </a:r>
          </a:p>
          <a:p>
            <a:r>
              <a:rPr lang="en-US" sz="1600"/>
              <a:t>need to assign doses.</a:t>
            </a:r>
          </a:p>
          <a:p>
            <a:endParaRPr lang="en-US" sz="1600"/>
          </a:p>
          <a:p>
            <a:r>
              <a:rPr lang="en-US" sz="1600"/>
              <a:t>How do you assign doses?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524"/>
            <a:ext cx="9144000" cy="643153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19340724">
            <a:off x="338668" y="3168952"/>
            <a:ext cx="3640666" cy="3749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7143" y="1136952"/>
            <a:ext cx="35153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Delete the “healing” step, then</a:t>
            </a:r>
          </a:p>
          <a:p>
            <a:r>
              <a:rPr lang="en-US" sz="1600"/>
              <a:t>drag “FDA” over.  This stands</a:t>
            </a:r>
          </a:p>
          <a:p>
            <a:r>
              <a:rPr lang="en-US" sz="1600"/>
              <a:t>for “feature dose assignment”.</a:t>
            </a:r>
          </a:p>
          <a:p>
            <a:endParaRPr lang="en-US" sz="1600"/>
          </a:p>
          <a:p>
            <a:r>
              <a:rPr lang="en-US" sz="1600"/>
              <a:t>Use the dialog box to map datatypes</a:t>
            </a:r>
          </a:p>
          <a:p>
            <a:r>
              <a:rPr lang="en-US" sz="1600"/>
              <a:t>or layers onto relative dose values.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46" y="625546"/>
            <a:ext cx="3699049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When you pull down the list box</a:t>
            </a:r>
          </a:p>
          <a:p>
            <a:r>
              <a:rPr lang="en-US" sz="1600"/>
              <a:t>under “layer”, you should see </a:t>
            </a:r>
          </a:p>
          <a:p>
            <a:r>
              <a:rPr lang="en-US" sz="1600"/>
              <a:t>a list of all the layers and datatypes</a:t>
            </a:r>
          </a:p>
          <a:p>
            <a:r>
              <a:rPr lang="en-US" sz="1600"/>
              <a:t>in your pattern.</a:t>
            </a:r>
          </a:p>
          <a:p>
            <a:endParaRPr lang="en-US" sz="1600"/>
          </a:p>
          <a:p>
            <a:r>
              <a:rPr lang="en-US" sz="1600"/>
              <a:t>They are listed as</a:t>
            </a:r>
          </a:p>
          <a:p>
            <a:endParaRPr lang="en-US" sz="1600"/>
          </a:p>
          <a:p>
            <a:r>
              <a:rPr lang="en-US" sz="1600"/>
              <a:t>	layer (datatype)</a:t>
            </a:r>
          </a:p>
          <a:p>
            <a:endParaRPr lang="en-US" sz="1600"/>
          </a:p>
          <a:p>
            <a:r>
              <a:rPr lang="en-US" sz="1600"/>
              <a:t>In this pattern, layer 0 includes shapes</a:t>
            </a:r>
          </a:p>
          <a:p>
            <a:r>
              <a:rPr lang="en-US" sz="1600"/>
              <a:t>with datatypes 0, 1, 2.</a:t>
            </a:r>
          </a:p>
          <a:p>
            <a:endParaRPr lang="en-US" sz="1600"/>
          </a:p>
          <a:p>
            <a:r>
              <a:rPr lang="en-US" sz="1600"/>
              <a:t>The EBPG accepts RELATIVE dose</a:t>
            </a:r>
          </a:p>
          <a:p>
            <a:r>
              <a:rPr lang="en-US" sz="1600"/>
              <a:t>values.  Other e-beam writers let you</a:t>
            </a:r>
          </a:p>
          <a:p>
            <a:r>
              <a:rPr lang="en-US" sz="1600"/>
              <a:t>create a dose variable that can be </a:t>
            </a:r>
          </a:p>
          <a:p>
            <a:r>
              <a:rPr lang="en-US" sz="1600"/>
              <a:t>assigned at run-time.  Not the EBPG.</a:t>
            </a:r>
          </a:p>
          <a:p>
            <a:endParaRPr lang="en-US" sz="1600"/>
          </a:p>
          <a:p>
            <a:r>
              <a:rPr lang="en-US" sz="1600"/>
              <a:t>(The “assignment type” choice seems</a:t>
            </a:r>
          </a:p>
          <a:p>
            <a:r>
              <a:rPr lang="en-US" sz="1600"/>
              <a:t>to be irrelevant for the EBPG.)</a:t>
            </a:r>
          </a:p>
          <a:p>
            <a:endParaRPr lang="en-US" sz="1600"/>
          </a:p>
          <a:p>
            <a:endParaRPr lang="en-US" sz="1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515" y="1349059"/>
            <a:ext cx="3775792" cy="337411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13258068">
            <a:off x="5611210" y="2643953"/>
            <a:ext cx="811363" cy="3762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0769" y="1716705"/>
            <a:ext cx="3217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Checking the GPF file with Cview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114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38" y="0"/>
            <a:ext cx="7200900" cy="64008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9790329">
            <a:off x="7359645" y="1568235"/>
            <a:ext cx="646739" cy="36450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2068480">
            <a:off x="7100482" y="2085140"/>
            <a:ext cx="646739" cy="36450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10800000">
            <a:off x="7430197" y="5366150"/>
            <a:ext cx="646739" cy="36450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4602" y="5307359"/>
            <a:ext cx="755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draw </a:t>
            </a:r>
          </a:p>
          <a:p>
            <a:r>
              <a:rPr lang="en-US" sz="1600"/>
              <a:t>button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4881" y="6519446"/>
            <a:ext cx="5928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Same zooming action:  UL to LR zooms in,  LR to UL zooms out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828" y="457200"/>
            <a:ext cx="7192172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178" y="1375715"/>
            <a:ext cx="17018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Hover over a </a:t>
            </a:r>
          </a:p>
          <a:p>
            <a:r>
              <a:rPr lang="en-US" sz="1600"/>
              <a:t>shape and press</a:t>
            </a:r>
          </a:p>
          <a:p>
            <a:r>
              <a:rPr lang="en-US" sz="1600"/>
              <a:t>the Ctrl key to</a:t>
            </a:r>
          </a:p>
          <a:p>
            <a:r>
              <a:rPr lang="en-US" sz="1600"/>
              <a:t>reveal details</a:t>
            </a:r>
          </a:p>
          <a:p>
            <a:r>
              <a:rPr lang="en-US" sz="1600"/>
              <a:t>of a shape.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311" y="224427"/>
            <a:ext cx="7207689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213" y="1540331"/>
            <a:ext cx="163458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If you get a </a:t>
            </a:r>
          </a:p>
          <a:p>
            <a:r>
              <a:rPr lang="en-US" sz="1600"/>
              <a:t>double report,</a:t>
            </a:r>
          </a:p>
          <a:p>
            <a:r>
              <a:rPr lang="en-US" sz="1600"/>
              <a:t>that means </a:t>
            </a:r>
          </a:p>
          <a:p>
            <a:r>
              <a:rPr lang="en-US" sz="1600"/>
              <a:t>there are</a:t>
            </a:r>
          </a:p>
          <a:p>
            <a:r>
              <a:rPr lang="en-US" sz="1600"/>
              <a:t>overlapping</a:t>
            </a:r>
          </a:p>
          <a:p>
            <a:r>
              <a:rPr lang="en-US" sz="1600"/>
              <a:t>shapes.</a:t>
            </a:r>
          </a:p>
          <a:p>
            <a:endParaRPr lang="en-US" sz="1600"/>
          </a:p>
          <a:p>
            <a:r>
              <a:rPr lang="en-US" sz="1600"/>
              <a:t>In this example,</a:t>
            </a:r>
          </a:p>
          <a:p>
            <a:r>
              <a:rPr lang="en-US" sz="1600"/>
              <a:t>the overlap was</a:t>
            </a:r>
          </a:p>
          <a:p>
            <a:r>
              <a:rPr lang="en-US" sz="1600"/>
              <a:t>intentional. In</a:t>
            </a:r>
          </a:p>
          <a:p>
            <a:r>
              <a:rPr lang="en-US" sz="1600"/>
              <a:t>your pattern,</a:t>
            </a:r>
          </a:p>
          <a:p>
            <a:r>
              <a:rPr lang="en-US" sz="1600"/>
              <a:t>maybe not.</a:t>
            </a:r>
          </a:p>
          <a:p>
            <a:endParaRPr lang="en-US" sz="1600"/>
          </a:p>
          <a:p>
            <a:endParaRPr lang="en-US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77" y="1186227"/>
            <a:ext cx="7741604" cy="5592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77" y="169759"/>
            <a:ext cx="654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Beamer by firing up a terminal window on the e-beam server, </a:t>
            </a:r>
            <a:br>
              <a:rPr lang="en-US" sz="1600" dirty="0"/>
            </a:br>
            <a:r>
              <a:rPr lang="en-US" sz="1600" dirty="0"/>
              <a:t>then enter the command ‘beamer’. Our command ‘beamer’ asks for</a:t>
            </a:r>
            <a:br>
              <a:rPr lang="en-US" sz="1600" dirty="0"/>
            </a:br>
            <a:r>
              <a:rPr lang="en-US" sz="1600" dirty="0"/>
              <a:t>your name and number, because only one person at a time can use it.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83744"/>
            <a:ext cx="72009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865" y="1269891"/>
            <a:ext cx="17773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Use</a:t>
            </a:r>
          </a:p>
          <a:p>
            <a:r>
              <a:rPr lang="en-US" sz="1600"/>
              <a:t>pattern </a:t>
            </a:r>
            <a:r>
              <a:rPr lang="en-US" sz="1600">
                <a:sym typeface="Wingdings"/>
              </a:rPr>
              <a:t> header</a:t>
            </a:r>
          </a:p>
          <a:p>
            <a:r>
              <a:rPr lang="en-US" sz="1600">
                <a:sym typeface="Wingdings"/>
              </a:rPr>
              <a:t>to reveal all</a:t>
            </a:r>
          </a:p>
          <a:p>
            <a:r>
              <a:rPr lang="en-US" sz="1600">
                <a:sym typeface="Wingdings"/>
              </a:rPr>
              <a:t>the gory details.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381"/>
            <a:ext cx="9144000" cy="640613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749901" y="1257905"/>
            <a:ext cx="2358572" cy="36285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923"/>
            <a:ext cx="9144000" cy="640385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13554733">
            <a:off x="3822096" y="1572381"/>
            <a:ext cx="532190" cy="3265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9144" y="1923143"/>
            <a:ext cx="24086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click on the “play” button </a:t>
            </a:r>
          </a:p>
          <a:p>
            <a:r>
              <a:rPr lang="en-US" sz="1600"/>
              <a:t>so that the next module </a:t>
            </a:r>
          </a:p>
          <a:p>
            <a:r>
              <a:rPr lang="en-US" sz="1600"/>
              <a:t>will see all the available </a:t>
            </a:r>
          </a:p>
          <a:p>
            <a:r>
              <a:rPr lang="en-US" sz="1600"/>
              <a:t>cells.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876"/>
            <a:ext cx="9144000" cy="638628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21389924">
            <a:off x="779065" y="1660788"/>
            <a:ext cx="2353808" cy="387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2762" y="1390952"/>
            <a:ext cx="3571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Drag “extract” over on top of “import”.</a:t>
            </a:r>
          </a:p>
          <a:p>
            <a:endParaRPr lang="en-US" sz="1600"/>
          </a:p>
          <a:p>
            <a:r>
              <a:rPr lang="en-US" sz="1600"/>
              <a:t>Select the top level cell.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635"/>
            <a:ext cx="9144000" cy="639318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13554733">
            <a:off x="3822097" y="1701721"/>
            <a:ext cx="532190" cy="3265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3652" y="2151760"/>
            <a:ext cx="2271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click on the play button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462"/>
            <a:ext cx="9144000" cy="6428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2762" y="1693333"/>
            <a:ext cx="3062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Drag “export” on top of “extract”</a:t>
            </a:r>
          </a:p>
        </p:txBody>
      </p:sp>
      <p:sp>
        <p:nvSpPr>
          <p:cNvPr id="4" name="Right Arrow 3"/>
          <p:cNvSpPr/>
          <p:nvPr/>
        </p:nvSpPr>
        <p:spPr bwMode="auto">
          <a:xfrm rot="356107">
            <a:off x="786191" y="1681239"/>
            <a:ext cx="2358571" cy="3386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873"/>
            <a:ext cx="9144000" cy="64428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istec Litho BV Presentation">
  <a:themeElements>
    <a:clrScheme name="Vistec Litho BV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stec Litho BV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Vistec Litho BV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ec Litho BV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ec Litho BV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ec Litho BV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ec Litho BV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ec Litho BV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Vistec Litho BV Presentation</Template>
  <TotalTime>7068</TotalTime>
  <Words>1223</Words>
  <Application>Microsoft Office PowerPoint</Application>
  <PresentationFormat>On-screen Show (4:3)</PresentationFormat>
  <Paragraphs>212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Narrow</vt:lpstr>
      <vt:lpstr>Symbol</vt:lpstr>
      <vt:lpstr>Times New Roman</vt:lpstr>
      <vt:lpstr>Vistec Litho BV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Vistec Lithography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EBPG5000+ operator training (Linux)</dc:title>
  <dc:subject>Introduction to EBPG 5000+  operation</dc:subject>
  <dc:creator>Marc Wijnands</dc:creator>
  <cp:keywords>EBPG 5000+ Operation</cp:keywords>
  <dc:description>V2:  Added extended Linux training slides</dc:description>
  <cp:lastModifiedBy>Michael Rooks</cp:lastModifiedBy>
  <cp:revision>240</cp:revision>
  <dcterms:created xsi:type="dcterms:W3CDTF">2011-05-04T15:45:51Z</dcterms:created>
  <dcterms:modified xsi:type="dcterms:W3CDTF">2022-09-05T16:54:48Z</dcterms:modified>
  <cp:category>Training</cp:category>
</cp:coreProperties>
</file>