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9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9144000" cy="6858000" type="screen4x3"/>
  <p:notesSz cx="6645275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312" y="-102"/>
      </p:cViewPr>
      <p:guideLst>
        <p:guide orient="horz" pos="3080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fld id="{B0CADC27-3BE8-4462-AF5B-A73798E972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5025"/>
            <a:ext cx="48704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itchFamily="18" charset="0"/>
              </a:defRPr>
            </a:lvl1pPr>
          </a:lstStyle>
          <a:p>
            <a:fld id="{A27D0955-2623-4E77-8D60-AA22E03DC0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600200"/>
            <a:ext cx="7162800" cy="472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B3AE8F-4208-4596-9E34-F3F0CBBF28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1943100" cy="5943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6769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8CF8C3-032B-41ED-A556-D9A40298BE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5052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505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FAB462-86E4-4073-BCFF-87D70AE0C7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71628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C0E8DE-8676-407C-9047-582C9596C5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0FFF-A3DC-4666-B3A2-A5CB48F19DB8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2FAD-A882-47EC-9170-7DA15D7B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5052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052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58F2E4-E3D5-4904-AB96-50BCC367B9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E08EF-48B3-4DF0-8E48-4463E16561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EBAD2C-5009-40F9-81B3-4B1F087F66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436C78-AC0F-4740-AE74-84523DC53B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7C496F-76B9-46A3-8E44-55568C8B4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405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540500"/>
            <a:ext cx="495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EBPG 5000plus Operator training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405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352A7-C08E-4327-A9D6-3AC2CFE73D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55563" y="1141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+mj-lt"/>
          <a:ea typeface="+mj-ea"/>
          <a:cs typeface="+mj-cs"/>
        </a:defRPr>
      </a:lvl1pPr>
      <a:lvl2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2pPr>
      <a:lvl3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3pPr>
      <a:lvl4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4pPr>
      <a:lvl5pPr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5pPr>
      <a:lvl6pPr marL="4572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6pPr>
      <a:lvl7pPr marL="9144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7pPr>
      <a:lvl8pPr marL="13716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8pPr>
      <a:lvl9pPr marL="1828800" algn="l" defTabSz="850900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19088" indent="-319088" algn="l" defTabSz="850900" rtl="0" fontAlgn="base">
        <a:spcBef>
          <a:spcPct val="20000"/>
        </a:spcBef>
        <a:spcAft>
          <a:spcPct val="0"/>
        </a:spcAft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266700" algn="l" defTabSz="850900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Arial Narrow" pitchFamily="34" charset="0"/>
          <a:ea typeface="+mn-ea"/>
        </a:defRPr>
      </a:lvl2pPr>
      <a:lvl3pPr marL="1062038" indent="-211138" algn="l" defTabSz="8509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 pitchFamily="34" charset="0"/>
          <a:ea typeface="+mn-ea"/>
        </a:defRPr>
      </a:lvl3pPr>
      <a:lvl4pPr marL="1487488" indent="-211138" algn="l" defTabSz="850900" rtl="0" fontAlgn="base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Arial Narrow" pitchFamily="34" charset="0"/>
          <a:ea typeface="+mn-ea"/>
        </a:defRPr>
      </a:lvl4pPr>
      <a:lvl5pPr marL="19129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5pPr>
      <a:lvl6pPr marL="23701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6pPr>
      <a:lvl7pPr marL="28273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7pPr>
      <a:lvl8pPr marL="32845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8pPr>
      <a:lvl9pPr marL="37417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54" y="857250"/>
            <a:ext cx="550229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080" y="1532107"/>
            <a:ext cx="2498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Electron-beam lithography</a:t>
            </a:r>
            <a:br>
              <a:rPr lang="en-US" sz="1500" dirty="0"/>
            </a:br>
            <a:r>
              <a:rPr lang="en-US" sz="1500" dirty="0"/>
              <a:t>with the </a:t>
            </a:r>
            <a:r>
              <a:rPr lang="en-US" sz="1500" dirty="0" err="1"/>
              <a:t>Raith</a:t>
            </a:r>
            <a:r>
              <a:rPr lang="en-US" sz="1500" dirty="0"/>
              <a:t> EBPG</a:t>
            </a:r>
          </a:p>
          <a:p>
            <a:endParaRPr lang="en-US" sz="1500" dirty="0"/>
          </a:p>
          <a:p>
            <a:endParaRPr lang="en-US" sz="1500" dirty="0" smtClean="0"/>
          </a:p>
          <a:p>
            <a:r>
              <a:rPr lang="en-US" sz="1500" dirty="0" smtClean="0"/>
              <a:t>Setting up exposures</a:t>
            </a:r>
            <a:br>
              <a:rPr lang="en-US" sz="1500" dirty="0" smtClean="0"/>
            </a:br>
            <a:r>
              <a:rPr lang="en-US" sz="1500" dirty="0" smtClean="0"/>
              <a:t>with </a:t>
            </a:r>
            <a:r>
              <a:rPr lang="en-US" sz="1500" dirty="0" err="1" smtClean="0"/>
              <a:t>cjob</a:t>
            </a:r>
            <a:endParaRPr lang="en-US" sz="15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34414" y="5676090"/>
            <a:ext cx="13095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M. Rooks, Yale University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3284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4" y="130249"/>
            <a:ext cx="775565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7646" y="1320212"/>
            <a:ext cx="4587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Go back to the main window to check the layout.</a:t>
            </a:r>
          </a:p>
          <a:p>
            <a:r>
              <a:rPr lang="en-US" sz="1600"/>
              <a:t>View </a:t>
            </a:r>
            <a:r>
              <a:rPr lang="en-US" sz="1600">
                <a:sym typeface="Wingdings"/>
              </a:rPr>
              <a:t> Patterns</a:t>
            </a:r>
          </a:p>
          <a:p>
            <a:r>
              <a:rPr lang="en-US" sz="1600">
                <a:sym typeface="Wingdings"/>
              </a:rPr>
              <a:t>Looks like the pitch is not right.  </a:t>
            </a:r>
          </a:p>
          <a:p>
            <a:r>
              <a:rPr lang="en-US" sz="1600">
                <a:sym typeface="Wingdings"/>
              </a:rPr>
              <a:t>Go to the layout box to fix it.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89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51" y="6174916"/>
            <a:ext cx="6640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Change dy to 1500 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m so that the exposures do not overlap.</a:t>
            </a:r>
          </a:p>
          <a:p>
            <a:r>
              <a:rPr lang="en-US" sz="1600"/>
              <a:t>Note that zoom in/out uses the same convention as Cview and Beamer.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96" y="1896755"/>
            <a:ext cx="2805676" cy="27112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8536851">
            <a:off x="5873311" y="2599295"/>
            <a:ext cx="758772" cy="2785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452" y="1966452"/>
            <a:ext cx="2705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Let’s label each exposure</a:t>
            </a:r>
          </a:p>
          <a:p>
            <a:r>
              <a:rPr lang="en-US" sz="1600"/>
              <a:t>with the dose.</a:t>
            </a:r>
          </a:p>
          <a:p>
            <a:endParaRPr lang="en-US" sz="1600"/>
          </a:p>
          <a:p>
            <a:r>
              <a:rPr lang="en-US" sz="1600"/>
              <a:t>Go to the pattern box, </a:t>
            </a:r>
          </a:p>
          <a:p>
            <a:r>
              <a:rPr lang="en-US" sz="1600"/>
              <a:t>and drag an “identifier” onto </a:t>
            </a:r>
          </a:p>
          <a:p>
            <a:r>
              <a:rPr lang="en-US" sz="1600"/>
              <a:t>the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430"/>
            <a:ext cx="9144000" cy="4490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4299" y="5214002"/>
            <a:ext cx="7455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Insert the “dose”, and erase the useless “</a:t>
            </a:r>
            <a:r>
              <a:rPr lang="en-US" sz="1600">
                <a:latin typeface="Symbol" charset="2"/>
                <a:cs typeface="Symbol" charset="2"/>
              </a:rPr>
              <a:t>m</a:t>
            </a:r>
            <a:r>
              <a:rPr lang="en-US" sz="1600"/>
              <a:t>C/cm</a:t>
            </a:r>
            <a:r>
              <a:rPr lang="en-US" sz="1600" baseline="30000"/>
              <a:t>2</a:t>
            </a:r>
            <a:r>
              <a:rPr lang="en-US" sz="1600"/>
              <a:t>” bit.</a:t>
            </a:r>
          </a:p>
          <a:p>
            <a:r>
              <a:rPr lang="en-US" sz="1600"/>
              <a:t>Choose a font size, pixel size, resolution = beam step, dose and beam (current).</a:t>
            </a:r>
          </a:p>
          <a:p>
            <a:r>
              <a:rPr lang="en-US" sz="1600"/>
              <a:t>Note that the current can be very large.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54"/>
            <a:ext cx="9144000" cy="475369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4882435">
            <a:off x="7971103" y="1453905"/>
            <a:ext cx="501328" cy="2924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299" y="5498098"/>
            <a:ext cx="7843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If the parameters result in a clock &gt; 50 MHz, then the fields will be highlighted in red.</a:t>
            </a:r>
          </a:p>
          <a:p>
            <a:endParaRPr lang="en-US" sz="1600"/>
          </a:p>
          <a:p>
            <a:r>
              <a:rPr lang="en-US" sz="1600"/>
              <a:t>Set the position relative to the pattern’s center.  Check it out on the main window,</a:t>
            </a:r>
          </a:p>
          <a:p>
            <a:r>
              <a:rPr lang="en-US" sz="1600"/>
              <a:t>and change the position vector if the label does not look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17" y="461311"/>
            <a:ext cx="6096000" cy="5275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258" y="811161"/>
            <a:ext cx="2204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Back in the main</a:t>
            </a:r>
          </a:p>
          <a:p>
            <a:r>
              <a:rPr lang="en-US" sz="1600"/>
              <a:t>window, save the</a:t>
            </a:r>
          </a:p>
          <a:p>
            <a:r>
              <a:rPr lang="en-US" sz="1600"/>
              <a:t>job (as a .cjob file)</a:t>
            </a:r>
          </a:p>
          <a:p>
            <a:r>
              <a:rPr lang="en-US" sz="1600"/>
              <a:t>and then export</a:t>
            </a:r>
          </a:p>
          <a:p>
            <a:r>
              <a:rPr lang="en-US" sz="1600"/>
              <a:t>the job (as a .job file).</a:t>
            </a:r>
          </a:p>
          <a:p>
            <a:endParaRPr lang="en-US" sz="1600"/>
          </a:p>
          <a:p>
            <a:r>
              <a:rPr lang="en-US" sz="1600"/>
              <a:t>The .job file is the one</a:t>
            </a:r>
          </a:p>
          <a:p>
            <a:r>
              <a:rPr lang="en-US" sz="1600"/>
              <a:t>that will be used </a:t>
            </a:r>
          </a:p>
          <a:p>
            <a:r>
              <a:rPr lang="en-US" sz="1600"/>
              <a:t>for the 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" y="147841"/>
            <a:ext cx="9109842" cy="501923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4882435">
            <a:off x="3317167" y="4149582"/>
            <a:ext cx="501328" cy="2924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452" y="5653548"/>
            <a:ext cx="6412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Calculate the expected exposure time from the “Export Job” box.  </a:t>
            </a:r>
          </a:p>
          <a:p>
            <a:r>
              <a:rPr lang="en-US" sz="1600"/>
              <a:t>This estimate includes stage move time and shape settling overhead.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74" y="1392903"/>
            <a:ext cx="621776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Over on the EBPG, the exposure will be started with the command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	</a:t>
            </a:r>
            <a:r>
              <a:rPr lang="en-US" sz="1600">
                <a:latin typeface="Courier"/>
                <a:cs typeface="Courier"/>
              </a:rPr>
              <a:t>whatever.job 1 0 70mm,77mm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where “1” is the wafer chuck number, “0” is the loader slot number, </a:t>
            </a:r>
          </a:p>
          <a:p>
            <a:r>
              <a:rPr lang="en-US" sz="1600"/>
              <a:t>and the given coordinate is the center point of the exposure job.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Actually, we will use a little bash script to start the exposure,</a:t>
            </a:r>
          </a:p>
          <a:p>
            <a:r>
              <a:rPr lang="en-US" sz="1600"/>
              <a:t>so you will not have to type in this line.  </a:t>
            </a:r>
          </a:p>
          <a:p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419" y="2761226"/>
            <a:ext cx="153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Alignment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63246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Alignment example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349250" y="27305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1" tIns="50681" rIns="101361" bIns="50681" anchor="ctr"/>
          <a:lstStyle/>
          <a:p>
            <a:pPr algn="ctr" defTabSz="850900" eaLnBrk="1" hangingPunct="1"/>
            <a:endParaRPr lang="en-GB" sz="2400">
              <a:solidFill>
                <a:srgbClr val="333399"/>
              </a:solidFill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657225" y="1179513"/>
            <a:ext cx="3529347" cy="442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250" tIns="47625" rIns="95250" bIns="47625" anchor="ctr"/>
          <a:lstStyle/>
          <a:p>
            <a:pPr defTabSz="1012825" eaLnBrk="1" hangingPunct="1"/>
            <a:endParaRPr lang="en-US" sz="1600" u="sng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8105775" y="6249988"/>
            <a:ext cx="615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14mm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5108575" y="1220788"/>
            <a:ext cx="3516313" cy="32813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57688" y="1220788"/>
            <a:ext cx="4614862" cy="5113337"/>
            <a:chOff x="2745" y="769"/>
            <a:chExt cx="2907" cy="3221"/>
          </a:xfrm>
        </p:grpSpPr>
        <p:sp>
          <p:nvSpPr>
            <p:cNvPr id="336905" name="Line 9"/>
            <p:cNvSpPr>
              <a:spLocks noChangeShapeType="1"/>
            </p:cNvSpPr>
            <p:nvPr/>
          </p:nvSpPr>
          <p:spPr bwMode="auto">
            <a:xfrm flipV="1">
              <a:off x="2941" y="2173"/>
              <a:ext cx="1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6" name="Rectangle 10"/>
            <p:cNvSpPr>
              <a:spLocks noChangeArrowheads="1"/>
            </p:cNvSpPr>
            <p:nvPr/>
          </p:nvSpPr>
          <p:spPr bwMode="auto">
            <a:xfrm>
              <a:off x="2745" y="2267"/>
              <a:ext cx="3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Times New Roman" pitchFamily="18" charset="0"/>
                </a:rPr>
                <a:t>25mm</a:t>
              </a:r>
            </a:p>
          </p:txBody>
        </p:sp>
        <p:sp>
          <p:nvSpPr>
            <p:cNvPr id="336907" name="Line 11"/>
            <p:cNvSpPr>
              <a:spLocks noChangeShapeType="1"/>
            </p:cNvSpPr>
            <p:nvPr/>
          </p:nvSpPr>
          <p:spPr bwMode="auto">
            <a:xfrm>
              <a:off x="3787" y="1084"/>
              <a:ext cx="1" cy="1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8" name="Rectangle 12"/>
            <p:cNvSpPr>
              <a:spLocks noChangeArrowheads="1"/>
            </p:cNvSpPr>
            <p:nvPr/>
          </p:nvSpPr>
          <p:spPr bwMode="auto">
            <a:xfrm>
              <a:off x="4027" y="1083"/>
              <a:ext cx="263" cy="1443"/>
            </a:xfrm>
            <a:prstGeom prst="rect">
              <a:avLst/>
            </a:prstGeom>
            <a:solidFill>
              <a:srgbClr val="FF01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9" name="Rectangle 13"/>
            <p:cNvSpPr>
              <a:spLocks noChangeArrowheads="1"/>
            </p:cNvSpPr>
            <p:nvPr/>
          </p:nvSpPr>
          <p:spPr bwMode="auto">
            <a:xfrm>
              <a:off x="4529" y="1078"/>
              <a:ext cx="273" cy="1446"/>
            </a:xfrm>
            <a:prstGeom prst="rect">
              <a:avLst/>
            </a:prstGeom>
            <a:solidFill>
              <a:srgbClr val="FF01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0" name="Rectangle 14"/>
            <p:cNvSpPr>
              <a:spLocks noChangeArrowheads="1"/>
            </p:cNvSpPr>
            <p:nvPr/>
          </p:nvSpPr>
          <p:spPr bwMode="auto">
            <a:xfrm>
              <a:off x="3551" y="1077"/>
              <a:ext cx="1534" cy="1452"/>
            </a:xfrm>
            <a:prstGeom prst="rect">
              <a:avLst/>
            </a:prstGeom>
            <a:solidFill>
              <a:srgbClr val="FF01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1" name="Rectangle 15"/>
            <p:cNvSpPr>
              <a:spLocks noChangeArrowheads="1"/>
            </p:cNvSpPr>
            <p:nvPr/>
          </p:nvSpPr>
          <p:spPr bwMode="auto">
            <a:xfrm>
              <a:off x="3304" y="1455"/>
              <a:ext cx="2039" cy="346"/>
            </a:xfrm>
            <a:prstGeom prst="rect">
              <a:avLst/>
            </a:prstGeom>
            <a:solidFill>
              <a:srgbClr val="FF01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2" name="Rectangle 16"/>
            <p:cNvSpPr>
              <a:spLocks noChangeArrowheads="1"/>
            </p:cNvSpPr>
            <p:nvPr/>
          </p:nvSpPr>
          <p:spPr bwMode="auto">
            <a:xfrm>
              <a:off x="3304" y="1791"/>
              <a:ext cx="2040" cy="3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13" name="Line 17"/>
            <p:cNvSpPr>
              <a:spLocks noChangeShapeType="1"/>
            </p:cNvSpPr>
            <p:nvPr/>
          </p:nvSpPr>
          <p:spPr bwMode="auto">
            <a:xfrm>
              <a:off x="3552" y="1310"/>
              <a:ext cx="1" cy="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14" name="Line 18"/>
            <p:cNvSpPr>
              <a:spLocks noChangeShapeType="1"/>
            </p:cNvSpPr>
            <p:nvPr/>
          </p:nvSpPr>
          <p:spPr bwMode="auto">
            <a:xfrm>
              <a:off x="5078" y="1310"/>
              <a:ext cx="1" cy="7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15" name="Line 19"/>
            <p:cNvSpPr>
              <a:spLocks noChangeShapeType="1"/>
            </p:cNvSpPr>
            <p:nvPr/>
          </p:nvSpPr>
          <p:spPr bwMode="auto">
            <a:xfrm flipV="1">
              <a:off x="3787" y="1087"/>
              <a:ext cx="1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16" name="Line 20"/>
            <p:cNvSpPr>
              <a:spLocks noChangeShapeType="1"/>
            </p:cNvSpPr>
            <p:nvPr/>
          </p:nvSpPr>
          <p:spPr bwMode="auto">
            <a:xfrm flipV="1">
              <a:off x="4031" y="1067"/>
              <a:ext cx="1" cy="1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17" name="Line 21"/>
            <p:cNvSpPr>
              <a:spLocks noChangeShapeType="1"/>
            </p:cNvSpPr>
            <p:nvPr/>
          </p:nvSpPr>
          <p:spPr bwMode="auto">
            <a:xfrm flipV="1">
              <a:off x="4287" y="1065"/>
              <a:ext cx="1" cy="1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18" name="Line 22"/>
            <p:cNvSpPr>
              <a:spLocks noChangeShapeType="1"/>
            </p:cNvSpPr>
            <p:nvPr/>
          </p:nvSpPr>
          <p:spPr bwMode="auto">
            <a:xfrm flipV="1">
              <a:off x="4533" y="1065"/>
              <a:ext cx="1" cy="1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19" name="Line 23"/>
            <p:cNvSpPr>
              <a:spLocks noChangeShapeType="1"/>
            </p:cNvSpPr>
            <p:nvPr/>
          </p:nvSpPr>
          <p:spPr bwMode="auto">
            <a:xfrm flipV="1">
              <a:off x="4798" y="1065"/>
              <a:ext cx="1" cy="14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20" name="Rectangle 24"/>
            <p:cNvSpPr>
              <a:spLocks noChangeArrowheads="1"/>
            </p:cNvSpPr>
            <p:nvPr/>
          </p:nvSpPr>
          <p:spPr bwMode="auto">
            <a:xfrm>
              <a:off x="3304" y="1791"/>
              <a:ext cx="252" cy="37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21" name="Rectangle 25"/>
            <p:cNvSpPr>
              <a:spLocks noChangeArrowheads="1"/>
            </p:cNvSpPr>
            <p:nvPr/>
          </p:nvSpPr>
          <p:spPr bwMode="auto">
            <a:xfrm>
              <a:off x="5074" y="1791"/>
              <a:ext cx="269" cy="37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325" y="1817"/>
              <a:ext cx="208" cy="328"/>
              <a:chOff x="3850" y="1985"/>
              <a:chExt cx="218" cy="353"/>
            </a:xfrm>
          </p:grpSpPr>
          <p:sp>
            <p:nvSpPr>
              <p:cNvPr id="336923" name="Rectangle 27"/>
              <p:cNvSpPr>
                <a:spLocks noChangeArrowheads="1"/>
              </p:cNvSpPr>
              <p:nvPr/>
            </p:nvSpPr>
            <p:spPr bwMode="auto">
              <a:xfrm>
                <a:off x="3850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24" name="Rectangle 28"/>
              <p:cNvSpPr>
                <a:spLocks noChangeArrowheads="1"/>
              </p:cNvSpPr>
              <p:nvPr/>
            </p:nvSpPr>
            <p:spPr bwMode="auto">
              <a:xfrm>
                <a:off x="4027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25" name="Rectangle 29"/>
              <p:cNvSpPr>
                <a:spLocks noChangeArrowheads="1"/>
              </p:cNvSpPr>
              <p:nvPr/>
            </p:nvSpPr>
            <p:spPr bwMode="auto">
              <a:xfrm>
                <a:off x="3853" y="2303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26" name="Rectangle 30"/>
              <p:cNvSpPr>
                <a:spLocks noChangeArrowheads="1"/>
              </p:cNvSpPr>
              <p:nvPr/>
            </p:nvSpPr>
            <p:spPr bwMode="auto">
              <a:xfrm>
                <a:off x="4033" y="230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568" y="2177"/>
              <a:ext cx="209" cy="329"/>
              <a:chOff x="4105" y="2372"/>
              <a:chExt cx="218" cy="353"/>
            </a:xfrm>
          </p:grpSpPr>
          <p:sp>
            <p:nvSpPr>
              <p:cNvPr id="336928" name="Rectangle 32"/>
              <p:cNvSpPr>
                <a:spLocks noChangeArrowheads="1"/>
              </p:cNvSpPr>
              <p:nvPr/>
            </p:nvSpPr>
            <p:spPr bwMode="auto">
              <a:xfrm>
                <a:off x="4105" y="2372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29" name="Rectangle 33"/>
              <p:cNvSpPr>
                <a:spLocks noChangeArrowheads="1"/>
              </p:cNvSpPr>
              <p:nvPr/>
            </p:nvSpPr>
            <p:spPr bwMode="auto">
              <a:xfrm>
                <a:off x="4282" y="2372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30" name="Rectangle 34"/>
              <p:cNvSpPr>
                <a:spLocks noChangeArrowheads="1"/>
              </p:cNvSpPr>
              <p:nvPr/>
            </p:nvSpPr>
            <p:spPr bwMode="auto">
              <a:xfrm>
                <a:off x="4108" y="269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31" name="Rectangle 35"/>
              <p:cNvSpPr>
                <a:spLocks noChangeArrowheads="1"/>
              </p:cNvSpPr>
              <p:nvPr/>
            </p:nvSpPr>
            <p:spPr bwMode="auto">
              <a:xfrm>
                <a:off x="4288" y="2687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568" y="1817"/>
              <a:ext cx="209" cy="328"/>
              <a:chOff x="4105" y="1985"/>
              <a:chExt cx="218" cy="353"/>
            </a:xfrm>
          </p:grpSpPr>
          <p:sp>
            <p:nvSpPr>
              <p:cNvPr id="336933" name="Rectangle 37"/>
              <p:cNvSpPr>
                <a:spLocks noChangeArrowheads="1"/>
              </p:cNvSpPr>
              <p:nvPr/>
            </p:nvSpPr>
            <p:spPr bwMode="auto">
              <a:xfrm>
                <a:off x="4105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34" name="Rectangle 38"/>
              <p:cNvSpPr>
                <a:spLocks noChangeArrowheads="1"/>
              </p:cNvSpPr>
              <p:nvPr/>
            </p:nvSpPr>
            <p:spPr bwMode="auto">
              <a:xfrm>
                <a:off x="4282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35" name="Rectangle 39"/>
              <p:cNvSpPr>
                <a:spLocks noChangeArrowheads="1"/>
              </p:cNvSpPr>
              <p:nvPr/>
            </p:nvSpPr>
            <p:spPr bwMode="auto">
              <a:xfrm>
                <a:off x="4108" y="2303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36" name="Rectangle 40"/>
              <p:cNvSpPr>
                <a:spLocks noChangeArrowheads="1"/>
              </p:cNvSpPr>
              <p:nvPr/>
            </p:nvSpPr>
            <p:spPr bwMode="auto">
              <a:xfrm>
                <a:off x="4288" y="230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3806" y="1820"/>
              <a:ext cx="209" cy="328"/>
              <a:chOff x="4354" y="1988"/>
              <a:chExt cx="218" cy="353"/>
            </a:xfrm>
          </p:grpSpPr>
          <p:sp>
            <p:nvSpPr>
              <p:cNvPr id="336938" name="Rectangle 42"/>
              <p:cNvSpPr>
                <a:spLocks noChangeArrowheads="1"/>
              </p:cNvSpPr>
              <p:nvPr/>
            </p:nvSpPr>
            <p:spPr bwMode="auto">
              <a:xfrm>
                <a:off x="4354" y="1988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39" name="Rectangle 43"/>
              <p:cNvSpPr>
                <a:spLocks noChangeArrowheads="1"/>
              </p:cNvSpPr>
              <p:nvPr/>
            </p:nvSpPr>
            <p:spPr bwMode="auto">
              <a:xfrm>
                <a:off x="4531" y="1988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0" name="Rectangle 44"/>
              <p:cNvSpPr>
                <a:spLocks noChangeArrowheads="1"/>
              </p:cNvSpPr>
              <p:nvPr/>
            </p:nvSpPr>
            <p:spPr bwMode="auto">
              <a:xfrm>
                <a:off x="4357" y="2306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1" name="Rectangle 45"/>
              <p:cNvSpPr>
                <a:spLocks noChangeArrowheads="1"/>
              </p:cNvSpPr>
              <p:nvPr/>
            </p:nvSpPr>
            <p:spPr bwMode="auto">
              <a:xfrm>
                <a:off x="4537" y="2303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052" y="1817"/>
              <a:ext cx="208" cy="328"/>
              <a:chOff x="4612" y="1985"/>
              <a:chExt cx="218" cy="353"/>
            </a:xfrm>
          </p:grpSpPr>
          <p:sp>
            <p:nvSpPr>
              <p:cNvPr id="336943" name="Rectangle 47"/>
              <p:cNvSpPr>
                <a:spLocks noChangeArrowheads="1"/>
              </p:cNvSpPr>
              <p:nvPr/>
            </p:nvSpPr>
            <p:spPr bwMode="auto">
              <a:xfrm>
                <a:off x="4612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4" name="Rectangle 48"/>
              <p:cNvSpPr>
                <a:spLocks noChangeArrowheads="1"/>
              </p:cNvSpPr>
              <p:nvPr/>
            </p:nvSpPr>
            <p:spPr bwMode="auto">
              <a:xfrm>
                <a:off x="4789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5" name="Rectangle 49"/>
              <p:cNvSpPr>
                <a:spLocks noChangeArrowheads="1"/>
              </p:cNvSpPr>
              <p:nvPr/>
            </p:nvSpPr>
            <p:spPr bwMode="auto">
              <a:xfrm>
                <a:off x="4615" y="2303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6" name="Rectangle 50"/>
              <p:cNvSpPr>
                <a:spLocks noChangeArrowheads="1"/>
              </p:cNvSpPr>
              <p:nvPr/>
            </p:nvSpPr>
            <p:spPr bwMode="auto">
              <a:xfrm>
                <a:off x="4795" y="230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3323" y="1471"/>
              <a:ext cx="207" cy="309"/>
              <a:chOff x="3847" y="1613"/>
              <a:chExt cx="218" cy="332"/>
            </a:xfrm>
          </p:grpSpPr>
          <p:sp>
            <p:nvSpPr>
              <p:cNvPr id="336948" name="Rectangle 52"/>
              <p:cNvSpPr>
                <a:spLocks noChangeArrowheads="1"/>
              </p:cNvSpPr>
              <p:nvPr/>
            </p:nvSpPr>
            <p:spPr bwMode="auto">
              <a:xfrm>
                <a:off x="3847" y="1613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Rectangle 53"/>
              <p:cNvSpPr>
                <a:spLocks noChangeArrowheads="1"/>
              </p:cNvSpPr>
              <p:nvPr/>
            </p:nvSpPr>
            <p:spPr bwMode="auto">
              <a:xfrm>
                <a:off x="4024" y="1613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850" y="1912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1" name="Rectangle 55"/>
              <p:cNvSpPr>
                <a:spLocks noChangeArrowheads="1"/>
              </p:cNvSpPr>
              <p:nvPr/>
            </p:nvSpPr>
            <p:spPr bwMode="auto">
              <a:xfrm>
                <a:off x="4030" y="1909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803" y="2180"/>
              <a:ext cx="209" cy="317"/>
              <a:chOff x="4351" y="2375"/>
              <a:chExt cx="218" cy="341"/>
            </a:xfrm>
          </p:grpSpPr>
          <p:sp>
            <p:nvSpPr>
              <p:cNvPr id="336953" name="Rectangle 57"/>
              <p:cNvSpPr>
                <a:spLocks noChangeArrowheads="1"/>
              </p:cNvSpPr>
              <p:nvPr/>
            </p:nvSpPr>
            <p:spPr bwMode="auto">
              <a:xfrm>
                <a:off x="4351" y="237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4" name="Rectangle 58"/>
              <p:cNvSpPr>
                <a:spLocks noChangeArrowheads="1"/>
              </p:cNvSpPr>
              <p:nvPr/>
            </p:nvSpPr>
            <p:spPr bwMode="auto">
              <a:xfrm>
                <a:off x="4528" y="237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5" name="Rectangle 59"/>
              <p:cNvSpPr>
                <a:spLocks noChangeArrowheads="1"/>
              </p:cNvSpPr>
              <p:nvPr/>
            </p:nvSpPr>
            <p:spPr bwMode="auto">
              <a:xfrm>
                <a:off x="4354" y="2682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6" name="Rectangle 60"/>
              <p:cNvSpPr>
                <a:spLocks noChangeArrowheads="1"/>
              </p:cNvSpPr>
              <p:nvPr/>
            </p:nvSpPr>
            <p:spPr bwMode="auto">
              <a:xfrm>
                <a:off x="4534" y="2679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4055" y="2180"/>
              <a:ext cx="208" cy="323"/>
              <a:chOff x="4615" y="2375"/>
              <a:chExt cx="218" cy="347"/>
            </a:xfrm>
          </p:grpSpPr>
          <p:sp>
            <p:nvSpPr>
              <p:cNvPr id="336958" name="Rectangle 62"/>
              <p:cNvSpPr>
                <a:spLocks noChangeArrowheads="1"/>
              </p:cNvSpPr>
              <p:nvPr/>
            </p:nvSpPr>
            <p:spPr bwMode="auto">
              <a:xfrm>
                <a:off x="4615" y="237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9" name="Rectangle 63"/>
              <p:cNvSpPr>
                <a:spLocks noChangeArrowheads="1"/>
              </p:cNvSpPr>
              <p:nvPr/>
            </p:nvSpPr>
            <p:spPr bwMode="auto">
              <a:xfrm>
                <a:off x="4792" y="237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0" name="Rectangle 64"/>
              <p:cNvSpPr>
                <a:spLocks noChangeArrowheads="1"/>
              </p:cNvSpPr>
              <p:nvPr/>
            </p:nvSpPr>
            <p:spPr bwMode="auto">
              <a:xfrm>
                <a:off x="4618" y="2688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1" name="Rectangle 65"/>
              <p:cNvSpPr>
                <a:spLocks noChangeArrowheads="1"/>
              </p:cNvSpPr>
              <p:nvPr/>
            </p:nvSpPr>
            <p:spPr bwMode="auto">
              <a:xfrm>
                <a:off x="4798" y="268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4310" y="1820"/>
              <a:ext cx="208" cy="328"/>
              <a:chOff x="4882" y="1988"/>
              <a:chExt cx="218" cy="353"/>
            </a:xfrm>
          </p:grpSpPr>
          <p:sp>
            <p:nvSpPr>
              <p:cNvPr id="336963" name="Rectangle 67"/>
              <p:cNvSpPr>
                <a:spLocks noChangeArrowheads="1"/>
              </p:cNvSpPr>
              <p:nvPr/>
            </p:nvSpPr>
            <p:spPr bwMode="auto">
              <a:xfrm>
                <a:off x="4882" y="1988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5059" y="1988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5" name="Rectangle 69"/>
              <p:cNvSpPr>
                <a:spLocks noChangeArrowheads="1"/>
              </p:cNvSpPr>
              <p:nvPr/>
            </p:nvSpPr>
            <p:spPr bwMode="auto">
              <a:xfrm>
                <a:off x="4885" y="2306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6" name="Rectangle 70"/>
              <p:cNvSpPr>
                <a:spLocks noChangeArrowheads="1"/>
              </p:cNvSpPr>
              <p:nvPr/>
            </p:nvSpPr>
            <p:spPr bwMode="auto">
              <a:xfrm>
                <a:off x="5065" y="2303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4564" y="1814"/>
              <a:ext cx="209" cy="329"/>
              <a:chOff x="5149" y="1982"/>
              <a:chExt cx="218" cy="353"/>
            </a:xfrm>
          </p:grpSpPr>
          <p:sp>
            <p:nvSpPr>
              <p:cNvPr id="336968" name="Rectangle 72"/>
              <p:cNvSpPr>
                <a:spLocks noChangeArrowheads="1"/>
              </p:cNvSpPr>
              <p:nvPr/>
            </p:nvSpPr>
            <p:spPr bwMode="auto">
              <a:xfrm>
                <a:off x="5149" y="1982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9" name="Rectangle 73"/>
              <p:cNvSpPr>
                <a:spLocks noChangeArrowheads="1"/>
              </p:cNvSpPr>
              <p:nvPr/>
            </p:nvSpPr>
            <p:spPr bwMode="auto">
              <a:xfrm>
                <a:off x="5326" y="1982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0" name="Rectangle 74"/>
              <p:cNvSpPr>
                <a:spLocks noChangeArrowheads="1"/>
              </p:cNvSpPr>
              <p:nvPr/>
            </p:nvSpPr>
            <p:spPr bwMode="auto">
              <a:xfrm>
                <a:off x="5152" y="230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1" name="Rectangle 75"/>
              <p:cNvSpPr>
                <a:spLocks noChangeArrowheads="1"/>
              </p:cNvSpPr>
              <p:nvPr/>
            </p:nvSpPr>
            <p:spPr bwMode="auto">
              <a:xfrm>
                <a:off x="5332" y="2297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4301" y="2177"/>
              <a:ext cx="208" cy="329"/>
              <a:chOff x="4873" y="2372"/>
              <a:chExt cx="218" cy="353"/>
            </a:xfrm>
          </p:grpSpPr>
          <p:sp>
            <p:nvSpPr>
              <p:cNvPr id="336973" name="Rectangle 77"/>
              <p:cNvSpPr>
                <a:spLocks noChangeArrowheads="1"/>
              </p:cNvSpPr>
              <p:nvPr/>
            </p:nvSpPr>
            <p:spPr bwMode="auto">
              <a:xfrm>
                <a:off x="4873" y="2372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4" name="Rectangle 78"/>
              <p:cNvSpPr>
                <a:spLocks noChangeArrowheads="1"/>
              </p:cNvSpPr>
              <p:nvPr/>
            </p:nvSpPr>
            <p:spPr bwMode="auto">
              <a:xfrm>
                <a:off x="5050" y="2372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5" name="Rectangle 79"/>
              <p:cNvSpPr>
                <a:spLocks noChangeArrowheads="1"/>
              </p:cNvSpPr>
              <p:nvPr/>
            </p:nvSpPr>
            <p:spPr bwMode="auto">
              <a:xfrm>
                <a:off x="4876" y="269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Rectangle 80"/>
              <p:cNvSpPr>
                <a:spLocks noChangeArrowheads="1"/>
              </p:cNvSpPr>
              <p:nvPr/>
            </p:nvSpPr>
            <p:spPr bwMode="auto">
              <a:xfrm>
                <a:off x="5056" y="2687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4559" y="2180"/>
              <a:ext cx="208" cy="326"/>
              <a:chOff x="5143" y="2375"/>
              <a:chExt cx="218" cy="350"/>
            </a:xfrm>
          </p:grpSpPr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5143" y="237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9" name="Rectangle 83"/>
              <p:cNvSpPr>
                <a:spLocks noChangeArrowheads="1"/>
              </p:cNvSpPr>
              <p:nvPr/>
            </p:nvSpPr>
            <p:spPr bwMode="auto">
              <a:xfrm>
                <a:off x="5320" y="237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80" name="Rectangle 84"/>
              <p:cNvSpPr>
                <a:spLocks noChangeArrowheads="1"/>
              </p:cNvSpPr>
              <p:nvPr/>
            </p:nvSpPr>
            <p:spPr bwMode="auto">
              <a:xfrm>
                <a:off x="5146" y="269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81" name="Rectangle 85"/>
              <p:cNvSpPr>
                <a:spLocks noChangeArrowheads="1"/>
              </p:cNvSpPr>
              <p:nvPr/>
            </p:nvSpPr>
            <p:spPr bwMode="auto">
              <a:xfrm>
                <a:off x="5326" y="2687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4839" y="2180"/>
              <a:ext cx="208" cy="320"/>
              <a:chOff x="5437" y="2375"/>
              <a:chExt cx="218" cy="344"/>
            </a:xfrm>
          </p:grpSpPr>
          <p:sp>
            <p:nvSpPr>
              <p:cNvPr id="336983" name="Rectangle 87"/>
              <p:cNvSpPr>
                <a:spLocks noChangeArrowheads="1"/>
              </p:cNvSpPr>
              <p:nvPr/>
            </p:nvSpPr>
            <p:spPr bwMode="auto">
              <a:xfrm>
                <a:off x="5437" y="237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84" name="Rectangle 88"/>
              <p:cNvSpPr>
                <a:spLocks noChangeArrowheads="1"/>
              </p:cNvSpPr>
              <p:nvPr/>
            </p:nvSpPr>
            <p:spPr bwMode="auto">
              <a:xfrm>
                <a:off x="5614" y="237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85" name="Rectangle 89"/>
              <p:cNvSpPr>
                <a:spLocks noChangeArrowheads="1"/>
              </p:cNvSpPr>
              <p:nvPr/>
            </p:nvSpPr>
            <p:spPr bwMode="auto">
              <a:xfrm>
                <a:off x="5440" y="2685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86" name="Rectangle 90"/>
              <p:cNvSpPr>
                <a:spLocks noChangeArrowheads="1"/>
              </p:cNvSpPr>
              <p:nvPr/>
            </p:nvSpPr>
            <p:spPr bwMode="auto">
              <a:xfrm>
                <a:off x="5620" y="2682"/>
                <a:ext cx="35" cy="3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5105" y="1817"/>
              <a:ext cx="209" cy="328"/>
              <a:chOff x="5716" y="1985"/>
              <a:chExt cx="218" cy="353"/>
            </a:xfrm>
          </p:grpSpPr>
          <p:sp>
            <p:nvSpPr>
              <p:cNvPr id="336988" name="Rectangle 92"/>
              <p:cNvSpPr>
                <a:spLocks noChangeArrowheads="1"/>
              </p:cNvSpPr>
              <p:nvPr/>
            </p:nvSpPr>
            <p:spPr bwMode="auto">
              <a:xfrm>
                <a:off x="5716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89" name="Rectangle 93"/>
              <p:cNvSpPr>
                <a:spLocks noChangeArrowheads="1"/>
              </p:cNvSpPr>
              <p:nvPr/>
            </p:nvSpPr>
            <p:spPr bwMode="auto">
              <a:xfrm>
                <a:off x="5893" y="198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Rectangle 94"/>
              <p:cNvSpPr>
                <a:spLocks noChangeArrowheads="1"/>
              </p:cNvSpPr>
              <p:nvPr/>
            </p:nvSpPr>
            <p:spPr bwMode="auto">
              <a:xfrm>
                <a:off x="5719" y="2303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Rectangle 95"/>
              <p:cNvSpPr>
                <a:spLocks noChangeArrowheads="1"/>
              </p:cNvSpPr>
              <p:nvPr/>
            </p:nvSpPr>
            <p:spPr bwMode="auto">
              <a:xfrm>
                <a:off x="5899" y="230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96"/>
            <p:cNvGrpSpPr>
              <a:grpSpLocks/>
            </p:cNvGrpSpPr>
            <p:nvPr/>
          </p:nvGrpSpPr>
          <p:grpSpPr bwMode="auto">
            <a:xfrm>
              <a:off x="4828" y="1814"/>
              <a:ext cx="219" cy="329"/>
              <a:chOff x="5425" y="1982"/>
              <a:chExt cx="230" cy="353"/>
            </a:xfrm>
          </p:grpSpPr>
          <p:sp>
            <p:nvSpPr>
              <p:cNvPr id="336993" name="Rectangle 97"/>
              <p:cNvSpPr>
                <a:spLocks noChangeArrowheads="1"/>
              </p:cNvSpPr>
              <p:nvPr/>
            </p:nvSpPr>
            <p:spPr bwMode="auto">
              <a:xfrm>
                <a:off x="5425" y="1982"/>
                <a:ext cx="37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4" name="Rectangle 98"/>
              <p:cNvSpPr>
                <a:spLocks noChangeArrowheads="1"/>
              </p:cNvSpPr>
              <p:nvPr/>
            </p:nvSpPr>
            <p:spPr bwMode="auto">
              <a:xfrm>
                <a:off x="5612" y="1982"/>
                <a:ext cx="37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5" name="Rectangle 99"/>
              <p:cNvSpPr>
                <a:spLocks noChangeArrowheads="1"/>
              </p:cNvSpPr>
              <p:nvPr/>
            </p:nvSpPr>
            <p:spPr bwMode="auto">
              <a:xfrm>
                <a:off x="5428" y="2300"/>
                <a:ext cx="37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6" name="Rectangle 100"/>
              <p:cNvSpPr>
                <a:spLocks noChangeArrowheads="1"/>
              </p:cNvSpPr>
              <p:nvPr/>
            </p:nvSpPr>
            <p:spPr bwMode="auto">
              <a:xfrm>
                <a:off x="5618" y="2297"/>
                <a:ext cx="37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1"/>
            <p:cNvGrpSpPr>
              <a:grpSpLocks/>
            </p:cNvGrpSpPr>
            <p:nvPr/>
          </p:nvGrpSpPr>
          <p:grpSpPr bwMode="auto">
            <a:xfrm>
              <a:off x="3566" y="1473"/>
              <a:ext cx="208" cy="307"/>
              <a:chOff x="4102" y="1616"/>
              <a:chExt cx="218" cy="329"/>
            </a:xfrm>
          </p:grpSpPr>
          <p:sp>
            <p:nvSpPr>
              <p:cNvPr id="336998" name="Rectangle 102"/>
              <p:cNvSpPr>
                <a:spLocks noChangeArrowheads="1"/>
              </p:cNvSpPr>
              <p:nvPr/>
            </p:nvSpPr>
            <p:spPr bwMode="auto">
              <a:xfrm>
                <a:off x="4102" y="1616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9" name="Rectangle 103"/>
              <p:cNvSpPr>
                <a:spLocks noChangeArrowheads="1"/>
              </p:cNvSpPr>
              <p:nvPr/>
            </p:nvSpPr>
            <p:spPr bwMode="auto">
              <a:xfrm>
                <a:off x="4279" y="1616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0" name="Rectangle 104"/>
              <p:cNvSpPr>
                <a:spLocks noChangeArrowheads="1"/>
              </p:cNvSpPr>
              <p:nvPr/>
            </p:nvSpPr>
            <p:spPr bwMode="auto">
              <a:xfrm>
                <a:off x="4105" y="1912"/>
                <a:ext cx="35" cy="3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1" name="Rectangle 105"/>
              <p:cNvSpPr>
                <a:spLocks noChangeArrowheads="1"/>
              </p:cNvSpPr>
              <p:nvPr/>
            </p:nvSpPr>
            <p:spPr bwMode="auto">
              <a:xfrm>
                <a:off x="4285" y="1910"/>
                <a:ext cx="35" cy="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809" y="1476"/>
              <a:ext cx="208" cy="301"/>
              <a:chOff x="4357" y="1619"/>
              <a:chExt cx="218" cy="323"/>
            </a:xfrm>
          </p:grpSpPr>
          <p:sp>
            <p:nvSpPr>
              <p:cNvPr id="337003" name="Rectangle 107"/>
              <p:cNvSpPr>
                <a:spLocks noChangeArrowheads="1"/>
              </p:cNvSpPr>
              <p:nvPr/>
            </p:nvSpPr>
            <p:spPr bwMode="auto">
              <a:xfrm>
                <a:off x="4357" y="1619"/>
                <a:ext cx="35" cy="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Rectangle 108"/>
              <p:cNvSpPr>
                <a:spLocks noChangeArrowheads="1"/>
              </p:cNvSpPr>
              <p:nvPr/>
            </p:nvSpPr>
            <p:spPr bwMode="auto">
              <a:xfrm>
                <a:off x="4534" y="1619"/>
                <a:ext cx="35" cy="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Rectangle 109"/>
              <p:cNvSpPr>
                <a:spLocks noChangeArrowheads="1"/>
              </p:cNvSpPr>
              <p:nvPr/>
            </p:nvSpPr>
            <p:spPr bwMode="auto">
              <a:xfrm>
                <a:off x="4360" y="1910"/>
                <a:ext cx="35" cy="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4540" y="1907"/>
                <a:ext cx="35" cy="3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11"/>
            <p:cNvGrpSpPr>
              <a:grpSpLocks/>
            </p:cNvGrpSpPr>
            <p:nvPr/>
          </p:nvGrpSpPr>
          <p:grpSpPr bwMode="auto">
            <a:xfrm>
              <a:off x="4052" y="1482"/>
              <a:ext cx="208" cy="292"/>
              <a:chOff x="4612" y="1625"/>
              <a:chExt cx="218" cy="314"/>
            </a:xfrm>
          </p:grpSpPr>
          <p:sp>
            <p:nvSpPr>
              <p:cNvPr id="337008" name="Rectangle 112"/>
              <p:cNvSpPr>
                <a:spLocks noChangeArrowheads="1"/>
              </p:cNvSpPr>
              <p:nvPr/>
            </p:nvSpPr>
            <p:spPr bwMode="auto">
              <a:xfrm>
                <a:off x="4612" y="1625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9" name="Rectangle 113"/>
              <p:cNvSpPr>
                <a:spLocks noChangeArrowheads="1"/>
              </p:cNvSpPr>
              <p:nvPr/>
            </p:nvSpPr>
            <p:spPr bwMode="auto">
              <a:xfrm>
                <a:off x="4789" y="1625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0" name="Rectangle 114"/>
              <p:cNvSpPr>
                <a:spLocks noChangeArrowheads="1"/>
              </p:cNvSpPr>
              <p:nvPr/>
            </p:nvSpPr>
            <p:spPr bwMode="auto">
              <a:xfrm>
                <a:off x="4615" y="1908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1" name="Rectangle 115"/>
              <p:cNvSpPr>
                <a:spLocks noChangeArrowheads="1"/>
              </p:cNvSpPr>
              <p:nvPr/>
            </p:nvSpPr>
            <p:spPr bwMode="auto">
              <a:xfrm>
                <a:off x="4795" y="1905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6"/>
            <p:cNvGrpSpPr>
              <a:grpSpLocks/>
            </p:cNvGrpSpPr>
            <p:nvPr/>
          </p:nvGrpSpPr>
          <p:grpSpPr bwMode="auto">
            <a:xfrm>
              <a:off x="4305" y="1479"/>
              <a:ext cx="206" cy="295"/>
              <a:chOff x="4876" y="1622"/>
              <a:chExt cx="218" cy="317"/>
            </a:xfrm>
          </p:grpSpPr>
          <p:sp>
            <p:nvSpPr>
              <p:cNvPr id="337013" name="Rectangle 117"/>
              <p:cNvSpPr>
                <a:spLocks noChangeArrowheads="1"/>
              </p:cNvSpPr>
              <p:nvPr/>
            </p:nvSpPr>
            <p:spPr bwMode="auto">
              <a:xfrm>
                <a:off x="4876" y="162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4" name="Rectangle 118"/>
              <p:cNvSpPr>
                <a:spLocks noChangeArrowheads="1"/>
              </p:cNvSpPr>
              <p:nvPr/>
            </p:nvSpPr>
            <p:spPr bwMode="auto">
              <a:xfrm>
                <a:off x="5053" y="162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5" name="Rectangle 119"/>
              <p:cNvSpPr>
                <a:spLocks noChangeArrowheads="1"/>
              </p:cNvSpPr>
              <p:nvPr/>
            </p:nvSpPr>
            <p:spPr bwMode="auto">
              <a:xfrm>
                <a:off x="4879" y="1908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6" name="Rectangle 120"/>
              <p:cNvSpPr>
                <a:spLocks noChangeArrowheads="1"/>
              </p:cNvSpPr>
              <p:nvPr/>
            </p:nvSpPr>
            <p:spPr bwMode="auto">
              <a:xfrm>
                <a:off x="5059" y="1905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21"/>
            <p:cNvGrpSpPr>
              <a:grpSpLocks/>
            </p:cNvGrpSpPr>
            <p:nvPr/>
          </p:nvGrpSpPr>
          <p:grpSpPr bwMode="auto">
            <a:xfrm>
              <a:off x="4561" y="1479"/>
              <a:ext cx="209" cy="292"/>
              <a:chOff x="5146" y="1622"/>
              <a:chExt cx="218" cy="314"/>
            </a:xfrm>
          </p:grpSpPr>
          <p:sp>
            <p:nvSpPr>
              <p:cNvPr id="337018" name="Rectangle 122"/>
              <p:cNvSpPr>
                <a:spLocks noChangeArrowheads="1"/>
              </p:cNvSpPr>
              <p:nvPr/>
            </p:nvSpPr>
            <p:spPr bwMode="auto">
              <a:xfrm>
                <a:off x="5146" y="162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Rectangle 123"/>
              <p:cNvSpPr>
                <a:spLocks noChangeArrowheads="1"/>
              </p:cNvSpPr>
              <p:nvPr/>
            </p:nvSpPr>
            <p:spPr bwMode="auto">
              <a:xfrm>
                <a:off x="5323" y="162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5149" y="1905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1" name="Rectangle 125"/>
              <p:cNvSpPr>
                <a:spLocks noChangeArrowheads="1"/>
              </p:cNvSpPr>
              <p:nvPr/>
            </p:nvSpPr>
            <p:spPr bwMode="auto">
              <a:xfrm>
                <a:off x="5329" y="190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26"/>
            <p:cNvGrpSpPr>
              <a:grpSpLocks/>
            </p:cNvGrpSpPr>
            <p:nvPr/>
          </p:nvGrpSpPr>
          <p:grpSpPr bwMode="auto">
            <a:xfrm>
              <a:off x="4822" y="1473"/>
              <a:ext cx="228" cy="296"/>
              <a:chOff x="5419" y="1616"/>
              <a:chExt cx="239" cy="317"/>
            </a:xfrm>
          </p:grpSpPr>
          <p:sp>
            <p:nvSpPr>
              <p:cNvPr id="337023" name="Rectangle 127"/>
              <p:cNvSpPr>
                <a:spLocks noChangeArrowheads="1"/>
              </p:cNvSpPr>
              <p:nvPr/>
            </p:nvSpPr>
            <p:spPr bwMode="auto">
              <a:xfrm>
                <a:off x="5419" y="1616"/>
                <a:ext cx="38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4" name="Rectangle 128"/>
              <p:cNvSpPr>
                <a:spLocks noChangeArrowheads="1"/>
              </p:cNvSpPr>
              <p:nvPr/>
            </p:nvSpPr>
            <p:spPr bwMode="auto">
              <a:xfrm>
                <a:off x="5613" y="1616"/>
                <a:ext cx="38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5" name="Rectangle 129"/>
              <p:cNvSpPr>
                <a:spLocks noChangeArrowheads="1"/>
              </p:cNvSpPr>
              <p:nvPr/>
            </p:nvSpPr>
            <p:spPr bwMode="auto">
              <a:xfrm>
                <a:off x="5422" y="1902"/>
                <a:ext cx="39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6" name="Rectangle 130"/>
              <p:cNvSpPr>
                <a:spLocks noChangeArrowheads="1"/>
              </p:cNvSpPr>
              <p:nvPr/>
            </p:nvSpPr>
            <p:spPr bwMode="auto">
              <a:xfrm>
                <a:off x="5620" y="1899"/>
                <a:ext cx="38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31"/>
            <p:cNvGrpSpPr>
              <a:grpSpLocks/>
            </p:cNvGrpSpPr>
            <p:nvPr/>
          </p:nvGrpSpPr>
          <p:grpSpPr bwMode="auto">
            <a:xfrm>
              <a:off x="5105" y="1479"/>
              <a:ext cx="209" cy="290"/>
              <a:chOff x="5716" y="1622"/>
              <a:chExt cx="218" cy="311"/>
            </a:xfrm>
          </p:grpSpPr>
          <p:sp>
            <p:nvSpPr>
              <p:cNvPr id="337028" name="Rectangle 132"/>
              <p:cNvSpPr>
                <a:spLocks noChangeArrowheads="1"/>
              </p:cNvSpPr>
              <p:nvPr/>
            </p:nvSpPr>
            <p:spPr bwMode="auto">
              <a:xfrm>
                <a:off x="5716" y="162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9" name="Rectangle 133"/>
              <p:cNvSpPr>
                <a:spLocks noChangeArrowheads="1"/>
              </p:cNvSpPr>
              <p:nvPr/>
            </p:nvSpPr>
            <p:spPr bwMode="auto">
              <a:xfrm>
                <a:off x="5893" y="162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0" name="Rectangle 134"/>
              <p:cNvSpPr>
                <a:spLocks noChangeArrowheads="1"/>
              </p:cNvSpPr>
              <p:nvPr/>
            </p:nvSpPr>
            <p:spPr bwMode="auto">
              <a:xfrm>
                <a:off x="5719" y="1902"/>
                <a:ext cx="35" cy="3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1" name="Rectangle 135"/>
              <p:cNvSpPr>
                <a:spLocks noChangeArrowheads="1"/>
              </p:cNvSpPr>
              <p:nvPr/>
            </p:nvSpPr>
            <p:spPr bwMode="auto">
              <a:xfrm>
                <a:off x="5899" y="1900"/>
                <a:ext cx="35" cy="3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36"/>
            <p:cNvGrpSpPr>
              <a:grpSpLocks/>
            </p:cNvGrpSpPr>
            <p:nvPr/>
          </p:nvGrpSpPr>
          <p:grpSpPr bwMode="auto">
            <a:xfrm>
              <a:off x="3574" y="1102"/>
              <a:ext cx="194" cy="329"/>
              <a:chOff x="4111" y="1217"/>
              <a:chExt cx="203" cy="353"/>
            </a:xfrm>
          </p:grpSpPr>
          <p:sp>
            <p:nvSpPr>
              <p:cNvPr id="337033" name="Rectangle 137"/>
              <p:cNvSpPr>
                <a:spLocks noChangeArrowheads="1"/>
              </p:cNvSpPr>
              <p:nvPr/>
            </p:nvSpPr>
            <p:spPr bwMode="auto">
              <a:xfrm>
                <a:off x="4111" y="1217"/>
                <a:ext cx="33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4276" y="1217"/>
                <a:ext cx="32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5" name="Rectangle 139"/>
              <p:cNvSpPr>
                <a:spLocks noChangeArrowheads="1"/>
              </p:cNvSpPr>
              <p:nvPr/>
            </p:nvSpPr>
            <p:spPr bwMode="auto">
              <a:xfrm>
                <a:off x="4114" y="1535"/>
                <a:ext cx="32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6" name="Rectangle 140"/>
              <p:cNvSpPr>
                <a:spLocks noChangeArrowheads="1"/>
              </p:cNvSpPr>
              <p:nvPr/>
            </p:nvSpPr>
            <p:spPr bwMode="auto">
              <a:xfrm>
                <a:off x="4281" y="1532"/>
                <a:ext cx="33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41"/>
            <p:cNvGrpSpPr>
              <a:grpSpLocks/>
            </p:cNvGrpSpPr>
            <p:nvPr/>
          </p:nvGrpSpPr>
          <p:grpSpPr bwMode="auto">
            <a:xfrm>
              <a:off x="3809" y="1108"/>
              <a:ext cx="200" cy="328"/>
              <a:chOff x="4357" y="1223"/>
              <a:chExt cx="209" cy="353"/>
            </a:xfrm>
          </p:grpSpPr>
          <p:sp>
            <p:nvSpPr>
              <p:cNvPr id="337038" name="Rectangle 142"/>
              <p:cNvSpPr>
                <a:spLocks noChangeArrowheads="1"/>
              </p:cNvSpPr>
              <p:nvPr/>
            </p:nvSpPr>
            <p:spPr bwMode="auto">
              <a:xfrm>
                <a:off x="4357" y="1223"/>
                <a:ext cx="34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9" name="Rectangle 143"/>
              <p:cNvSpPr>
                <a:spLocks noChangeArrowheads="1"/>
              </p:cNvSpPr>
              <p:nvPr/>
            </p:nvSpPr>
            <p:spPr bwMode="auto">
              <a:xfrm>
                <a:off x="4527" y="1223"/>
                <a:ext cx="33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0" name="Rectangle 144"/>
              <p:cNvSpPr>
                <a:spLocks noChangeArrowheads="1"/>
              </p:cNvSpPr>
              <p:nvPr/>
            </p:nvSpPr>
            <p:spPr bwMode="auto">
              <a:xfrm>
                <a:off x="4360" y="1541"/>
                <a:ext cx="33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1" name="Rectangle 145"/>
              <p:cNvSpPr>
                <a:spLocks noChangeArrowheads="1"/>
              </p:cNvSpPr>
              <p:nvPr/>
            </p:nvSpPr>
            <p:spPr bwMode="auto">
              <a:xfrm>
                <a:off x="4532" y="1538"/>
                <a:ext cx="34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46"/>
            <p:cNvGrpSpPr>
              <a:grpSpLocks/>
            </p:cNvGrpSpPr>
            <p:nvPr/>
          </p:nvGrpSpPr>
          <p:grpSpPr bwMode="auto">
            <a:xfrm>
              <a:off x="4050" y="1105"/>
              <a:ext cx="207" cy="328"/>
              <a:chOff x="4609" y="1220"/>
              <a:chExt cx="218" cy="353"/>
            </a:xfrm>
          </p:grpSpPr>
          <p:sp>
            <p:nvSpPr>
              <p:cNvPr id="337043" name="Rectangle 147"/>
              <p:cNvSpPr>
                <a:spLocks noChangeArrowheads="1"/>
              </p:cNvSpPr>
              <p:nvPr/>
            </p:nvSpPr>
            <p:spPr bwMode="auto">
              <a:xfrm>
                <a:off x="4609" y="122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4" name="Rectangle 148"/>
              <p:cNvSpPr>
                <a:spLocks noChangeArrowheads="1"/>
              </p:cNvSpPr>
              <p:nvPr/>
            </p:nvSpPr>
            <p:spPr bwMode="auto">
              <a:xfrm>
                <a:off x="4786" y="1220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5" name="Rectangle 149"/>
              <p:cNvSpPr>
                <a:spLocks noChangeArrowheads="1"/>
              </p:cNvSpPr>
              <p:nvPr/>
            </p:nvSpPr>
            <p:spPr bwMode="auto">
              <a:xfrm>
                <a:off x="4612" y="1538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Rectangle 150"/>
              <p:cNvSpPr>
                <a:spLocks noChangeArrowheads="1"/>
              </p:cNvSpPr>
              <p:nvPr/>
            </p:nvSpPr>
            <p:spPr bwMode="auto">
              <a:xfrm>
                <a:off x="4792" y="1535"/>
                <a:ext cx="35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51"/>
            <p:cNvGrpSpPr>
              <a:grpSpLocks/>
            </p:cNvGrpSpPr>
            <p:nvPr/>
          </p:nvGrpSpPr>
          <p:grpSpPr bwMode="auto">
            <a:xfrm>
              <a:off x="4310" y="1099"/>
              <a:ext cx="199" cy="329"/>
              <a:chOff x="4882" y="1214"/>
              <a:chExt cx="209" cy="353"/>
            </a:xfrm>
          </p:grpSpPr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4882" y="1214"/>
                <a:ext cx="34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9" name="Rectangle 153"/>
              <p:cNvSpPr>
                <a:spLocks noChangeArrowheads="1"/>
              </p:cNvSpPr>
              <p:nvPr/>
            </p:nvSpPr>
            <p:spPr bwMode="auto">
              <a:xfrm>
                <a:off x="5052" y="1214"/>
                <a:ext cx="33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50" name="Rectangle 154"/>
              <p:cNvSpPr>
                <a:spLocks noChangeArrowheads="1"/>
              </p:cNvSpPr>
              <p:nvPr/>
            </p:nvSpPr>
            <p:spPr bwMode="auto">
              <a:xfrm>
                <a:off x="4885" y="1532"/>
                <a:ext cx="33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51" name="Rectangle 155"/>
              <p:cNvSpPr>
                <a:spLocks noChangeArrowheads="1"/>
              </p:cNvSpPr>
              <p:nvPr/>
            </p:nvSpPr>
            <p:spPr bwMode="auto">
              <a:xfrm>
                <a:off x="5057" y="1529"/>
                <a:ext cx="34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56"/>
            <p:cNvGrpSpPr>
              <a:grpSpLocks/>
            </p:cNvGrpSpPr>
            <p:nvPr/>
          </p:nvGrpSpPr>
          <p:grpSpPr bwMode="auto">
            <a:xfrm>
              <a:off x="4556" y="1102"/>
              <a:ext cx="214" cy="329"/>
              <a:chOff x="5140" y="1217"/>
              <a:chExt cx="224" cy="353"/>
            </a:xfrm>
          </p:grpSpPr>
          <p:sp>
            <p:nvSpPr>
              <p:cNvPr id="337053" name="Rectangle 157"/>
              <p:cNvSpPr>
                <a:spLocks noChangeArrowheads="1"/>
              </p:cNvSpPr>
              <p:nvPr/>
            </p:nvSpPr>
            <p:spPr bwMode="auto">
              <a:xfrm>
                <a:off x="5140" y="1217"/>
                <a:ext cx="36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54" name="Rectangle 158"/>
              <p:cNvSpPr>
                <a:spLocks noChangeArrowheads="1"/>
              </p:cNvSpPr>
              <p:nvPr/>
            </p:nvSpPr>
            <p:spPr bwMode="auto">
              <a:xfrm>
                <a:off x="5322" y="1217"/>
                <a:ext cx="36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55" name="Rectangle 159"/>
              <p:cNvSpPr>
                <a:spLocks noChangeArrowheads="1"/>
              </p:cNvSpPr>
              <p:nvPr/>
            </p:nvSpPr>
            <p:spPr bwMode="auto">
              <a:xfrm>
                <a:off x="5143" y="1535"/>
                <a:ext cx="36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56" name="Rectangle 160"/>
              <p:cNvSpPr>
                <a:spLocks noChangeArrowheads="1"/>
              </p:cNvSpPr>
              <p:nvPr/>
            </p:nvSpPr>
            <p:spPr bwMode="auto">
              <a:xfrm>
                <a:off x="5328" y="1532"/>
                <a:ext cx="36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61"/>
            <p:cNvGrpSpPr>
              <a:grpSpLocks/>
            </p:cNvGrpSpPr>
            <p:nvPr/>
          </p:nvGrpSpPr>
          <p:grpSpPr bwMode="auto">
            <a:xfrm>
              <a:off x="4825" y="1099"/>
              <a:ext cx="222" cy="329"/>
              <a:chOff x="5422" y="1214"/>
              <a:chExt cx="233" cy="353"/>
            </a:xfrm>
          </p:grpSpPr>
          <p:sp>
            <p:nvSpPr>
              <p:cNvPr id="337058" name="Rectangle 162"/>
              <p:cNvSpPr>
                <a:spLocks noChangeArrowheads="1"/>
              </p:cNvSpPr>
              <p:nvPr/>
            </p:nvSpPr>
            <p:spPr bwMode="auto">
              <a:xfrm>
                <a:off x="5422" y="1214"/>
                <a:ext cx="37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59" name="Rectangle 163"/>
              <p:cNvSpPr>
                <a:spLocks noChangeArrowheads="1"/>
              </p:cNvSpPr>
              <p:nvPr/>
            </p:nvSpPr>
            <p:spPr bwMode="auto">
              <a:xfrm>
                <a:off x="5611" y="1214"/>
                <a:ext cx="38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Rectangle 164"/>
              <p:cNvSpPr>
                <a:spLocks noChangeArrowheads="1"/>
              </p:cNvSpPr>
              <p:nvPr/>
            </p:nvSpPr>
            <p:spPr bwMode="auto">
              <a:xfrm>
                <a:off x="5425" y="1532"/>
                <a:ext cx="38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Rectangle 165"/>
              <p:cNvSpPr>
                <a:spLocks noChangeArrowheads="1"/>
              </p:cNvSpPr>
              <p:nvPr/>
            </p:nvSpPr>
            <p:spPr bwMode="auto">
              <a:xfrm>
                <a:off x="5618" y="1529"/>
                <a:ext cx="37" cy="3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062" name="Line 166"/>
            <p:cNvSpPr>
              <a:spLocks noChangeShapeType="1"/>
            </p:cNvSpPr>
            <p:nvPr/>
          </p:nvSpPr>
          <p:spPr bwMode="auto">
            <a:xfrm>
              <a:off x="3543" y="2607"/>
              <a:ext cx="1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63" name="Line 167"/>
            <p:cNvSpPr>
              <a:spLocks noChangeShapeType="1"/>
            </p:cNvSpPr>
            <p:nvPr/>
          </p:nvSpPr>
          <p:spPr bwMode="auto">
            <a:xfrm>
              <a:off x="3787" y="2615"/>
              <a:ext cx="1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64" name="Line 168"/>
            <p:cNvSpPr>
              <a:spLocks noChangeShapeType="1"/>
            </p:cNvSpPr>
            <p:nvPr/>
          </p:nvSpPr>
          <p:spPr bwMode="auto">
            <a:xfrm>
              <a:off x="3552" y="2999"/>
              <a:ext cx="2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65" name="Rectangle 169"/>
            <p:cNvSpPr>
              <a:spLocks noChangeArrowheads="1"/>
            </p:cNvSpPr>
            <p:nvPr/>
          </p:nvSpPr>
          <p:spPr bwMode="auto">
            <a:xfrm>
              <a:off x="3513" y="3073"/>
              <a:ext cx="6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Times New Roman" pitchFamily="18" charset="0"/>
                </a:rPr>
                <a:t>15mm</a:t>
              </a:r>
            </a:p>
          </p:txBody>
        </p:sp>
        <p:sp>
          <p:nvSpPr>
            <p:cNvPr id="337066" name="Line 170"/>
            <p:cNvSpPr>
              <a:spLocks noChangeShapeType="1"/>
            </p:cNvSpPr>
            <p:nvPr/>
          </p:nvSpPr>
          <p:spPr bwMode="auto">
            <a:xfrm flipH="1">
              <a:off x="2853" y="2522"/>
              <a:ext cx="6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67" name="Line 171"/>
            <p:cNvSpPr>
              <a:spLocks noChangeShapeType="1"/>
            </p:cNvSpPr>
            <p:nvPr/>
          </p:nvSpPr>
          <p:spPr bwMode="auto">
            <a:xfrm flipH="1">
              <a:off x="2868" y="2166"/>
              <a:ext cx="37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68" name="Rectangle 172"/>
            <p:cNvSpPr>
              <a:spLocks noChangeArrowheads="1"/>
            </p:cNvSpPr>
            <p:nvPr/>
          </p:nvSpPr>
          <p:spPr bwMode="auto">
            <a:xfrm>
              <a:off x="4963" y="2738"/>
              <a:ext cx="689" cy="10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69" name="Rectangle 173"/>
            <p:cNvSpPr>
              <a:spLocks noChangeArrowheads="1"/>
            </p:cNvSpPr>
            <p:nvPr/>
          </p:nvSpPr>
          <p:spPr bwMode="auto">
            <a:xfrm>
              <a:off x="5010" y="2784"/>
              <a:ext cx="92" cy="8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0" name="Rectangle 174"/>
            <p:cNvSpPr>
              <a:spLocks noChangeArrowheads="1"/>
            </p:cNvSpPr>
            <p:nvPr/>
          </p:nvSpPr>
          <p:spPr bwMode="auto">
            <a:xfrm>
              <a:off x="5513" y="3633"/>
              <a:ext cx="92" cy="8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1" name="Rectangle 175"/>
            <p:cNvSpPr>
              <a:spLocks noChangeArrowheads="1"/>
            </p:cNvSpPr>
            <p:nvPr/>
          </p:nvSpPr>
          <p:spPr bwMode="auto">
            <a:xfrm>
              <a:off x="5513" y="2784"/>
              <a:ext cx="92" cy="8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2" name="Rectangle 176"/>
            <p:cNvSpPr>
              <a:spLocks noChangeArrowheads="1"/>
            </p:cNvSpPr>
            <p:nvPr/>
          </p:nvSpPr>
          <p:spPr bwMode="auto">
            <a:xfrm>
              <a:off x="5010" y="3633"/>
              <a:ext cx="92" cy="8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5050" y="3722"/>
              <a:ext cx="1" cy="2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5559" y="3677"/>
              <a:ext cx="1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>
              <a:off x="5055" y="3901"/>
              <a:ext cx="50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 flipH="1">
              <a:off x="4729" y="2836"/>
              <a:ext cx="3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7" name="Line 181"/>
            <p:cNvSpPr>
              <a:spLocks noChangeShapeType="1"/>
            </p:cNvSpPr>
            <p:nvPr/>
          </p:nvSpPr>
          <p:spPr bwMode="auto">
            <a:xfrm flipH="1">
              <a:off x="4729" y="3677"/>
              <a:ext cx="3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8" name="Line 182"/>
            <p:cNvSpPr>
              <a:spLocks noChangeShapeType="1"/>
            </p:cNvSpPr>
            <p:nvPr/>
          </p:nvSpPr>
          <p:spPr bwMode="auto">
            <a:xfrm flipV="1">
              <a:off x="4773" y="2836"/>
              <a:ext cx="1" cy="8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9" name="Rectangle 183"/>
            <p:cNvSpPr>
              <a:spLocks noChangeArrowheads="1"/>
            </p:cNvSpPr>
            <p:nvPr/>
          </p:nvSpPr>
          <p:spPr bwMode="auto">
            <a:xfrm>
              <a:off x="4461" y="3121"/>
              <a:ext cx="43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Times New Roman" pitchFamily="18" charset="0"/>
                </a:rPr>
                <a:t>24mm</a:t>
              </a:r>
            </a:p>
          </p:txBody>
        </p:sp>
        <p:sp>
          <p:nvSpPr>
            <p:cNvPr id="337080" name="Rectangle 184"/>
            <p:cNvSpPr>
              <a:spLocks noChangeArrowheads="1"/>
            </p:cNvSpPr>
            <p:nvPr/>
          </p:nvSpPr>
          <p:spPr bwMode="auto">
            <a:xfrm>
              <a:off x="5225" y="769"/>
              <a:ext cx="2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1400">
                <a:latin typeface="Univers-CondensedBold" pitchFamily="2" charset="0"/>
              </a:endParaRPr>
            </a:p>
          </p:txBody>
        </p:sp>
        <p:sp>
          <p:nvSpPr>
            <p:cNvPr id="337086" name="Line 190"/>
            <p:cNvSpPr>
              <a:spLocks noChangeShapeType="1"/>
            </p:cNvSpPr>
            <p:nvPr/>
          </p:nvSpPr>
          <p:spPr bwMode="auto">
            <a:xfrm flipH="1">
              <a:off x="2782" y="1806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89" name="Text Box 193"/>
            <p:cNvSpPr txBox="1">
              <a:spLocks noChangeArrowheads="1"/>
            </p:cNvSpPr>
            <p:nvPr/>
          </p:nvSpPr>
          <p:spPr bwMode="auto">
            <a:xfrm>
              <a:off x="2770" y="1968"/>
              <a:ext cx="41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200">
                  <a:latin typeface="Times New Roman" pitchFamily="18" charset="0"/>
                </a:rPr>
                <a:t>30mm</a:t>
              </a: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753368" y="2216945"/>
            <a:ext cx="429727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The pattern is repeated over a wafer.</a:t>
            </a:r>
          </a:p>
          <a:p>
            <a:endParaRPr lang="en-US" sz="1600"/>
          </a:p>
          <a:p>
            <a:r>
              <a:rPr lang="en-US" sz="1600"/>
              <a:t>Alignment marks are first designed on</a:t>
            </a:r>
          </a:p>
          <a:p>
            <a:r>
              <a:rPr lang="en-US" sz="1600"/>
              <a:t>	layer 1 and then printed</a:t>
            </a:r>
          </a:p>
          <a:p>
            <a:r>
              <a:rPr lang="en-US" sz="1600"/>
              <a:t>	and etched (or liftoff)</a:t>
            </a:r>
          </a:p>
          <a:p>
            <a:endParaRPr lang="en-US" sz="1600"/>
          </a:p>
          <a:p>
            <a:r>
              <a:rPr lang="en-US" sz="1600"/>
              <a:t>Each pattern or “chip” has four marks.</a:t>
            </a:r>
          </a:p>
          <a:p>
            <a:endParaRPr lang="en-US" sz="1600"/>
          </a:p>
          <a:p>
            <a:r>
              <a:rPr lang="en-US" sz="1600"/>
              <a:t>Three of these chip marks will be </a:t>
            </a:r>
          </a:p>
          <a:p>
            <a:r>
              <a:rPr lang="en-US" sz="1600"/>
              <a:t>	used for initial “global” alignment</a:t>
            </a:r>
          </a:p>
          <a:p>
            <a:endParaRPr lang="en-US" sz="1600"/>
          </a:p>
          <a:p>
            <a:r>
              <a:rPr lang="en-US" sz="1600"/>
              <a:t>EBPG will first do a global alignment </a:t>
            </a:r>
          </a:p>
          <a:p>
            <a:r>
              <a:rPr lang="en-US" sz="1600"/>
              <a:t>	and then local “chip” alignment</a:t>
            </a:r>
          </a:p>
          <a:p>
            <a:endParaRPr lang="en-US" sz="1600"/>
          </a:p>
          <a:p>
            <a:r>
              <a:rPr lang="en-US" sz="1600"/>
              <a:t>But when setting it up with Cjob, </a:t>
            </a:r>
          </a:p>
          <a:p>
            <a:r>
              <a:rPr lang="en-US" sz="1600"/>
              <a:t>	it’s easier to work on the chips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69"/>
            <a:ext cx="9144000" cy="6510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710" y="1810774"/>
            <a:ext cx="563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ourier"/>
                <a:cs typeface="Courier"/>
              </a:rPr>
              <a:t>You have to “cd” to the directory containing your patterns.</a:t>
            </a:r>
          </a:p>
          <a:p>
            <a:r>
              <a:rPr lang="en-US" sz="1200">
                <a:latin typeface="Courier"/>
                <a:cs typeface="Courier"/>
              </a:rPr>
              <a:t>Pattern and job files must be in the same directory.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6271" y="5371690"/>
            <a:ext cx="4617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ourier"/>
                <a:cs typeface="Courier"/>
              </a:rPr>
              <a:t>… because we do not want any directory names</a:t>
            </a:r>
          </a:p>
          <a:p>
            <a:r>
              <a:rPr lang="en-US" sz="1200">
                <a:latin typeface="Courier"/>
                <a:cs typeface="Courier"/>
              </a:rPr>
              <a:t>or relative directory paths to confuse the EBPG.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9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95" y="6275185"/>
            <a:ext cx="7597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Start at the bottom:  click on the pattern box, where we will set up pattern markers.</a:t>
            </a:r>
          </a:p>
        </p:txBody>
      </p:sp>
      <p:sp>
        <p:nvSpPr>
          <p:cNvPr id="4" name="Right Arrow 3"/>
          <p:cNvSpPr/>
          <p:nvPr/>
        </p:nvSpPr>
        <p:spPr bwMode="auto">
          <a:xfrm rot="13618994">
            <a:off x="6174680" y="3417509"/>
            <a:ext cx="593237" cy="3175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67"/>
            <a:ext cx="9144000" cy="502622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618994">
            <a:off x="5674873" y="3138928"/>
            <a:ext cx="593237" cy="3175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Circular Arrow 3"/>
          <p:cNvSpPr/>
          <p:nvPr/>
        </p:nvSpPr>
        <p:spPr bwMode="auto">
          <a:xfrm rot="10800000">
            <a:off x="4113162" y="2572775"/>
            <a:ext cx="1196258" cy="1040581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097" y="5284839"/>
            <a:ext cx="7951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Choose an “ident” – that is, the name of the alignment mark.  </a:t>
            </a:r>
          </a:p>
          <a:p>
            <a:r>
              <a:rPr lang="en-US" sz="1600"/>
              <a:t>This marker type has been defined previously on the EBPG.  </a:t>
            </a:r>
          </a:p>
          <a:p>
            <a:r>
              <a:rPr lang="en-US" sz="1600"/>
              <a:t>If you do not see an appropriate mark definition, you can pick any mark and fix it later.</a:t>
            </a:r>
          </a:p>
          <a:p>
            <a:r>
              <a:rPr lang="en-US" sz="1600"/>
              <a:t>There is a simple command on the EBPG for defining new marks.  Cjob will see the </a:t>
            </a:r>
          </a:p>
          <a:p>
            <a:r>
              <a:rPr lang="en-US" sz="1600"/>
              <a:t>new mark after it is saved on the EBPG.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11"/>
            <a:ext cx="9144000" cy="4977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724" y="5364406"/>
            <a:ext cx="8624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Type in the mark coordinates relative to the pattern’s center.  Go back to CAD to </a:t>
            </a:r>
          </a:p>
          <a:p>
            <a:r>
              <a:rPr lang="en-US" sz="1600"/>
              <a:t>figure out the coordinates.  Good thing you chose sensible, easy values!</a:t>
            </a:r>
          </a:p>
          <a:p>
            <a:endParaRPr lang="en-US" sz="1600"/>
          </a:p>
          <a:p>
            <a:r>
              <a:rPr lang="en-US" sz="1600"/>
              <a:t>Tip:  If you include the mark layer along with your pattern layer (in Beamer) then </a:t>
            </a:r>
          </a:p>
          <a:p>
            <a:r>
              <a:rPr lang="en-US" sz="1600"/>
              <a:t>it will be easy to check the alignment mark vectors.  Later, go back and delete the mark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68"/>
            <a:ext cx="9144000" cy="5218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550" y="5615079"/>
            <a:ext cx="7814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Global alignment:  go back to the exposure box (“bla”) and click on “global markers”.</a:t>
            </a:r>
          </a:p>
          <a:p>
            <a:r>
              <a:rPr lang="en-US" sz="1600"/>
              <a:t>Do </a:t>
            </a:r>
            <a:r>
              <a:rPr lang="en-US" sz="1600" u="sng"/>
              <a:t>not</a:t>
            </a:r>
            <a:r>
              <a:rPr lang="en-US" sz="1600"/>
              <a:t> define alignment markers in the layout box (“3x1”).</a:t>
            </a:r>
          </a:p>
        </p:txBody>
      </p:sp>
      <p:sp>
        <p:nvSpPr>
          <p:cNvPr id="4" name="Right Arrow 3"/>
          <p:cNvSpPr/>
          <p:nvPr/>
        </p:nvSpPr>
        <p:spPr bwMode="auto">
          <a:xfrm rot="13979163">
            <a:off x="7077069" y="2966300"/>
            <a:ext cx="467905" cy="28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979163">
            <a:off x="1372296" y="1263719"/>
            <a:ext cx="467905" cy="28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35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4581" y="4309806"/>
            <a:ext cx="3971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The simplest scheme is to use three</a:t>
            </a:r>
          </a:p>
          <a:p>
            <a:r>
              <a:rPr lang="en-US" sz="1600"/>
              <a:t>of the chip marks for global alignment.</a:t>
            </a:r>
          </a:p>
          <a:p>
            <a:r>
              <a:rPr lang="en-US" sz="1600"/>
              <a:t>Global alignment happens first, of course,</a:t>
            </a:r>
          </a:p>
          <a:p>
            <a:r>
              <a:rPr lang="en-US" sz="1600"/>
              <a:t>but it’s easier to set it up after the </a:t>
            </a:r>
          </a:p>
          <a:p>
            <a:r>
              <a:rPr lang="en-US" sz="1600"/>
              <a:t>chip marks.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161" y="5874773"/>
            <a:ext cx="7388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You can type in the vectors to the global marks, or you can “pick them up” </a:t>
            </a:r>
          </a:p>
          <a:p>
            <a:r>
              <a:rPr lang="en-US" sz="1600"/>
              <a:t>by clicking on the appropriate chip mark.  Actually, you have to click on “Pickup”</a:t>
            </a:r>
          </a:p>
          <a:p>
            <a:r>
              <a:rPr lang="en-US" sz="1600"/>
              <a:t>and then choose the mark with &lt;ctrl&gt; click.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61311"/>
            <a:ext cx="6096000" cy="5275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323" y="753806"/>
            <a:ext cx="248838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Save and Export</a:t>
            </a:r>
          </a:p>
          <a:p>
            <a:r>
              <a:rPr lang="en-US" sz="1600"/>
              <a:t>the job, as before.</a:t>
            </a:r>
          </a:p>
          <a:p>
            <a:endParaRPr lang="en-US" sz="1600"/>
          </a:p>
          <a:p>
            <a:r>
              <a:rPr lang="en-US" sz="1600"/>
              <a:t>Note the order </a:t>
            </a:r>
          </a:p>
          <a:p>
            <a:r>
              <a:rPr lang="en-US" sz="1600"/>
              <a:t>in which the global marks</a:t>
            </a:r>
          </a:p>
          <a:p>
            <a:r>
              <a:rPr lang="en-US" sz="1600"/>
              <a:t>were specified.</a:t>
            </a:r>
          </a:p>
          <a:p>
            <a:endParaRPr lang="en-US" sz="1600"/>
          </a:p>
          <a:p>
            <a:r>
              <a:rPr lang="en-US" sz="1600"/>
              <a:t>You will need to find </a:t>
            </a:r>
          </a:p>
          <a:p>
            <a:r>
              <a:rPr lang="en-US" sz="1600"/>
              <a:t>those marks in the</a:t>
            </a:r>
          </a:p>
          <a:p>
            <a:r>
              <a:rPr lang="en-US" sz="1600"/>
              <a:t>same order once you</a:t>
            </a:r>
          </a:p>
          <a:p>
            <a:r>
              <a:rPr lang="en-US" sz="1600"/>
              <a:t>are sitting at the EBPG</a:t>
            </a:r>
          </a:p>
          <a:p>
            <a:r>
              <a:rPr lang="en-US" sz="1600"/>
              <a:t>console.</a:t>
            </a: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935" y="1179870"/>
            <a:ext cx="76339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Over on the EBPG, the exposure will be started with the command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	</a:t>
            </a:r>
            <a:r>
              <a:rPr lang="en-US" sz="1600">
                <a:latin typeface="Courier"/>
                <a:cs typeface="Courier"/>
              </a:rPr>
              <a:t>whatever.job 1 0 $upper_left $lower_left $lower_right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where “1” is the wafer chuck number, “0” is the loader slot number, </a:t>
            </a:r>
          </a:p>
          <a:p>
            <a:r>
              <a:rPr lang="en-US" sz="1600"/>
              <a:t>and the rest are symbols containing the stage coordinates of the </a:t>
            </a:r>
          </a:p>
          <a:p>
            <a:r>
              <a:rPr lang="en-US" sz="1600"/>
              <a:t>global alignment marks.  You’ll find the marks first, and save their coordinates</a:t>
            </a:r>
          </a:p>
          <a:p>
            <a:r>
              <a:rPr lang="en-US" sz="1600"/>
              <a:t>in these variables.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Actually, we will use a little bash script to start the exposure,</a:t>
            </a:r>
          </a:p>
          <a:p>
            <a:r>
              <a:rPr lang="en-US" sz="1600"/>
              <a:t>so you will not have to type in this line.  </a:t>
            </a:r>
          </a:p>
          <a:p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577" y="1321251"/>
            <a:ext cx="53617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Things you cannot do with Cjob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Trap alignment errors </a:t>
            </a:r>
          </a:p>
          <a:p>
            <a:r>
              <a:rPr lang="en-US" sz="1600"/>
              <a:t>	Cjob dies upon encountering bad marks</a:t>
            </a:r>
          </a:p>
          <a:p>
            <a:endParaRPr lang="en-US" sz="1600"/>
          </a:p>
          <a:p>
            <a:r>
              <a:rPr lang="en-US" sz="1600"/>
              <a:t>Changing anything other than the dose</a:t>
            </a:r>
          </a:p>
          <a:p>
            <a:r>
              <a:rPr lang="en-US" sz="1600"/>
              <a:t>	Focus, for example</a:t>
            </a:r>
          </a:p>
          <a:p>
            <a:endParaRPr lang="en-US" sz="1600"/>
          </a:p>
          <a:p>
            <a:r>
              <a:rPr lang="en-US" sz="1600"/>
              <a:t>Reacting intelligently to problems</a:t>
            </a:r>
          </a:p>
          <a:p>
            <a:r>
              <a:rPr lang="en-US" sz="1600"/>
              <a:t>	Such as losing the mark after switching current</a:t>
            </a:r>
          </a:p>
          <a:p>
            <a:r>
              <a:rPr lang="en-US" sz="1600"/>
              <a:t>	or asking for user intervention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02"/>
            <a:ext cx="9144000" cy="591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30" y="6333675"/>
            <a:ext cx="811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“substrate to the right, then fill out the dialog box with substrate size and job name.</a:t>
            </a:r>
          </a:p>
        </p:txBody>
      </p:sp>
      <p:sp>
        <p:nvSpPr>
          <p:cNvPr id="4" name="Right Arrow 3"/>
          <p:cNvSpPr/>
          <p:nvPr/>
        </p:nvSpPr>
        <p:spPr bwMode="auto">
          <a:xfrm rot="13050120">
            <a:off x="3629742" y="3277419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050120">
            <a:off x="4880077" y="3257755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3050120">
            <a:off x="4822723" y="1602658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62000" y="925870"/>
            <a:ext cx="393290" cy="1147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420"/>
            <a:ext cx="9144000" cy="5315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58" y="6032867"/>
            <a:ext cx="5784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“exposure” onto the “substrate” module. Supply a name.</a:t>
            </a:r>
          </a:p>
          <a:p>
            <a:r>
              <a:rPr lang="en-US" sz="1600"/>
              <a:t>Turn off the perfomance checks.  </a:t>
            </a:r>
          </a:p>
        </p:txBody>
      </p:sp>
      <p:sp>
        <p:nvSpPr>
          <p:cNvPr id="4" name="Right Arrow 3"/>
          <p:cNvSpPr/>
          <p:nvPr/>
        </p:nvSpPr>
        <p:spPr bwMode="auto">
          <a:xfrm rot="13050120">
            <a:off x="7456130" y="2097548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050120">
            <a:off x="6218904" y="3113548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20229977">
            <a:off x="704646" y="1188063"/>
            <a:ext cx="393290" cy="1147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252"/>
            <a:ext cx="9144000" cy="502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17" y="5719159"/>
            <a:ext cx="5145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“layout” onto the exposure box.</a:t>
            </a:r>
          </a:p>
          <a:p>
            <a:endParaRPr lang="en-US" sz="1600"/>
          </a:p>
          <a:p>
            <a:r>
              <a:rPr lang="en-US" sz="1600"/>
              <a:t>We are just moving down the list…  </a:t>
            </a:r>
          </a:p>
          <a:p>
            <a:r>
              <a:rPr lang="en-US" sz="1600"/>
              <a:t>	substrate…  exposure…  layout…  pattern… </a:t>
            </a:r>
          </a:p>
        </p:txBody>
      </p:sp>
      <p:sp>
        <p:nvSpPr>
          <p:cNvPr id="4" name="Right Arrow 3"/>
          <p:cNvSpPr/>
          <p:nvPr/>
        </p:nvSpPr>
        <p:spPr bwMode="auto">
          <a:xfrm rot="21407192">
            <a:off x="2630130" y="1909095"/>
            <a:ext cx="393290" cy="1147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0903" y="2315255"/>
            <a:ext cx="3161342" cy="3531023"/>
            <a:chOff x="5710903" y="2315255"/>
            <a:chExt cx="3161342" cy="3531023"/>
          </a:xfrm>
        </p:grpSpPr>
        <p:sp>
          <p:nvSpPr>
            <p:cNvPr id="5" name="TextBox 4"/>
            <p:cNvSpPr txBox="1"/>
            <p:nvPr/>
          </p:nvSpPr>
          <p:spPr>
            <a:xfrm>
              <a:off x="5710903" y="4522839"/>
              <a:ext cx="31613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Watch out for these names!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They will end up in the job script.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If you use spaces or punctuation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marks then the job script will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fail in bizarre ways.</a:t>
              </a:r>
            </a:p>
          </p:txBody>
        </p:sp>
        <p:sp>
          <p:nvSpPr>
            <p:cNvPr id="6" name="Right Arrow 5"/>
            <p:cNvSpPr/>
            <p:nvPr/>
          </p:nvSpPr>
          <p:spPr bwMode="auto">
            <a:xfrm rot="17580218">
              <a:off x="6150306" y="3408042"/>
              <a:ext cx="2293995" cy="108421"/>
            </a:xfrm>
            <a:prstGeom prst="rightArrow">
              <a:avLst/>
            </a:prstGeom>
            <a:solidFill>
              <a:srgbClr val="C050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49"/>
            <a:ext cx="9144000" cy="437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17" y="5719159"/>
            <a:ext cx="4963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Fill out the number of repetitions and the spacing.   </a:t>
            </a:r>
          </a:p>
          <a:p>
            <a:r>
              <a:rPr lang="en-US" sz="1600"/>
              <a:t>Or, move on to the “pattern” and leave this until later.</a:t>
            </a:r>
          </a:p>
          <a:p>
            <a:endParaRPr lang="en-US" sz="1600"/>
          </a:p>
          <a:p>
            <a:r>
              <a:rPr lang="en-US" sz="1600"/>
              <a:t>The “vectors” are always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700"/>
            <a:ext cx="9144000" cy="449956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20209293">
            <a:off x="769701" y="1056586"/>
            <a:ext cx="393290" cy="2004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17" y="5719159"/>
            <a:ext cx="8830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Drag a pattern onto the layout box, then select the pattern file, dose and beam (that is, current).</a:t>
            </a:r>
          </a:p>
          <a:p>
            <a:r>
              <a:rPr lang="en-US" sz="1600"/>
              <a:t>Notice that the program calculates the clock speed, which must be less than 50 MHz.</a:t>
            </a:r>
          </a:p>
          <a:p>
            <a:r>
              <a:rPr lang="en-US" sz="1600"/>
              <a:t>You don’t always get the current you expect, so it’s not wise to operate close to 50 MHz.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9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98" y="6341868"/>
            <a:ext cx="6910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Let’s go back to the layout box “3x1” so that we can specify a dose update.</a:t>
            </a:r>
          </a:p>
        </p:txBody>
      </p:sp>
      <p:sp>
        <p:nvSpPr>
          <p:cNvPr id="4" name="Right Arrow 3"/>
          <p:cNvSpPr/>
          <p:nvPr/>
        </p:nvSpPr>
        <p:spPr bwMode="auto">
          <a:xfrm rot="13050120">
            <a:off x="7030066" y="2556387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0962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3915041">
            <a:off x="5669938" y="2957871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3915041">
            <a:off x="6248403" y="2921820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915041">
            <a:off x="7539706" y="2959510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3915041">
            <a:off x="7498737" y="6195960"/>
            <a:ext cx="458839" cy="2458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tec Litho BV Presentation">
  <a:themeElements>
    <a:clrScheme name="Vistec Litho BV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stec Litho BV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Vistec Litho BV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Vistec Litho BV Presentation</Template>
  <TotalTime>7116</TotalTime>
  <Words>866</Words>
  <Application>Microsoft Office PowerPoint</Application>
  <PresentationFormat>On-screen Show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Narrow</vt:lpstr>
      <vt:lpstr>Courier</vt:lpstr>
      <vt:lpstr>Symbol</vt:lpstr>
      <vt:lpstr>Times New Roman</vt:lpstr>
      <vt:lpstr>Univers-CondensedBold</vt:lpstr>
      <vt:lpstr>Wingdings</vt:lpstr>
      <vt:lpstr>Vistec Litho BV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Alignment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Vistec Lithography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EBPG5000+ operator training (Linux)</dc:title>
  <dc:subject>Introduction to EBPG 5000+  operation</dc:subject>
  <dc:creator>Marc Wijnands</dc:creator>
  <cp:keywords>EBPG 5000+ Operation</cp:keywords>
  <dc:description>V2:  Added extended Linux training slides</dc:description>
  <cp:lastModifiedBy>Mr E</cp:lastModifiedBy>
  <cp:revision>259</cp:revision>
  <dcterms:created xsi:type="dcterms:W3CDTF">2011-05-04T16:02:13Z</dcterms:created>
  <dcterms:modified xsi:type="dcterms:W3CDTF">2017-10-06T19:28:26Z</dcterms:modified>
  <cp:category>Training</cp:category>
</cp:coreProperties>
</file>