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0" r:id="rId3"/>
    <p:sldId id="261" r:id="rId4"/>
    <p:sldId id="262" r:id="rId5"/>
    <p:sldId id="264" r:id="rId6"/>
    <p:sldId id="265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80D12-4DD4-E14E-BFE1-9A9B0FC87369}" type="datetimeFigureOut">
              <a:rPr lang="en-US"/>
              <a:pPr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E7387-204B-2644-8876-710D51110DCE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80D12-4DD4-E14E-BFE1-9A9B0FC87369}" type="datetimeFigureOut">
              <a:rPr lang="en-US"/>
              <a:pPr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E7387-204B-2644-8876-710D51110DCE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80D12-4DD4-E14E-BFE1-9A9B0FC87369}" type="datetimeFigureOut">
              <a:rPr lang="en-US"/>
              <a:pPr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E7387-204B-2644-8876-710D51110DCE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80D12-4DD4-E14E-BFE1-9A9B0FC87369}" type="datetimeFigureOut">
              <a:rPr lang="en-US"/>
              <a:pPr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E7387-204B-2644-8876-710D51110DCE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80D12-4DD4-E14E-BFE1-9A9B0FC87369}" type="datetimeFigureOut">
              <a:rPr lang="en-US"/>
              <a:pPr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E7387-204B-2644-8876-710D51110DCE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80D12-4DD4-E14E-BFE1-9A9B0FC87369}" type="datetimeFigureOut">
              <a:rPr lang="en-US"/>
              <a:pPr/>
              <a:t>10/14/2015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E7387-204B-2644-8876-710D51110DCE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80D12-4DD4-E14E-BFE1-9A9B0FC87369}" type="datetimeFigureOut">
              <a:rPr lang="en-US"/>
              <a:pPr/>
              <a:t>10/14/2015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E7387-204B-2644-8876-710D51110DCE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80D12-4DD4-E14E-BFE1-9A9B0FC87369}" type="datetimeFigureOut">
              <a:rPr lang="en-US"/>
              <a:pPr/>
              <a:t>10/14/2015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E7387-204B-2644-8876-710D51110DCE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80D12-4DD4-E14E-BFE1-9A9B0FC87369}" type="datetimeFigureOut">
              <a:rPr lang="en-US"/>
              <a:pPr/>
              <a:t>10/14/2015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E7387-204B-2644-8876-710D51110DCE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80D12-4DD4-E14E-BFE1-9A9B0FC87369}" type="datetimeFigureOut">
              <a:rPr lang="en-US"/>
              <a:pPr/>
              <a:t>10/14/2015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E7387-204B-2644-8876-710D51110DCE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80D12-4DD4-E14E-BFE1-9A9B0FC87369}" type="datetimeFigureOut">
              <a:rPr lang="en-US"/>
              <a:pPr/>
              <a:t>10/14/2015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E7387-204B-2644-8876-710D51110DCE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80D12-4DD4-E14E-BFE1-9A9B0FC87369}" type="datetimeFigureOut">
              <a:rPr lang="en-US"/>
              <a:pPr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E7387-204B-2644-8876-710D51110DCE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989" y="252207"/>
            <a:ext cx="80669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Analysis of electron-beam deflection noise with open-source </a:t>
            </a:r>
            <a:r>
              <a:rPr lang="en-US" sz="2000" dirty="0" smtClean="0">
                <a:latin typeface="Arial"/>
                <a:cs typeface="Arial"/>
              </a:rPr>
              <a:t>software</a:t>
            </a: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Michael Rooks</a:t>
            </a:r>
            <a:r>
              <a:rPr lang="en-US" sz="1200" i="1" dirty="0" smtClean="0">
                <a:latin typeface="Arial"/>
                <a:cs typeface="Arial"/>
              </a:rPr>
              <a:t> Yale </a:t>
            </a:r>
            <a:r>
              <a:rPr lang="en-US" sz="1200" i="1" dirty="0">
                <a:latin typeface="Arial"/>
                <a:cs typeface="Arial"/>
              </a:rPr>
              <a:t>Institute for Nanoscience and Quantum Engineering </a:t>
            </a:r>
            <a:r>
              <a:rPr lang="en-US" sz="1200" i="1" dirty="0" smtClean="0">
                <a:latin typeface="Arial"/>
                <a:cs typeface="Arial"/>
              </a:rPr>
              <a:t/>
            </a:r>
            <a:br>
              <a:rPr lang="en-US" sz="1200" i="1" dirty="0" smtClean="0">
                <a:latin typeface="Arial"/>
                <a:cs typeface="Arial"/>
              </a:rPr>
            </a:br>
            <a:r>
              <a:rPr lang="en-US" sz="1200" dirty="0" smtClean="0">
                <a:latin typeface="Arial"/>
                <a:cs typeface="Arial"/>
              </a:rPr>
              <a:t>Richard Tiberio </a:t>
            </a:r>
            <a:r>
              <a:rPr lang="en-US" sz="1200" i="1" dirty="0" smtClean="0">
                <a:latin typeface="Arial"/>
                <a:cs typeface="Arial"/>
              </a:rPr>
              <a:t>Geballe </a:t>
            </a:r>
            <a:r>
              <a:rPr lang="en-US" sz="1200" i="1" dirty="0">
                <a:latin typeface="Arial"/>
                <a:cs typeface="Arial"/>
              </a:rPr>
              <a:t>Laboratory for Advanced Materials, Stanford University</a:t>
            </a:r>
            <a:r>
              <a:rPr lang="en-US" sz="1200" i="1" dirty="0" smtClean="0">
                <a:latin typeface="Arial"/>
                <a:cs typeface="Arial"/>
              </a:rPr>
              <a:t> </a:t>
            </a:r>
            <a:endParaRPr lang="en-US" sz="1200" dirty="0" smtClean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13" y="2791233"/>
            <a:ext cx="3172628" cy="1821605"/>
          </a:xfrm>
          <a:prstGeom prst="rect">
            <a:avLst/>
          </a:prstGeom>
        </p:spPr>
      </p:pic>
      <p:pic>
        <p:nvPicPr>
          <p:cNvPr id="4" name="Picture 3" descr="ebpg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347" y="2606698"/>
            <a:ext cx="2311746" cy="21304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9305" y="2606698"/>
            <a:ext cx="27887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Times"/>
                <a:cs typeface="Times"/>
              </a:rPr>
              <a:t>We are not comparing</a:t>
            </a:r>
          </a:p>
          <a:p>
            <a:r>
              <a:rPr lang="en-US" sz="1000" i="1" dirty="0">
                <a:latin typeface="Times"/>
                <a:cs typeface="Times"/>
              </a:rPr>
              <a:t>vendors or machines </a:t>
            </a:r>
          </a:p>
          <a:p>
            <a:r>
              <a:rPr lang="en-US" sz="1000" i="1" dirty="0">
                <a:latin typeface="Times"/>
                <a:cs typeface="Times"/>
              </a:rPr>
              <a:t>in this presentation.</a:t>
            </a:r>
          </a:p>
          <a:p>
            <a:endParaRPr lang="en-US" sz="1000" i="1" dirty="0">
              <a:latin typeface="Times"/>
              <a:cs typeface="Times"/>
            </a:endParaRPr>
          </a:p>
          <a:p>
            <a:r>
              <a:rPr lang="en-US" sz="1000" i="1" dirty="0">
                <a:latin typeface="Times"/>
                <a:cs typeface="Times"/>
              </a:rPr>
              <a:t>We used a variety of tools</a:t>
            </a:r>
          </a:p>
          <a:p>
            <a:r>
              <a:rPr lang="en-US" sz="1000" i="1" dirty="0">
                <a:latin typeface="Times"/>
                <a:cs typeface="Times"/>
              </a:rPr>
              <a:t>to test the programs, but </a:t>
            </a:r>
          </a:p>
          <a:p>
            <a:r>
              <a:rPr lang="en-US" sz="1000" i="1" dirty="0">
                <a:latin typeface="Times"/>
                <a:cs typeface="Times"/>
              </a:rPr>
              <a:t>we did not make any</a:t>
            </a:r>
          </a:p>
          <a:p>
            <a:r>
              <a:rPr lang="en-US" sz="1000" i="1" dirty="0">
                <a:latin typeface="Times"/>
                <a:cs typeface="Times"/>
              </a:rPr>
              <a:t>systematic comparisons.</a:t>
            </a:r>
          </a:p>
          <a:p>
            <a:endParaRPr lang="en-US" sz="1000" i="1" dirty="0">
              <a:latin typeface="Times"/>
              <a:cs typeface="Times"/>
            </a:endParaRPr>
          </a:p>
          <a:p>
            <a:r>
              <a:rPr lang="en-US" sz="1000" i="1" dirty="0">
                <a:latin typeface="Times"/>
                <a:cs typeface="Times"/>
              </a:rPr>
              <a:t>For some of the exposures</a:t>
            </a:r>
          </a:p>
          <a:p>
            <a:r>
              <a:rPr lang="en-US" sz="1000" i="1" dirty="0">
                <a:latin typeface="Times"/>
                <a:cs typeface="Times"/>
              </a:rPr>
              <a:t>we purposely added noise</a:t>
            </a:r>
          </a:p>
          <a:p>
            <a:r>
              <a:rPr lang="en-US" sz="1000" i="1" dirty="0">
                <a:latin typeface="Times"/>
                <a:cs typeface="Times"/>
              </a:rPr>
              <a:t>to test the algorithm.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ggle_10of20_brick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40" y="1409518"/>
            <a:ext cx="4238660" cy="3178995"/>
          </a:xfrm>
          <a:prstGeom prst="rect">
            <a:avLst/>
          </a:prstGeom>
        </p:spPr>
      </p:pic>
      <p:pic>
        <p:nvPicPr>
          <p:cNvPr id="3" name="Picture 2" descr="no_wiggle_brick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04" y="1409518"/>
            <a:ext cx="4236696" cy="31775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214" y="4787718"/>
            <a:ext cx="779542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3</a:t>
            </a:r>
            <a:r>
              <a:rPr lang="en-US" sz="1600" dirty="0">
                <a:latin typeface="Symbol" charset="2"/>
                <a:cs typeface="Symbol" charset="2"/>
              </a:rPr>
              <a:t>s</a:t>
            </a:r>
            <a:r>
              <a:rPr lang="en-US" sz="1600" dirty="0">
                <a:latin typeface="Arial"/>
                <a:cs typeface="Arial"/>
              </a:rPr>
              <a:t> deviation from grid = 2.8 nm                                3</a:t>
            </a:r>
            <a:r>
              <a:rPr lang="en-US" sz="1600" dirty="0">
                <a:latin typeface="Symbol" charset="2"/>
                <a:cs typeface="Symbol" charset="2"/>
              </a:rPr>
              <a:t>s</a:t>
            </a:r>
            <a:r>
              <a:rPr lang="en-US" sz="1600" dirty="0">
                <a:latin typeface="Arial"/>
                <a:cs typeface="Arial"/>
              </a:rPr>
              <a:t> deviation from grid = 11.3 nm</a:t>
            </a: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This patch of dots was written inside a single subfield, so we know that they were </a:t>
            </a:r>
          </a:p>
          <a:p>
            <a:r>
              <a:rPr lang="en-US" sz="1600" dirty="0">
                <a:latin typeface="Arial"/>
                <a:cs typeface="Arial"/>
              </a:rPr>
              <a:t>written consecutively. This is important if we want to calculate the noise spectrum.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Unfortunately, it is difficult to tell the order in which the dots were written.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733" y="288247"/>
            <a:ext cx="9982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Purposely add a 20 kHz perturbation </a:t>
            </a:r>
          </a:p>
          <a:p>
            <a:r>
              <a:rPr lang="en-US" sz="2000" b="1" dirty="0">
                <a:latin typeface="Arial"/>
                <a:cs typeface="Arial"/>
              </a:rPr>
              <a:t>	using a coil around the column: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72343" y="2213605"/>
            <a:ext cx="989153" cy="4001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405862" y="2213605"/>
            <a:ext cx="989153" cy="4001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6292" y="2200905"/>
            <a:ext cx="8641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Before</a:t>
            </a:r>
            <a:r>
              <a:rPr lang="en-US" sz="2000" b="1" dirty="0">
                <a:effectLst>
                  <a:outerShdw dist="76200" dir="2700000">
                    <a:schemeClr val="bg1"/>
                  </a:outerShdw>
                </a:effectLst>
                <a:latin typeface="Arial"/>
                <a:cs typeface="Arial"/>
              </a:rPr>
              <a:t>                                                           After</a:t>
            </a:r>
            <a:r>
              <a:rPr lang="en-US" sz="2000" dirty="0">
                <a:latin typeface="Arial"/>
                <a:cs typeface="Arial"/>
              </a:rPr>
              <a:t>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7866" y="304800"/>
            <a:ext cx="79110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Why not calculate the noise spectrum?	</a:t>
            </a:r>
          </a:p>
          <a:p>
            <a:r>
              <a:rPr lang="en-US" sz="1600" b="1" dirty="0">
                <a:latin typeface="Arial"/>
                <a:cs typeface="Arial"/>
              </a:rPr>
              <a:t>	</a:t>
            </a:r>
            <a:r>
              <a:rPr lang="en-US" sz="1600" dirty="0">
                <a:latin typeface="Arial"/>
                <a:cs typeface="Arial"/>
              </a:rPr>
              <a:t>We must first arrange the dots according to the order in which they were written.</a:t>
            </a:r>
            <a:endParaRPr lang="en-US" sz="1600" b="1" dirty="0">
              <a:latin typeface="Arial"/>
              <a:cs typeface="Arial"/>
            </a:endParaRPr>
          </a:p>
          <a:p>
            <a:r>
              <a:rPr lang="en-US" sz="1600" b="1" dirty="0">
                <a:latin typeface="Arial"/>
                <a:cs typeface="Arial"/>
              </a:rPr>
              <a:t>	</a:t>
            </a:r>
            <a:r>
              <a:rPr lang="en-US" sz="1600" dirty="0">
                <a:latin typeface="Arial"/>
                <a:cs typeface="Arial"/>
              </a:rPr>
              <a:t>There are four possible writing orders, since time-reversed paths are equivalent.</a:t>
            </a:r>
            <a:endParaRPr lang="en-US" sz="1600" b="1" dirty="0">
              <a:latin typeface="Arial"/>
              <a:cs typeface="Arial"/>
            </a:endParaRPr>
          </a:p>
        </p:txBody>
      </p:sp>
      <p:grpSp>
        <p:nvGrpSpPr>
          <p:cNvPr id="630" name="Group 629"/>
          <p:cNvGrpSpPr/>
          <p:nvPr/>
        </p:nvGrpSpPr>
        <p:grpSpPr>
          <a:xfrm>
            <a:off x="1335274" y="1844888"/>
            <a:ext cx="6606459" cy="2213191"/>
            <a:chOff x="14474" y="1607821"/>
            <a:chExt cx="8304014" cy="27818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74" y="1607821"/>
              <a:ext cx="4105393" cy="2743200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2719101" y="1957532"/>
              <a:ext cx="1039472" cy="969643"/>
              <a:chOff x="29068504" y="20755603"/>
              <a:chExt cx="3776972" cy="2637246"/>
            </a:xfrm>
          </p:grpSpPr>
          <p:grpSp>
            <p:nvGrpSpPr>
              <p:cNvPr id="5" name="Group 261"/>
              <p:cNvGrpSpPr/>
              <p:nvPr/>
            </p:nvGrpSpPr>
            <p:grpSpPr>
              <a:xfrm>
                <a:off x="29411146" y="20755664"/>
                <a:ext cx="3059464" cy="2637255"/>
                <a:chOff x="15544800" y="9525000"/>
                <a:chExt cx="2026919" cy="1417319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155448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156972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158496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160020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161544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163068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164592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166116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167640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169164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170688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172212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173736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175260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5" name="Group 55"/>
                <p:cNvGrpSpPr/>
                <p:nvPr/>
              </p:nvGrpSpPr>
              <p:grpSpPr>
                <a:xfrm>
                  <a:off x="15544800" y="96774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146" name="Rectangle 145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" name="Rectangle 146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" name="Rectangle 147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" name="Rectangle 148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" name="Rectangle 149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" name="Rectangle 150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" name="Rectangle 151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" name="Rectangle 152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" name="Rectangle 153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" name="Rectangle 154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" name="Rectangle 155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" name="Rectangle 156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" name="Rectangle 157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" name="Rectangle 158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6" name="Group 56"/>
                <p:cNvGrpSpPr/>
                <p:nvPr/>
              </p:nvGrpSpPr>
              <p:grpSpPr>
                <a:xfrm>
                  <a:off x="15544800" y="98298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132" name="Rectangle 131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" name="Rectangle 132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" name="Rectangle 133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" name="Rectangle 134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" name="Rectangle 135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" name="Rectangle 136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" name="Rectangle 137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" name="Rectangle 138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0" name="Rectangle 139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" name="Rectangle 140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" name="Rectangle 141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" name="Rectangle 142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" name="Rectangle 143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" name="Rectangle 144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7" name="Group 71"/>
                <p:cNvGrpSpPr/>
                <p:nvPr/>
              </p:nvGrpSpPr>
              <p:grpSpPr>
                <a:xfrm>
                  <a:off x="15544800" y="99822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118" name="Rectangle 117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" name="Rectangle 118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" name="Rectangle 119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" name="Rectangle 120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" name="Rectangle 121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" name="Rectangle 122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" name="Rectangle 123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" name="Rectangle 124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" name="Rectangle 125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" name="Rectangle 126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" name="Rectangle 127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" name="Rectangle 128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" name="Rectangle 129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" name="Rectangle 130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8" name="Group 86"/>
                <p:cNvGrpSpPr/>
                <p:nvPr/>
              </p:nvGrpSpPr>
              <p:grpSpPr>
                <a:xfrm>
                  <a:off x="15544800" y="101346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104" name="Rectangle 103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" name="Rectangle 104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" name="Rectangle 105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" name="Rectangle 106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" name="Rectangle 107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" name="Rectangle 108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" name="Rectangle 109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" name="Rectangle 110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" name="Rectangle 111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" name="Rectangle 112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" name="Rectangle 113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" name="Rectangle 114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" name="Rectangle 115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" name="Rectangle 116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9" name="Group 101"/>
                <p:cNvGrpSpPr/>
                <p:nvPr/>
              </p:nvGrpSpPr>
              <p:grpSpPr>
                <a:xfrm>
                  <a:off x="15544800" y="102870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90" name="Rectangle 89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1" name="Rectangle 90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2" name="Rectangle 91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3" name="Rectangle 92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" name="Rectangle 93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" name="Rectangle 94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" name="Rectangle 95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" name="Rectangle 96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" name="Rectangle 97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" name="Rectangle 98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" name="Rectangle 99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" name="Rectangle 100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" name="Rectangle 101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" name="Rectangle 102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0" name="Group 116"/>
                <p:cNvGrpSpPr/>
                <p:nvPr/>
              </p:nvGrpSpPr>
              <p:grpSpPr>
                <a:xfrm>
                  <a:off x="15544800" y="104394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76" name="Rectangle 75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7" name="Rectangle 76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8" name="Rectangle 77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9" name="Rectangle 78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0" name="Rectangle 79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1" name="Rectangle 80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2" name="Rectangle 81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4" name="Rectangle 83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5" name="Rectangle 84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6" name="Rectangle 85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7" name="Rectangle 86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8" name="Rectangle 87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9" name="Rectangle 88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1" name="Group 131"/>
                <p:cNvGrpSpPr/>
                <p:nvPr/>
              </p:nvGrpSpPr>
              <p:grpSpPr>
                <a:xfrm>
                  <a:off x="15544800" y="105918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62" name="Rectangle 61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" name="Rectangle 64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" name="Rectangle 65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7" name="Rectangle 66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" name="Rectangle 67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3" name="Rectangle 72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5" name="Rectangle 74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2" name="Group 146"/>
                <p:cNvGrpSpPr/>
                <p:nvPr/>
              </p:nvGrpSpPr>
              <p:grpSpPr>
                <a:xfrm>
                  <a:off x="15544800" y="107442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48" name="Rectangle 47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" name="Rectangle 50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" name="Rectangle 51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" name="Rectangle 52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" name="Rectangle 54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" name="Rectangle 55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7" name="Rectangle 56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" name="Rectangle 57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" name="Rectangle 58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0" name="Rectangle 59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1" name="Rectangle 60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3" name="Group 176"/>
                <p:cNvGrpSpPr/>
                <p:nvPr/>
              </p:nvGrpSpPr>
              <p:grpSpPr>
                <a:xfrm>
                  <a:off x="15544800" y="108966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34" name="Rectangle 33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" name="Rectangle 34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Rectangle 35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" name="Rectangle 36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" name="Rectangle 37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Rectangle 38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" name="Rectangle 39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Rectangle 40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" name="Rectangle 41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" name="Rectangle 42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" name="Rectangle 44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6" name="U-Turn Arrow 5"/>
              <p:cNvSpPr/>
              <p:nvPr/>
            </p:nvSpPr>
            <p:spPr>
              <a:xfrm rot="5400000" flipH="1">
                <a:off x="32499177" y="23045754"/>
                <a:ext cx="408229" cy="284369"/>
              </a:xfrm>
              <a:prstGeom prst="utur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Right Arrow 6"/>
              <p:cNvSpPr/>
              <p:nvPr/>
            </p:nvSpPr>
            <p:spPr>
              <a:xfrm>
                <a:off x="29480253" y="23307778"/>
                <a:ext cx="2990468" cy="8507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ight Arrow 7"/>
              <p:cNvSpPr/>
              <p:nvPr/>
            </p:nvSpPr>
            <p:spPr>
              <a:xfrm rot="10800000">
                <a:off x="29480253" y="23024203"/>
                <a:ext cx="2990468" cy="8507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U-Turn Arrow 8"/>
              <p:cNvSpPr/>
              <p:nvPr/>
            </p:nvSpPr>
            <p:spPr>
              <a:xfrm rot="16200000">
                <a:off x="29026365" y="22782766"/>
                <a:ext cx="368647" cy="284369"/>
              </a:xfrm>
              <a:prstGeom prst="utur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ight Arrow 9"/>
              <p:cNvSpPr/>
              <p:nvPr/>
            </p:nvSpPr>
            <p:spPr>
              <a:xfrm>
                <a:off x="29365235" y="22745717"/>
                <a:ext cx="2990468" cy="8507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2445" y="1646500"/>
              <a:ext cx="4126043" cy="2743200"/>
            </a:xfrm>
            <a:prstGeom prst="rect">
              <a:avLst/>
            </a:prstGeom>
          </p:spPr>
        </p:pic>
        <p:grpSp>
          <p:nvGrpSpPr>
            <p:cNvPr id="318" name="Group 317"/>
            <p:cNvGrpSpPr/>
            <p:nvPr/>
          </p:nvGrpSpPr>
          <p:grpSpPr>
            <a:xfrm flipH="1">
              <a:off x="6978632" y="1937629"/>
              <a:ext cx="1034398" cy="969643"/>
              <a:chOff x="29068504" y="20755603"/>
              <a:chExt cx="3776972" cy="2637246"/>
            </a:xfrm>
          </p:grpSpPr>
          <p:grpSp>
            <p:nvGrpSpPr>
              <p:cNvPr id="319" name="Group 261"/>
              <p:cNvGrpSpPr/>
              <p:nvPr/>
            </p:nvGrpSpPr>
            <p:grpSpPr>
              <a:xfrm>
                <a:off x="29411148" y="20755664"/>
                <a:ext cx="3059464" cy="2637255"/>
                <a:chOff x="15544800" y="9525000"/>
                <a:chExt cx="2026919" cy="1417319"/>
              </a:xfrm>
            </p:grpSpPr>
            <p:sp>
              <p:nvSpPr>
                <p:cNvPr id="325" name="Rectangle 324"/>
                <p:cNvSpPr/>
                <p:nvPr/>
              </p:nvSpPr>
              <p:spPr>
                <a:xfrm>
                  <a:off x="155448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6" name="Rectangle 325"/>
                <p:cNvSpPr/>
                <p:nvPr/>
              </p:nvSpPr>
              <p:spPr>
                <a:xfrm>
                  <a:off x="156972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7" name="Rectangle 326"/>
                <p:cNvSpPr/>
                <p:nvPr/>
              </p:nvSpPr>
              <p:spPr>
                <a:xfrm>
                  <a:off x="158496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8" name="Rectangle 327"/>
                <p:cNvSpPr/>
                <p:nvPr/>
              </p:nvSpPr>
              <p:spPr>
                <a:xfrm>
                  <a:off x="160020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9" name="Rectangle 328"/>
                <p:cNvSpPr/>
                <p:nvPr/>
              </p:nvSpPr>
              <p:spPr>
                <a:xfrm>
                  <a:off x="161544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0" name="Rectangle 329"/>
                <p:cNvSpPr/>
                <p:nvPr/>
              </p:nvSpPr>
              <p:spPr>
                <a:xfrm>
                  <a:off x="163068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1" name="Rectangle 330"/>
                <p:cNvSpPr/>
                <p:nvPr/>
              </p:nvSpPr>
              <p:spPr>
                <a:xfrm>
                  <a:off x="164592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2" name="Rectangle 331"/>
                <p:cNvSpPr/>
                <p:nvPr/>
              </p:nvSpPr>
              <p:spPr>
                <a:xfrm>
                  <a:off x="166116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3" name="Rectangle 332"/>
                <p:cNvSpPr/>
                <p:nvPr/>
              </p:nvSpPr>
              <p:spPr>
                <a:xfrm>
                  <a:off x="167640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4" name="Rectangle 333"/>
                <p:cNvSpPr/>
                <p:nvPr/>
              </p:nvSpPr>
              <p:spPr>
                <a:xfrm>
                  <a:off x="169164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5" name="Rectangle 334"/>
                <p:cNvSpPr/>
                <p:nvPr/>
              </p:nvSpPr>
              <p:spPr>
                <a:xfrm>
                  <a:off x="170688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6" name="Rectangle 335"/>
                <p:cNvSpPr/>
                <p:nvPr/>
              </p:nvSpPr>
              <p:spPr>
                <a:xfrm>
                  <a:off x="172212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7" name="Rectangle 336"/>
                <p:cNvSpPr/>
                <p:nvPr/>
              </p:nvSpPr>
              <p:spPr>
                <a:xfrm>
                  <a:off x="173736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8" name="Rectangle 337"/>
                <p:cNvSpPr/>
                <p:nvPr/>
              </p:nvSpPr>
              <p:spPr>
                <a:xfrm>
                  <a:off x="175260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39" name="Group 55"/>
                <p:cNvGrpSpPr/>
                <p:nvPr/>
              </p:nvGrpSpPr>
              <p:grpSpPr>
                <a:xfrm>
                  <a:off x="15544800" y="96774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460" name="Rectangle 459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1" name="Rectangle 460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2" name="Rectangle 461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3" name="Rectangle 462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4" name="Rectangle 463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5" name="Rectangle 464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6" name="Rectangle 465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7" name="Rectangle 466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8" name="Rectangle 467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9" name="Rectangle 468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0" name="Rectangle 469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1" name="Rectangle 470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2" name="Rectangle 471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3" name="Rectangle 472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40" name="Group 56"/>
                <p:cNvGrpSpPr/>
                <p:nvPr/>
              </p:nvGrpSpPr>
              <p:grpSpPr>
                <a:xfrm>
                  <a:off x="15544800" y="98298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446" name="Rectangle 445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7" name="Rectangle 446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8" name="Rectangle 447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9" name="Rectangle 448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0" name="Rectangle 449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1" name="Rectangle 450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2" name="Rectangle 451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3" name="Rectangle 452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4" name="Rectangle 453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5" name="Rectangle 454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6" name="Rectangle 455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7" name="Rectangle 456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8" name="Rectangle 457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9" name="Rectangle 458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41" name="Group 71"/>
                <p:cNvGrpSpPr/>
                <p:nvPr/>
              </p:nvGrpSpPr>
              <p:grpSpPr>
                <a:xfrm>
                  <a:off x="15544800" y="99822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432" name="Rectangle 431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3" name="Rectangle 432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4" name="Rectangle 433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5" name="Rectangle 434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6" name="Rectangle 435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7" name="Rectangle 436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8" name="Rectangle 437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9" name="Rectangle 438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0" name="Rectangle 439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1" name="Rectangle 440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2" name="Rectangle 441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3" name="Rectangle 442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4" name="Rectangle 443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5" name="Rectangle 444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42" name="Group 86"/>
                <p:cNvGrpSpPr/>
                <p:nvPr/>
              </p:nvGrpSpPr>
              <p:grpSpPr>
                <a:xfrm>
                  <a:off x="15544800" y="101346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418" name="Rectangle 417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9" name="Rectangle 418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0" name="Rectangle 419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1" name="Rectangle 420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2" name="Rectangle 421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3" name="Rectangle 422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4" name="Rectangle 423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5" name="Rectangle 424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6" name="Rectangle 425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7" name="Rectangle 426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8" name="Rectangle 427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9" name="Rectangle 428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0" name="Rectangle 429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1" name="Rectangle 430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43" name="Group 101"/>
                <p:cNvGrpSpPr/>
                <p:nvPr/>
              </p:nvGrpSpPr>
              <p:grpSpPr>
                <a:xfrm>
                  <a:off x="15544800" y="102870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404" name="Rectangle 403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5" name="Rectangle 404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6" name="Rectangle 405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7" name="Rectangle 406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8" name="Rectangle 407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9" name="Rectangle 408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0" name="Rectangle 409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1" name="Rectangle 410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2" name="Rectangle 411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3" name="Rectangle 412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4" name="Rectangle 413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5" name="Rectangle 414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6" name="Rectangle 415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7" name="Rectangle 416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44" name="Group 116"/>
                <p:cNvGrpSpPr/>
                <p:nvPr/>
              </p:nvGrpSpPr>
              <p:grpSpPr>
                <a:xfrm>
                  <a:off x="15544800" y="104394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390" name="Rectangle 389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1" name="Rectangle 390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2" name="Rectangle 391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3" name="Rectangle 392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4" name="Rectangle 393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5" name="Rectangle 394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6" name="Rectangle 395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7" name="Rectangle 396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8" name="Rectangle 397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9" name="Rectangle 398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0" name="Rectangle 399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1" name="Rectangle 400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2" name="Rectangle 401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3" name="Rectangle 402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45" name="Group 131"/>
                <p:cNvGrpSpPr/>
                <p:nvPr/>
              </p:nvGrpSpPr>
              <p:grpSpPr>
                <a:xfrm>
                  <a:off x="15544800" y="105918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376" name="Rectangle 375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7" name="Rectangle 376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8" name="Rectangle 377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9" name="Rectangle 378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0" name="Rectangle 379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1" name="Rectangle 380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2" name="Rectangle 381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3" name="Rectangle 382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4" name="Rectangle 383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5" name="Rectangle 384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6" name="Rectangle 385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7" name="Rectangle 386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8" name="Rectangle 387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9" name="Rectangle 388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46" name="Group 146"/>
                <p:cNvGrpSpPr/>
                <p:nvPr/>
              </p:nvGrpSpPr>
              <p:grpSpPr>
                <a:xfrm>
                  <a:off x="15544800" y="107442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362" name="Rectangle 361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3" name="Rectangle 362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4" name="Rectangle 363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5" name="Rectangle 364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6" name="Rectangle 365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7" name="Rectangle 366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8" name="Rectangle 367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9" name="Rectangle 368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0" name="Rectangle 369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1" name="Rectangle 370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2" name="Rectangle 371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3" name="Rectangle 372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4" name="Rectangle 373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5" name="Rectangle 374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47" name="Group 176"/>
                <p:cNvGrpSpPr/>
                <p:nvPr/>
              </p:nvGrpSpPr>
              <p:grpSpPr>
                <a:xfrm>
                  <a:off x="15544800" y="108966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348" name="Rectangle 347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9" name="Rectangle 348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0" name="Rectangle 349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1" name="Rectangle 350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2" name="Rectangle 351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3" name="Rectangle 352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4" name="Rectangle 353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5" name="Rectangle 354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6" name="Rectangle 355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7" name="Rectangle 356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8" name="Rectangle 357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9" name="Rectangle 358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0" name="Rectangle 359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1" name="Rectangle 360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320" name="U-Turn Arrow 319"/>
              <p:cNvSpPr/>
              <p:nvPr/>
            </p:nvSpPr>
            <p:spPr>
              <a:xfrm rot="5400000" flipH="1">
                <a:off x="32499177" y="23045754"/>
                <a:ext cx="408229" cy="284369"/>
              </a:xfrm>
              <a:prstGeom prst="utur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1" name="Right Arrow 320"/>
              <p:cNvSpPr/>
              <p:nvPr/>
            </p:nvSpPr>
            <p:spPr>
              <a:xfrm>
                <a:off x="29480253" y="23307778"/>
                <a:ext cx="2990468" cy="8507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2" name="Right Arrow 321"/>
              <p:cNvSpPr/>
              <p:nvPr/>
            </p:nvSpPr>
            <p:spPr>
              <a:xfrm rot="10800000">
                <a:off x="29480253" y="23024203"/>
                <a:ext cx="2990468" cy="8507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3" name="U-Turn Arrow 322"/>
              <p:cNvSpPr/>
              <p:nvPr/>
            </p:nvSpPr>
            <p:spPr>
              <a:xfrm rot="16200000">
                <a:off x="29026365" y="22782766"/>
                <a:ext cx="368647" cy="284369"/>
              </a:xfrm>
              <a:prstGeom prst="utur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4" name="Right Arrow 323"/>
              <p:cNvSpPr/>
              <p:nvPr/>
            </p:nvSpPr>
            <p:spPr>
              <a:xfrm>
                <a:off x="29365235" y="22745717"/>
                <a:ext cx="2990468" cy="8507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31" name="Group 630"/>
          <p:cNvGrpSpPr/>
          <p:nvPr/>
        </p:nvGrpSpPr>
        <p:grpSpPr>
          <a:xfrm>
            <a:off x="1330477" y="4147823"/>
            <a:ext cx="6611257" cy="2186939"/>
            <a:chOff x="8645676" y="1607821"/>
            <a:chExt cx="8364176" cy="2766787"/>
          </a:xfrm>
        </p:grpSpPr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5676" y="1631408"/>
              <a:ext cx="4118438" cy="2743200"/>
            </a:xfrm>
            <a:prstGeom prst="rect">
              <a:avLst/>
            </a:prstGeom>
          </p:spPr>
        </p:pic>
        <p:pic>
          <p:nvPicPr>
            <p:cNvPr id="162" name="Picture 16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23274" y="1607821"/>
              <a:ext cx="4086578" cy="2743200"/>
            </a:xfrm>
            <a:prstGeom prst="rect">
              <a:avLst/>
            </a:prstGeom>
          </p:spPr>
        </p:pic>
        <p:grpSp>
          <p:nvGrpSpPr>
            <p:cNvPr id="163" name="Group 162"/>
            <p:cNvGrpSpPr/>
            <p:nvPr/>
          </p:nvGrpSpPr>
          <p:grpSpPr>
            <a:xfrm rot="10800000" flipH="1">
              <a:off x="11561545" y="1889967"/>
              <a:ext cx="884113" cy="1068487"/>
              <a:chOff x="33986481" y="18227759"/>
              <a:chExt cx="3066725" cy="3526079"/>
            </a:xfrm>
          </p:grpSpPr>
          <p:sp>
            <p:nvSpPr>
              <p:cNvPr id="164" name="Rectangle 163"/>
              <p:cNvSpPr/>
              <p:nvPr/>
            </p:nvSpPr>
            <p:spPr>
              <a:xfrm>
                <a:off x="33993742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34223777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34453812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34683847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34913882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35143917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35373952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35603987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35834022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36064057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36294092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36524127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36754162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36984197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78" name="Group 55"/>
              <p:cNvGrpSpPr/>
              <p:nvPr/>
            </p:nvGrpSpPr>
            <p:grpSpPr>
              <a:xfrm>
                <a:off x="33993744" y="18925635"/>
                <a:ext cx="3059464" cy="85071"/>
                <a:chOff x="15544800" y="9677400"/>
                <a:chExt cx="2026919" cy="45719"/>
              </a:xfrm>
            </p:grpSpPr>
            <p:sp>
              <p:nvSpPr>
                <p:cNvPr id="304" name="Rectangle 303"/>
                <p:cNvSpPr/>
                <p:nvPr/>
              </p:nvSpPr>
              <p:spPr>
                <a:xfrm>
                  <a:off x="15544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5" name="Rectangle 304"/>
                <p:cNvSpPr/>
                <p:nvPr/>
              </p:nvSpPr>
              <p:spPr>
                <a:xfrm>
                  <a:off x="15697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6" name="Rectangle 305"/>
                <p:cNvSpPr/>
                <p:nvPr/>
              </p:nvSpPr>
              <p:spPr>
                <a:xfrm>
                  <a:off x="15849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7" name="Rectangle 306"/>
                <p:cNvSpPr/>
                <p:nvPr/>
              </p:nvSpPr>
              <p:spPr>
                <a:xfrm>
                  <a:off x="16002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8" name="Rectangle 307"/>
                <p:cNvSpPr/>
                <p:nvPr/>
              </p:nvSpPr>
              <p:spPr>
                <a:xfrm>
                  <a:off x="16154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9" name="Rectangle 308"/>
                <p:cNvSpPr/>
                <p:nvPr/>
              </p:nvSpPr>
              <p:spPr>
                <a:xfrm>
                  <a:off x="16306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0" name="Rectangle 309"/>
                <p:cNvSpPr/>
                <p:nvPr/>
              </p:nvSpPr>
              <p:spPr>
                <a:xfrm>
                  <a:off x="16459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1" name="Rectangle 310"/>
                <p:cNvSpPr/>
                <p:nvPr/>
              </p:nvSpPr>
              <p:spPr>
                <a:xfrm>
                  <a:off x="16611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2" name="Rectangle 311"/>
                <p:cNvSpPr/>
                <p:nvPr/>
              </p:nvSpPr>
              <p:spPr>
                <a:xfrm>
                  <a:off x="16764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3" name="Rectangle 312"/>
                <p:cNvSpPr/>
                <p:nvPr/>
              </p:nvSpPr>
              <p:spPr>
                <a:xfrm>
                  <a:off x="16916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4" name="Rectangle 313"/>
                <p:cNvSpPr/>
                <p:nvPr/>
              </p:nvSpPr>
              <p:spPr>
                <a:xfrm>
                  <a:off x="17068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5" name="Rectangle 314"/>
                <p:cNvSpPr/>
                <p:nvPr/>
              </p:nvSpPr>
              <p:spPr>
                <a:xfrm>
                  <a:off x="17221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6" name="Rectangle 315"/>
                <p:cNvSpPr/>
                <p:nvPr/>
              </p:nvSpPr>
              <p:spPr>
                <a:xfrm>
                  <a:off x="17373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7" name="Rectangle 316"/>
                <p:cNvSpPr/>
                <p:nvPr/>
              </p:nvSpPr>
              <p:spPr>
                <a:xfrm>
                  <a:off x="17526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9" name="Group 56"/>
              <p:cNvGrpSpPr/>
              <p:nvPr/>
            </p:nvGrpSpPr>
            <p:grpSpPr>
              <a:xfrm>
                <a:off x="33993744" y="19209211"/>
                <a:ext cx="3059464" cy="85071"/>
                <a:chOff x="15544800" y="9677400"/>
                <a:chExt cx="2026919" cy="45719"/>
              </a:xfrm>
            </p:grpSpPr>
            <p:sp>
              <p:nvSpPr>
                <p:cNvPr id="290" name="Rectangle 289"/>
                <p:cNvSpPr/>
                <p:nvPr/>
              </p:nvSpPr>
              <p:spPr>
                <a:xfrm>
                  <a:off x="15544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1" name="Rectangle 290"/>
                <p:cNvSpPr/>
                <p:nvPr/>
              </p:nvSpPr>
              <p:spPr>
                <a:xfrm>
                  <a:off x="15697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2" name="Rectangle 291"/>
                <p:cNvSpPr/>
                <p:nvPr/>
              </p:nvSpPr>
              <p:spPr>
                <a:xfrm>
                  <a:off x="15849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3" name="Rectangle 292"/>
                <p:cNvSpPr/>
                <p:nvPr/>
              </p:nvSpPr>
              <p:spPr>
                <a:xfrm>
                  <a:off x="16002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4" name="Rectangle 293"/>
                <p:cNvSpPr/>
                <p:nvPr/>
              </p:nvSpPr>
              <p:spPr>
                <a:xfrm>
                  <a:off x="16154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5" name="Rectangle 294"/>
                <p:cNvSpPr/>
                <p:nvPr/>
              </p:nvSpPr>
              <p:spPr>
                <a:xfrm>
                  <a:off x="16306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6" name="Rectangle 295"/>
                <p:cNvSpPr/>
                <p:nvPr/>
              </p:nvSpPr>
              <p:spPr>
                <a:xfrm>
                  <a:off x="16459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7" name="Rectangle 296"/>
                <p:cNvSpPr/>
                <p:nvPr/>
              </p:nvSpPr>
              <p:spPr>
                <a:xfrm>
                  <a:off x="16611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8" name="Rectangle 297"/>
                <p:cNvSpPr/>
                <p:nvPr/>
              </p:nvSpPr>
              <p:spPr>
                <a:xfrm>
                  <a:off x="16764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9" name="Rectangle 298"/>
                <p:cNvSpPr/>
                <p:nvPr/>
              </p:nvSpPr>
              <p:spPr>
                <a:xfrm>
                  <a:off x="16916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0" name="Rectangle 299"/>
                <p:cNvSpPr/>
                <p:nvPr/>
              </p:nvSpPr>
              <p:spPr>
                <a:xfrm>
                  <a:off x="17068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1" name="Rectangle 300"/>
                <p:cNvSpPr/>
                <p:nvPr/>
              </p:nvSpPr>
              <p:spPr>
                <a:xfrm>
                  <a:off x="17221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2" name="Rectangle 301"/>
                <p:cNvSpPr/>
                <p:nvPr/>
              </p:nvSpPr>
              <p:spPr>
                <a:xfrm>
                  <a:off x="17373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3" name="Rectangle 302"/>
                <p:cNvSpPr/>
                <p:nvPr/>
              </p:nvSpPr>
              <p:spPr>
                <a:xfrm>
                  <a:off x="17526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0" name="Group 71"/>
              <p:cNvGrpSpPr/>
              <p:nvPr/>
            </p:nvGrpSpPr>
            <p:grpSpPr>
              <a:xfrm>
                <a:off x="33993744" y="19492787"/>
                <a:ext cx="3059464" cy="85071"/>
                <a:chOff x="15544800" y="9677400"/>
                <a:chExt cx="2026919" cy="45719"/>
              </a:xfrm>
            </p:grpSpPr>
            <p:sp>
              <p:nvSpPr>
                <p:cNvPr id="276" name="Rectangle 275"/>
                <p:cNvSpPr/>
                <p:nvPr/>
              </p:nvSpPr>
              <p:spPr>
                <a:xfrm>
                  <a:off x="15544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7" name="Rectangle 276"/>
                <p:cNvSpPr/>
                <p:nvPr/>
              </p:nvSpPr>
              <p:spPr>
                <a:xfrm>
                  <a:off x="15697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8" name="Rectangle 277"/>
                <p:cNvSpPr/>
                <p:nvPr/>
              </p:nvSpPr>
              <p:spPr>
                <a:xfrm>
                  <a:off x="15849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9" name="Rectangle 278"/>
                <p:cNvSpPr/>
                <p:nvPr/>
              </p:nvSpPr>
              <p:spPr>
                <a:xfrm>
                  <a:off x="16002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0" name="Rectangle 279"/>
                <p:cNvSpPr/>
                <p:nvPr/>
              </p:nvSpPr>
              <p:spPr>
                <a:xfrm>
                  <a:off x="16154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1" name="Rectangle 280"/>
                <p:cNvSpPr/>
                <p:nvPr/>
              </p:nvSpPr>
              <p:spPr>
                <a:xfrm>
                  <a:off x="16306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2" name="Rectangle 281"/>
                <p:cNvSpPr/>
                <p:nvPr/>
              </p:nvSpPr>
              <p:spPr>
                <a:xfrm>
                  <a:off x="16459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3" name="Rectangle 282"/>
                <p:cNvSpPr/>
                <p:nvPr/>
              </p:nvSpPr>
              <p:spPr>
                <a:xfrm>
                  <a:off x="16611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4" name="Rectangle 283"/>
                <p:cNvSpPr/>
                <p:nvPr/>
              </p:nvSpPr>
              <p:spPr>
                <a:xfrm>
                  <a:off x="16764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5" name="Rectangle 284"/>
                <p:cNvSpPr/>
                <p:nvPr/>
              </p:nvSpPr>
              <p:spPr>
                <a:xfrm>
                  <a:off x="16916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6" name="Rectangle 285"/>
                <p:cNvSpPr/>
                <p:nvPr/>
              </p:nvSpPr>
              <p:spPr>
                <a:xfrm>
                  <a:off x="17068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7" name="Rectangle 286"/>
                <p:cNvSpPr/>
                <p:nvPr/>
              </p:nvSpPr>
              <p:spPr>
                <a:xfrm>
                  <a:off x="17221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8" name="Rectangle 287"/>
                <p:cNvSpPr/>
                <p:nvPr/>
              </p:nvSpPr>
              <p:spPr>
                <a:xfrm>
                  <a:off x="17373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9" name="Rectangle 288"/>
                <p:cNvSpPr/>
                <p:nvPr/>
              </p:nvSpPr>
              <p:spPr>
                <a:xfrm>
                  <a:off x="17526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1" name="Group 86"/>
              <p:cNvGrpSpPr/>
              <p:nvPr/>
            </p:nvGrpSpPr>
            <p:grpSpPr>
              <a:xfrm>
                <a:off x="33993744" y="19776363"/>
                <a:ext cx="3059464" cy="85071"/>
                <a:chOff x="15544800" y="9677400"/>
                <a:chExt cx="2026919" cy="45719"/>
              </a:xfrm>
            </p:grpSpPr>
            <p:sp>
              <p:nvSpPr>
                <p:cNvPr id="262" name="Rectangle 261"/>
                <p:cNvSpPr/>
                <p:nvPr/>
              </p:nvSpPr>
              <p:spPr>
                <a:xfrm>
                  <a:off x="15544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3" name="Rectangle 262"/>
                <p:cNvSpPr/>
                <p:nvPr/>
              </p:nvSpPr>
              <p:spPr>
                <a:xfrm>
                  <a:off x="15697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4" name="Rectangle 263"/>
                <p:cNvSpPr/>
                <p:nvPr/>
              </p:nvSpPr>
              <p:spPr>
                <a:xfrm>
                  <a:off x="15849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5" name="Rectangle 264"/>
                <p:cNvSpPr/>
                <p:nvPr/>
              </p:nvSpPr>
              <p:spPr>
                <a:xfrm>
                  <a:off x="16002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6" name="Rectangle 265"/>
                <p:cNvSpPr/>
                <p:nvPr/>
              </p:nvSpPr>
              <p:spPr>
                <a:xfrm>
                  <a:off x="16154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7" name="Rectangle 266"/>
                <p:cNvSpPr/>
                <p:nvPr/>
              </p:nvSpPr>
              <p:spPr>
                <a:xfrm>
                  <a:off x="16306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8" name="Rectangle 267"/>
                <p:cNvSpPr/>
                <p:nvPr/>
              </p:nvSpPr>
              <p:spPr>
                <a:xfrm>
                  <a:off x="16459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9" name="Rectangle 268"/>
                <p:cNvSpPr/>
                <p:nvPr/>
              </p:nvSpPr>
              <p:spPr>
                <a:xfrm>
                  <a:off x="16611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0" name="Rectangle 269"/>
                <p:cNvSpPr/>
                <p:nvPr/>
              </p:nvSpPr>
              <p:spPr>
                <a:xfrm>
                  <a:off x="16764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1" name="Rectangle 270"/>
                <p:cNvSpPr/>
                <p:nvPr/>
              </p:nvSpPr>
              <p:spPr>
                <a:xfrm>
                  <a:off x="16916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2" name="Rectangle 271"/>
                <p:cNvSpPr/>
                <p:nvPr/>
              </p:nvSpPr>
              <p:spPr>
                <a:xfrm>
                  <a:off x="17068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3" name="Rectangle 272"/>
                <p:cNvSpPr/>
                <p:nvPr/>
              </p:nvSpPr>
              <p:spPr>
                <a:xfrm>
                  <a:off x="17221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4" name="Rectangle 273"/>
                <p:cNvSpPr/>
                <p:nvPr/>
              </p:nvSpPr>
              <p:spPr>
                <a:xfrm>
                  <a:off x="17373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5" name="Rectangle 274"/>
                <p:cNvSpPr/>
                <p:nvPr/>
              </p:nvSpPr>
              <p:spPr>
                <a:xfrm>
                  <a:off x="17526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2" name="Group 101"/>
              <p:cNvGrpSpPr/>
              <p:nvPr/>
            </p:nvGrpSpPr>
            <p:grpSpPr>
              <a:xfrm>
                <a:off x="33993744" y="20059939"/>
                <a:ext cx="3059464" cy="85071"/>
                <a:chOff x="15544800" y="9677400"/>
                <a:chExt cx="2026919" cy="45719"/>
              </a:xfrm>
            </p:grpSpPr>
            <p:sp>
              <p:nvSpPr>
                <p:cNvPr id="248" name="Rectangle 247"/>
                <p:cNvSpPr/>
                <p:nvPr/>
              </p:nvSpPr>
              <p:spPr>
                <a:xfrm>
                  <a:off x="15544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9" name="Rectangle 248"/>
                <p:cNvSpPr/>
                <p:nvPr/>
              </p:nvSpPr>
              <p:spPr>
                <a:xfrm>
                  <a:off x="15697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0" name="Rectangle 249"/>
                <p:cNvSpPr/>
                <p:nvPr/>
              </p:nvSpPr>
              <p:spPr>
                <a:xfrm>
                  <a:off x="15849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1" name="Rectangle 250"/>
                <p:cNvSpPr/>
                <p:nvPr/>
              </p:nvSpPr>
              <p:spPr>
                <a:xfrm>
                  <a:off x="16002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2" name="Rectangle 251"/>
                <p:cNvSpPr/>
                <p:nvPr/>
              </p:nvSpPr>
              <p:spPr>
                <a:xfrm>
                  <a:off x="16154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3" name="Rectangle 252"/>
                <p:cNvSpPr/>
                <p:nvPr/>
              </p:nvSpPr>
              <p:spPr>
                <a:xfrm>
                  <a:off x="16306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4" name="Rectangle 253"/>
                <p:cNvSpPr/>
                <p:nvPr/>
              </p:nvSpPr>
              <p:spPr>
                <a:xfrm>
                  <a:off x="16459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5" name="Rectangle 254"/>
                <p:cNvSpPr/>
                <p:nvPr/>
              </p:nvSpPr>
              <p:spPr>
                <a:xfrm>
                  <a:off x="16611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6" name="Rectangle 255"/>
                <p:cNvSpPr/>
                <p:nvPr/>
              </p:nvSpPr>
              <p:spPr>
                <a:xfrm>
                  <a:off x="16764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7" name="Rectangle 256"/>
                <p:cNvSpPr/>
                <p:nvPr/>
              </p:nvSpPr>
              <p:spPr>
                <a:xfrm>
                  <a:off x="16916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8" name="Rectangle 257"/>
                <p:cNvSpPr/>
                <p:nvPr/>
              </p:nvSpPr>
              <p:spPr>
                <a:xfrm>
                  <a:off x="17068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9" name="Rectangle 258"/>
                <p:cNvSpPr/>
                <p:nvPr/>
              </p:nvSpPr>
              <p:spPr>
                <a:xfrm>
                  <a:off x="17221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0" name="Rectangle 259"/>
                <p:cNvSpPr/>
                <p:nvPr/>
              </p:nvSpPr>
              <p:spPr>
                <a:xfrm>
                  <a:off x="17373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1" name="Rectangle 260"/>
                <p:cNvSpPr/>
                <p:nvPr/>
              </p:nvSpPr>
              <p:spPr>
                <a:xfrm>
                  <a:off x="17526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3" name="Group 116"/>
              <p:cNvGrpSpPr/>
              <p:nvPr/>
            </p:nvGrpSpPr>
            <p:grpSpPr>
              <a:xfrm>
                <a:off x="33993744" y="20343515"/>
                <a:ext cx="3059464" cy="85071"/>
                <a:chOff x="15544800" y="9677400"/>
                <a:chExt cx="2026919" cy="45719"/>
              </a:xfrm>
            </p:grpSpPr>
            <p:sp>
              <p:nvSpPr>
                <p:cNvPr id="234" name="Rectangle 233"/>
                <p:cNvSpPr/>
                <p:nvPr/>
              </p:nvSpPr>
              <p:spPr>
                <a:xfrm>
                  <a:off x="15544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5" name="Rectangle 234"/>
                <p:cNvSpPr/>
                <p:nvPr/>
              </p:nvSpPr>
              <p:spPr>
                <a:xfrm>
                  <a:off x="15697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6" name="Rectangle 235"/>
                <p:cNvSpPr/>
                <p:nvPr/>
              </p:nvSpPr>
              <p:spPr>
                <a:xfrm>
                  <a:off x="15849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7" name="Rectangle 236"/>
                <p:cNvSpPr/>
                <p:nvPr/>
              </p:nvSpPr>
              <p:spPr>
                <a:xfrm>
                  <a:off x="16002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8" name="Rectangle 237"/>
                <p:cNvSpPr/>
                <p:nvPr/>
              </p:nvSpPr>
              <p:spPr>
                <a:xfrm>
                  <a:off x="16154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9" name="Rectangle 238"/>
                <p:cNvSpPr/>
                <p:nvPr/>
              </p:nvSpPr>
              <p:spPr>
                <a:xfrm>
                  <a:off x="16306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0" name="Rectangle 239"/>
                <p:cNvSpPr/>
                <p:nvPr/>
              </p:nvSpPr>
              <p:spPr>
                <a:xfrm>
                  <a:off x="16459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1" name="Rectangle 240"/>
                <p:cNvSpPr/>
                <p:nvPr/>
              </p:nvSpPr>
              <p:spPr>
                <a:xfrm>
                  <a:off x="16611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2" name="Rectangle 241"/>
                <p:cNvSpPr/>
                <p:nvPr/>
              </p:nvSpPr>
              <p:spPr>
                <a:xfrm>
                  <a:off x="16764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3" name="Rectangle 242"/>
                <p:cNvSpPr/>
                <p:nvPr/>
              </p:nvSpPr>
              <p:spPr>
                <a:xfrm>
                  <a:off x="16916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4" name="Rectangle 243"/>
                <p:cNvSpPr/>
                <p:nvPr/>
              </p:nvSpPr>
              <p:spPr>
                <a:xfrm>
                  <a:off x="17068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5" name="Rectangle 244"/>
                <p:cNvSpPr/>
                <p:nvPr/>
              </p:nvSpPr>
              <p:spPr>
                <a:xfrm>
                  <a:off x="17221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6" name="Rectangle 245"/>
                <p:cNvSpPr/>
                <p:nvPr/>
              </p:nvSpPr>
              <p:spPr>
                <a:xfrm>
                  <a:off x="17373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7" name="Rectangle 246"/>
                <p:cNvSpPr/>
                <p:nvPr/>
              </p:nvSpPr>
              <p:spPr>
                <a:xfrm>
                  <a:off x="17526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4" name="Group 131"/>
              <p:cNvGrpSpPr/>
              <p:nvPr/>
            </p:nvGrpSpPr>
            <p:grpSpPr>
              <a:xfrm>
                <a:off x="33993744" y="20627091"/>
                <a:ext cx="3059464" cy="85071"/>
                <a:chOff x="15544800" y="9677400"/>
                <a:chExt cx="2026919" cy="45719"/>
              </a:xfrm>
            </p:grpSpPr>
            <p:sp>
              <p:nvSpPr>
                <p:cNvPr id="220" name="Rectangle 219"/>
                <p:cNvSpPr/>
                <p:nvPr/>
              </p:nvSpPr>
              <p:spPr>
                <a:xfrm>
                  <a:off x="15544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1" name="Rectangle 220"/>
                <p:cNvSpPr/>
                <p:nvPr/>
              </p:nvSpPr>
              <p:spPr>
                <a:xfrm>
                  <a:off x="15697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2" name="Rectangle 221"/>
                <p:cNvSpPr/>
                <p:nvPr/>
              </p:nvSpPr>
              <p:spPr>
                <a:xfrm>
                  <a:off x="15849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3" name="Rectangle 222"/>
                <p:cNvSpPr/>
                <p:nvPr/>
              </p:nvSpPr>
              <p:spPr>
                <a:xfrm>
                  <a:off x="16002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4" name="Rectangle 223"/>
                <p:cNvSpPr/>
                <p:nvPr/>
              </p:nvSpPr>
              <p:spPr>
                <a:xfrm>
                  <a:off x="16154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5" name="Rectangle 224"/>
                <p:cNvSpPr/>
                <p:nvPr/>
              </p:nvSpPr>
              <p:spPr>
                <a:xfrm>
                  <a:off x="16306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16459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7" name="Rectangle 226"/>
                <p:cNvSpPr/>
                <p:nvPr/>
              </p:nvSpPr>
              <p:spPr>
                <a:xfrm>
                  <a:off x="16611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8" name="Rectangle 227"/>
                <p:cNvSpPr/>
                <p:nvPr/>
              </p:nvSpPr>
              <p:spPr>
                <a:xfrm>
                  <a:off x="16764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9" name="Rectangle 228"/>
                <p:cNvSpPr/>
                <p:nvPr/>
              </p:nvSpPr>
              <p:spPr>
                <a:xfrm>
                  <a:off x="16916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0" name="Rectangle 229"/>
                <p:cNvSpPr/>
                <p:nvPr/>
              </p:nvSpPr>
              <p:spPr>
                <a:xfrm>
                  <a:off x="17068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1" name="Rectangle 230"/>
                <p:cNvSpPr/>
                <p:nvPr/>
              </p:nvSpPr>
              <p:spPr>
                <a:xfrm>
                  <a:off x="17221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2" name="Rectangle 231"/>
                <p:cNvSpPr/>
                <p:nvPr/>
              </p:nvSpPr>
              <p:spPr>
                <a:xfrm>
                  <a:off x="17373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3" name="Rectangle 232"/>
                <p:cNvSpPr/>
                <p:nvPr/>
              </p:nvSpPr>
              <p:spPr>
                <a:xfrm>
                  <a:off x="17526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5" name="Group 146"/>
              <p:cNvGrpSpPr/>
              <p:nvPr/>
            </p:nvGrpSpPr>
            <p:grpSpPr>
              <a:xfrm>
                <a:off x="33993744" y="20910667"/>
                <a:ext cx="3059464" cy="85071"/>
                <a:chOff x="15544800" y="9677400"/>
                <a:chExt cx="2026919" cy="45719"/>
              </a:xfrm>
            </p:grpSpPr>
            <p:sp>
              <p:nvSpPr>
                <p:cNvPr id="206" name="Rectangle 205"/>
                <p:cNvSpPr/>
                <p:nvPr/>
              </p:nvSpPr>
              <p:spPr>
                <a:xfrm>
                  <a:off x="15544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7" name="Rectangle 206"/>
                <p:cNvSpPr/>
                <p:nvPr/>
              </p:nvSpPr>
              <p:spPr>
                <a:xfrm>
                  <a:off x="15697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8" name="Rectangle 207"/>
                <p:cNvSpPr/>
                <p:nvPr/>
              </p:nvSpPr>
              <p:spPr>
                <a:xfrm>
                  <a:off x="15849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9" name="Rectangle 208"/>
                <p:cNvSpPr/>
                <p:nvPr/>
              </p:nvSpPr>
              <p:spPr>
                <a:xfrm>
                  <a:off x="16002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0" name="Rectangle 209"/>
                <p:cNvSpPr/>
                <p:nvPr/>
              </p:nvSpPr>
              <p:spPr>
                <a:xfrm>
                  <a:off x="16154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1" name="Rectangle 210"/>
                <p:cNvSpPr/>
                <p:nvPr/>
              </p:nvSpPr>
              <p:spPr>
                <a:xfrm>
                  <a:off x="16306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2" name="Rectangle 211"/>
                <p:cNvSpPr/>
                <p:nvPr/>
              </p:nvSpPr>
              <p:spPr>
                <a:xfrm>
                  <a:off x="16459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3" name="Rectangle 212"/>
                <p:cNvSpPr/>
                <p:nvPr/>
              </p:nvSpPr>
              <p:spPr>
                <a:xfrm>
                  <a:off x="16611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4" name="Rectangle 213"/>
                <p:cNvSpPr/>
                <p:nvPr/>
              </p:nvSpPr>
              <p:spPr>
                <a:xfrm>
                  <a:off x="16764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5" name="Rectangle 214"/>
                <p:cNvSpPr/>
                <p:nvPr/>
              </p:nvSpPr>
              <p:spPr>
                <a:xfrm>
                  <a:off x="16916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17068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17221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17373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17526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6" name="Group 176"/>
              <p:cNvGrpSpPr/>
              <p:nvPr/>
            </p:nvGrpSpPr>
            <p:grpSpPr>
              <a:xfrm>
                <a:off x="33993744" y="21194243"/>
                <a:ext cx="3059464" cy="85071"/>
                <a:chOff x="15544800" y="9677400"/>
                <a:chExt cx="2026919" cy="45719"/>
              </a:xfrm>
            </p:grpSpPr>
            <p:sp>
              <p:nvSpPr>
                <p:cNvPr id="192" name="Rectangle 191"/>
                <p:cNvSpPr/>
                <p:nvPr/>
              </p:nvSpPr>
              <p:spPr>
                <a:xfrm>
                  <a:off x="15544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3" name="Rectangle 192"/>
                <p:cNvSpPr/>
                <p:nvPr/>
              </p:nvSpPr>
              <p:spPr>
                <a:xfrm>
                  <a:off x="15697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4" name="Rectangle 193"/>
                <p:cNvSpPr/>
                <p:nvPr/>
              </p:nvSpPr>
              <p:spPr>
                <a:xfrm>
                  <a:off x="15849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5" name="Rectangle 194"/>
                <p:cNvSpPr/>
                <p:nvPr/>
              </p:nvSpPr>
              <p:spPr>
                <a:xfrm>
                  <a:off x="16002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6" name="Rectangle 195"/>
                <p:cNvSpPr/>
                <p:nvPr/>
              </p:nvSpPr>
              <p:spPr>
                <a:xfrm>
                  <a:off x="16154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7" name="Rectangle 196"/>
                <p:cNvSpPr/>
                <p:nvPr/>
              </p:nvSpPr>
              <p:spPr>
                <a:xfrm>
                  <a:off x="16306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8" name="Rectangle 197"/>
                <p:cNvSpPr/>
                <p:nvPr/>
              </p:nvSpPr>
              <p:spPr>
                <a:xfrm>
                  <a:off x="16459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9" name="Rectangle 198"/>
                <p:cNvSpPr/>
                <p:nvPr/>
              </p:nvSpPr>
              <p:spPr>
                <a:xfrm>
                  <a:off x="16611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0" name="Rectangle 199"/>
                <p:cNvSpPr/>
                <p:nvPr/>
              </p:nvSpPr>
              <p:spPr>
                <a:xfrm>
                  <a:off x="16764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1" name="Rectangle 200"/>
                <p:cNvSpPr/>
                <p:nvPr/>
              </p:nvSpPr>
              <p:spPr>
                <a:xfrm>
                  <a:off x="16916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2" name="Rectangle 201"/>
                <p:cNvSpPr/>
                <p:nvPr/>
              </p:nvSpPr>
              <p:spPr>
                <a:xfrm>
                  <a:off x="17068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17221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4" name="Rectangle 203"/>
                <p:cNvSpPr/>
                <p:nvPr/>
              </p:nvSpPr>
              <p:spPr>
                <a:xfrm>
                  <a:off x="17373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5" name="Rectangle 204"/>
                <p:cNvSpPr/>
                <p:nvPr/>
              </p:nvSpPr>
              <p:spPr>
                <a:xfrm>
                  <a:off x="17526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87" name="U-Turn Arrow 186"/>
              <p:cNvSpPr/>
              <p:nvPr/>
            </p:nvSpPr>
            <p:spPr>
              <a:xfrm rot="10800000" flipH="1">
                <a:off x="34002209" y="21469469"/>
                <a:ext cx="299046" cy="284369"/>
              </a:xfrm>
              <a:prstGeom prst="utur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8" name="Right Arrow 187"/>
              <p:cNvSpPr/>
              <p:nvPr/>
            </p:nvSpPr>
            <p:spPr>
              <a:xfrm rot="5400000">
                <a:off x="32635089" y="20001169"/>
                <a:ext cx="2779054" cy="76269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9" name="Right Arrow 188"/>
              <p:cNvSpPr/>
              <p:nvPr/>
            </p:nvSpPr>
            <p:spPr>
              <a:xfrm rot="16200000">
                <a:off x="32845374" y="19909253"/>
                <a:ext cx="2814909" cy="7992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0" name="U-Turn Arrow 189"/>
              <p:cNvSpPr/>
              <p:nvPr/>
            </p:nvSpPr>
            <p:spPr>
              <a:xfrm>
                <a:off x="34223777" y="18227759"/>
                <a:ext cx="310967" cy="284369"/>
              </a:xfrm>
              <a:prstGeom prst="utur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1" name="Right Arrow 190"/>
              <p:cNvSpPr/>
              <p:nvPr/>
            </p:nvSpPr>
            <p:spPr>
              <a:xfrm rot="5400000">
                <a:off x="33099224" y="19993313"/>
                <a:ext cx="2785968" cy="8507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74" name="Group 473"/>
            <p:cNvGrpSpPr/>
            <p:nvPr/>
          </p:nvGrpSpPr>
          <p:grpSpPr>
            <a:xfrm rot="10800000" flipH="1" flipV="1">
              <a:off x="15774095" y="1897252"/>
              <a:ext cx="884113" cy="1061203"/>
              <a:chOff x="33986481" y="18227759"/>
              <a:chExt cx="3066725" cy="3526079"/>
            </a:xfrm>
          </p:grpSpPr>
          <p:sp>
            <p:nvSpPr>
              <p:cNvPr id="475" name="Rectangle 474"/>
              <p:cNvSpPr/>
              <p:nvPr/>
            </p:nvSpPr>
            <p:spPr>
              <a:xfrm>
                <a:off x="33993742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6" name="Rectangle 475"/>
              <p:cNvSpPr/>
              <p:nvPr/>
            </p:nvSpPr>
            <p:spPr>
              <a:xfrm>
                <a:off x="34223777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7" name="Rectangle 476"/>
              <p:cNvSpPr/>
              <p:nvPr/>
            </p:nvSpPr>
            <p:spPr>
              <a:xfrm>
                <a:off x="34453812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8" name="Rectangle 477"/>
              <p:cNvSpPr/>
              <p:nvPr/>
            </p:nvSpPr>
            <p:spPr>
              <a:xfrm>
                <a:off x="34683847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9" name="Rectangle 478"/>
              <p:cNvSpPr/>
              <p:nvPr/>
            </p:nvSpPr>
            <p:spPr>
              <a:xfrm>
                <a:off x="34913882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0" name="Rectangle 479"/>
              <p:cNvSpPr/>
              <p:nvPr/>
            </p:nvSpPr>
            <p:spPr>
              <a:xfrm>
                <a:off x="35143917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1" name="Rectangle 480"/>
              <p:cNvSpPr/>
              <p:nvPr/>
            </p:nvSpPr>
            <p:spPr>
              <a:xfrm>
                <a:off x="35373952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2" name="Rectangle 481"/>
              <p:cNvSpPr/>
              <p:nvPr/>
            </p:nvSpPr>
            <p:spPr>
              <a:xfrm>
                <a:off x="35603987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3" name="Rectangle 482"/>
              <p:cNvSpPr/>
              <p:nvPr/>
            </p:nvSpPr>
            <p:spPr>
              <a:xfrm>
                <a:off x="35834022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4" name="Rectangle 483"/>
              <p:cNvSpPr/>
              <p:nvPr/>
            </p:nvSpPr>
            <p:spPr>
              <a:xfrm>
                <a:off x="36064057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5" name="Rectangle 484"/>
              <p:cNvSpPr/>
              <p:nvPr/>
            </p:nvSpPr>
            <p:spPr>
              <a:xfrm>
                <a:off x="36294092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6" name="Rectangle 485"/>
              <p:cNvSpPr/>
              <p:nvPr/>
            </p:nvSpPr>
            <p:spPr>
              <a:xfrm>
                <a:off x="36524127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7" name="Rectangle 486"/>
              <p:cNvSpPr/>
              <p:nvPr/>
            </p:nvSpPr>
            <p:spPr>
              <a:xfrm>
                <a:off x="36754162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8" name="Rectangle 487"/>
              <p:cNvSpPr/>
              <p:nvPr/>
            </p:nvSpPr>
            <p:spPr>
              <a:xfrm>
                <a:off x="36984197" y="18642059"/>
                <a:ext cx="69009" cy="85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89" name="Group 55"/>
              <p:cNvGrpSpPr/>
              <p:nvPr/>
            </p:nvGrpSpPr>
            <p:grpSpPr>
              <a:xfrm>
                <a:off x="33993746" y="18925635"/>
                <a:ext cx="3059464" cy="85071"/>
                <a:chOff x="15544800" y="9677400"/>
                <a:chExt cx="2026919" cy="45719"/>
              </a:xfrm>
            </p:grpSpPr>
            <p:sp>
              <p:nvSpPr>
                <p:cNvPr id="615" name="Rectangle 614"/>
                <p:cNvSpPr/>
                <p:nvPr/>
              </p:nvSpPr>
              <p:spPr>
                <a:xfrm>
                  <a:off x="15544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6" name="Rectangle 615"/>
                <p:cNvSpPr/>
                <p:nvPr/>
              </p:nvSpPr>
              <p:spPr>
                <a:xfrm>
                  <a:off x="15697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7" name="Rectangle 616"/>
                <p:cNvSpPr/>
                <p:nvPr/>
              </p:nvSpPr>
              <p:spPr>
                <a:xfrm>
                  <a:off x="15849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8" name="Rectangle 617"/>
                <p:cNvSpPr/>
                <p:nvPr/>
              </p:nvSpPr>
              <p:spPr>
                <a:xfrm>
                  <a:off x="16002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9" name="Rectangle 618"/>
                <p:cNvSpPr/>
                <p:nvPr/>
              </p:nvSpPr>
              <p:spPr>
                <a:xfrm>
                  <a:off x="16154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0" name="Rectangle 619"/>
                <p:cNvSpPr/>
                <p:nvPr/>
              </p:nvSpPr>
              <p:spPr>
                <a:xfrm>
                  <a:off x="16306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1" name="Rectangle 620"/>
                <p:cNvSpPr/>
                <p:nvPr/>
              </p:nvSpPr>
              <p:spPr>
                <a:xfrm>
                  <a:off x="16459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2" name="Rectangle 621"/>
                <p:cNvSpPr/>
                <p:nvPr/>
              </p:nvSpPr>
              <p:spPr>
                <a:xfrm>
                  <a:off x="16611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3" name="Rectangle 622"/>
                <p:cNvSpPr/>
                <p:nvPr/>
              </p:nvSpPr>
              <p:spPr>
                <a:xfrm>
                  <a:off x="16764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4" name="Rectangle 623"/>
                <p:cNvSpPr/>
                <p:nvPr/>
              </p:nvSpPr>
              <p:spPr>
                <a:xfrm>
                  <a:off x="16916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5" name="Rectangle 624"/>
                <p:cNvSpPr/>
                <p:nvPr/>
              </p:nvSpPr>
              <p:spPr>
                <a:xfrm>
                  <a:off x="17068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6" name="Rectangle 625"/>
                <p:cNvSpPr/>
                <p:nvPr/>
              </p:nvSpPr>
              <p:spPr>
                <a:xfrm>
                  <a:off x="17221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7" name="Rectangle 626"/>
                <p:cNvSpPr/>
                <p:nvPr/>
              </p:nvSpPr>
              <p:spPr>
                <a:xfrm>
                  <a:off x="17373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8" name="Rectangle 627"/>
                <p:cNvSpPr/>
                <p:nvPr/>
              </p:nvSpPr>
              <p:spPr>
                <a:xfrm>
                  <a:off x="17526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90" name="Group 56"/>
              <p:cNvGrpSpPr/>
              <p:nvPr/>
            </p:nvGrpSpPr>
            <p:grpSpPr>
              <a:xfrm>
                <a:off x="33993746" y="19209211"/>
                <a:ext cx="3059464" cy="85071"/>
                <a:chOff x="15544800" y="9677400"/>
                <a:chExt cx="2026919" cy="45719"/>
              </a:xfrm>
            </p:grpSpPr>
            <p:sp>
              <p:nvSpPr>
                <p:cNvPr id="601" name="Rectangle 600"/>
                <p:cNvSpPr/>
                <p:nvPr/>
              </p:nvSpPr>
              <p:spPr>
                <a:xfrm>
                  <a:off x="15544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2" name="Rectangle 601"/>
                <p:cNvSpPr/>
                <p:nvPr/>
              </p:nvSpPr>
              <p:spPr>
                <a:xfrm>
                  <a:off x="15697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3" name="Rectangle 602"/>
                <p:cNvSpPr/>
                <p:nvPr/>
              </p:nvSpPr>
              <p:spPr>
                <a:xfrm>
                  <a:off x="15849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4" name="Rectangle 603"/>
                <p:cNvSpPr/>
                <p:nvPr/>
              </p:nvSpPr>
              <p:spPr>
                <a:xfrm>
                  <a:off x="16002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5" name="Rectangle 604"/>
                <p:cNvSpPr/>
                <p:nvPr/>
              </p:nvSpPr>
              <p:spPr>
                <a:xfrm>
                  <a:off x="16154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6" name="Rectangle 605"/>
                <p:cNvSpPr/>
                <p:nvPr/>
              </p:nvSpPr>
              <p:spPr>
                <a:xfrm>
                  <a:off x="16306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7" name="Rectangle 606"/>
                <p:cNvSpPr/>
                <p:nvPr/>
              </p:nvSpPr>
              <p:spPr>
                <a:xfrm>
                  <a:off x="16459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8" name="Rectangle 607"/>
                <p:cNvSpPr/>
                <p:nvPr/>
              </p:nvSpPr>
              <p:spPr>
                <a:xfrm>
                  <a:off x="16611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9" name="Rectangle 608"/>
                <p:cNvSpPr/>
                <p:nvPr/>
              </p:nvSpPr>
              <p:spPr>
                <a:xfrm>
                  <a:off x="16764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0" name="Rectangle 609"/>
                <p:cNvSpPr/>
                <p:nvPr/>
              </p:nvSpPr>
              <p:spPr>
                <a:xfrm>
                  <a:off x="16916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1" name="Rectangle 610"/>
                <p:cNvSpPr/>
                <p:nvPr/>
              </p:nvSpPr>
              <p:spPr>
                <a:xfrm>
                  <a:off x="17068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2" name="Rectangle 611"/>
                <p:cNvSpPr/>
                <p:nvPr/>
              </p:nvSpPr>
              <p:spPr>
                <a:xfrm>
                  <a:off x="17221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3" name="Rectangle 612"/>
                <p:cNvSpPr/>
                <p:nvPr/>
              </p:nvSpPr>
              <p:spPr>
                <a:xfrm>
                  <a:off x="17373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4" name="Rectangle 613"/>
                <p:cNvSpPr/>
                <p:nvPr/>
              </p:nvSpPr>
              <p:spPr>
                <a:xfrm>
                  <a:off x="17526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91" name="Group 71"/>
              <p:cNvGrpSpPr/>
              <p:nvPr/>
            </p:nvGrpSpPr>
            <p:grpSpPr>
              <a:xfrm>
                <a:off x="33993746" y="19492787"/>
                <a:ext cx="3059464" cy="85071"/>
                <a:chOff x="15544800" y="9677400"/>
                <a:chExt cx="2026919" cy="45719"/>
              </a:xfrm>
            </p:grpSpPr>
            <p:sp>
              <p:nvSpPr>
                <p:cNvPr id="587" name="Rectangle 586"/>
                <p:cNvSpPr/>
                <p:nvPr/>
              </p:nvSpPr>
              <p:spPr>
                <a:xfrm>
                  <a:off x="15544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8" name="Rectangle 587"/>
                <p:cNvSpPr/>
                <p:nvPr/>
              </p:nvSpPr>
              <p:spPr>
                <a:xfrm>
                  <a:off x="15697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9" name="Rectangle 588"/>
                <p:cNvSpPr/>
                <p:nvPr/>
              </p:nvSpPr>
              <p:spPr>
                <a:xfrm>
                  <a:off x="15849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0" name="Rectangle 589"/>
                <p:cNvSpPr/>
                <p:nvPr/>
              </p:nvSpPr>
              <p:spPr>
                <a:xfrm>
                  <a:off x="16002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1" name="Rectangle 590"/>
                <p:cNvSpPr/>
                <p:nvPr/>
              </p:nvSpPr>
              <p:spPr>
                <a:xfrm>
                  <a:off x="16154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2" name="Rectangle 591"/>
                <p:cNvSpPr/>
                <p:nvPr/>
              </p:nvSpPr>
              <p:spPr>
                <a:xfrm>
                  <a:off x="16306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3" name="Rectangle 592"/>
                <p:cNvSpPr/>
                <p:nvPr/>
              </p:nvSpPr>
              <p:spPr>
                <a:xfrm>
                  <a:off x="16459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4" name="Rectangle 593"/>
                <p:cNvSpPr/>
                <p:nvPr/>
              </p:nvSpPr>
              <p:spPr>
                <a:xfrm>
                  <a:off x="16611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5" name="Rectangle 594"/>
                <p:cNvSpPr/>
                <p:nvPr/>
              </p:nvSpPr>
              <p:spPr>
                <a:xfrm>
                  <a:off x="16764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6" name="Rectangle 595"/>
                <p:cNvSpPr/>
                <p:nvPr/>
              </p:nvSpPr>
              <p:spPr>
                <a:xfrm>
                  <a:off x="16916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7" name="Rectangle 596"/>
                <p:cNvSpPr/>
                <p:nvPr/>
              </p:nvSpPr>
              <p:spPr>
                <a:xfrm>
                  <a:off x="17068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8" name="Rectangle 597"/>
                <p:cNvSpPr/>
                <p:nvPr/>
              </p:nvSpPr>
              <p:spPr>
                <a:xfrm>
                  <a:off x="17221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9" name="Rectangle 598"/>
                <p:cNvSpPr/>
                <p:nvPr/>
              </p:nvSpPr>
              <p:spPr>
                <a:xfrm>
                  <a:off x="17373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0" name="Rectangle 599"/>
                <p:cNvSpPr/>
                <p:nvPr/>
              </p:nvSpPr>
              <p:spPr>
                <a:xfrm>
                  <a:off x="17526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92" name="Group 86"/>
              <p:cNvGrpSpPr/>
              <p:nvPr/>
            </p:nvGrpSpPr>
            <p:grpSpPr>
              <a:xfrm>
                <a:off x="33993746" y="19776363"/>
                <a:ext cx="3059464" cy="85071"/>
                <a:chOff x="15544800" y="9677400"/>
                <a:chExt cx="2026919" cy="45719"/>
              </a:xfrm>
            </p:grpSpPr>
            <p:sp>
              <p:nvSpPr>
                <p:cNvPr id="573" name="Rectangle 572"/>
                <p:cNvSpPr/>
                <p:nvPr/>
              </p:nvSpPr>
              <p:spPr>
                <a:xfrm>
                  <a:off x="15544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4" name="Rectangle 573"/>
                <p:cNvSpPr/>
                <p:nvPr/>
              </p:nvSpPr>
              <p:spPr>
                <a:xfrm>
                  <a:off x="15697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5" name="Rectangle 574"/>
                <p:cNvSpPr/>
                <p:nvPr/>
              </p:nvSpPr>
              <p:spPr>
                <a:xfrm>
                  <a:off x="15849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6" name="Rectangle 575"/>
                <p:cNvSpPr/>
                <p:nvPr/>
              </p:nvSpPr>
              <p:spPr>
                <a:xfrm>
                  <a:off x="16002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7" name="Rectangle 576"/>
                <p:cNvSpPr/>
                <p:nvPr/>
              </p:nvSpPr>
              <p:spPr>
                <a:xfrm>
                  <a:off x="16154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8" name="Rectangle 577"/>
                <p:cNvSpPr/>
                <p:nvPr/>
              </p:nvSpPr>
              <p:spPr>
                <a:xfrm>
                  <a:off x="16306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9" name="Rectangle 578"/>
                <p:cNvSpPr/>
                <p:nvPr/>
              </p:nvSpPr>
              <p:spPr>
                <a:xfrm>
                  <a:off x="16459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0" name="Rectangle 579"/>
                <p:cNvSpPr/>
                <p:nvPr/>
              </p:nvSpPr>
              <p:spPr>
                <a:xfrm>
                  <a:off x="16611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1" name="Rectangle 580"/>
                <p:cNvSpPr/>
                <p:nvPr/>
              </p:nvSpPr>
              <p:spPr>
                <a:xfrm>
                  <a:off x="16764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2" name="Rectangle 581"/>
                <p:cNvSpPr/>
                <p:nvPr/>
              </p:nvSpPr>
              <p:spPr>
                <a:xfrm>
                  <a:off x="16916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3" name="Rectangle 582"/>
                <p:cNvSpPr/>
                <p:nvPr/>
              </p:nvSpPr>
              <p:spPr>
                <a:xfrm>
                  <a:off x="17068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4" name="Rectangle 583"/>
                <p:cNvSpPr/>
                <p:nvPr/>
              </p:nvSpPr>
              <p:spPr>
                <a:xfrm>
                  <a:off x="17221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5" name="Rectangle 584"/>
                <p:cNvSpPr/>
                <p:nvPr/>
              </p:nvSpPr>
              <p:spPr>
                <a:xfrm>
                  <a:off x="17373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6" name="Rectangle 585"/>
                <p:cNvSpPr/>
                <p:nvPr/>
              </p:nvSpPr>
              <p:spPr>
                <a:xfrm>
                  <a:off x="17526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93" name="Group 101"/>
              <p:cNvGrpSpPr/>
              <p:nvPr/>
            </p:nvGrpSpPr>
            <p:grpSpPr>
              <a:xfrm>
                <a:off x="33993746" y="20059939"/>
                <a:ext cx="3059464" cy="85071"/>
                <a:chOff x="15544800" y="9677400"/>
                <a:chExt cx="2026919" cy="45719"/>
              </a:xfrm>
            </p:grpSpPr>
            <p:sp>
              <p:nvSpPr>
                <p:cNvPr id="559" name="Rectangle 558"/>
                <p:cNvSpPr/>
                <p:nvPr/>
              </p:nvSpPr>
              <p:spPr>
                <a:xfrm>
                  <a:off x="15544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0" name="Rectangle 559"/>
                <p:cNvSpPr/>
                <p:nvPr/>
              </p:nvSpPr>
              <p:spPr>
                <a:xfrm>
                  <a:off x="15697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1" name="Rectangle 560"/>
                <p:cNvSpPr/>
                <p:nvPr/>
              </p:nvSpPr>
              <p:spPr>
                <a:xfrm>
                  <a:off x="15849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2" name="Rectangle 561"/>
                <p:cNvSpPr/>
                <p:nvPr/>
              </p:nvSpPr>
              <p:spPr>
                <a:xfrm>
                  <a:off x="16002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3" name="Rectangle 562"/>
                <p:cNvSpPr/>
                <p:nvPr/>
              </p:nvSpPr>
              <p:spPr>
                <a:xfrm>
                  <a:off x="16154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4" name="Rectangle 563"/>
                <p:cNvSpPr/>
                <p:nvPr/>
              </p:nvSpPr>
              <p:spPr>
                <a:xfrm>
                  <a:off x="16306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5" name="Rectangle 564"/>
                <p:cNvSpPr/>
                <p:nvPr/>
              </p:nvSpPr>
              <p:spPr>
                <a:xfrm>
                  <a:off x="16459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6" name="Rectangle 565"/>
                <p:cNvSpPr/>
                <p:nvPr/>
              </p:nvSpPr>
              <p:spPr>
                <a:xfrm>
                  <a:off x="16611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7" name="Rectangle 566"/>
                <p:cNvSpPr/>
                <p:nvPr/>
              </p:nvSpPr>
              <p:spPr>
                <a:xfrm>
                  <a:off x="16764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8" name="Rectangle 567"/>
                <p:cNvSpPr/>
                <p:nvPr/>
              </p:nvSpPr>
              <p:spPr>
                <a:xfrm>
                  <a:off x="16916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9" name="Rectangle 568"/>
                <p:cNvSpPr/>
                <p:nvPr/>
              </p:nvSpPr>
              <p:spPr>
                <a:xfrm>
                  <a:off x="17068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0" name="Rectangle 569"/>
                <p:cNvSpPr/>
                <p:nvPr/>
              </p:nvSpPr>
              <p:spPr>
                <a:xfrm>
                  <a:off x="17221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1" name="Rectangle 570"/>
                <p:cNvSpPr/>
                <p:nvPr/>
              </p:nvSpPr>
              <p:spPr>
                <a:xfrm>
                  <a:off x="17373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2" name="Rectangle 571"/>
                <p:cNvSpPr/>
                <p:nvPr/>
              </p:nvSpPr>
              <p:spPr>
                <a:xfrm>
                  <a:off x="17526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94" name="Group 116"/>
              <p:cNvGrpSpPr/>
              <p:nvPr/>
            </p:nvGrpSpPr>
            <p:grpSpPr>
              <a:xfrm>
                <a:off x="33993746" y="20343515"/>
                <a:ext cx="3059464" cy="85071"/>
                <a:chOff x="15544800" y="9677400"/>
                <a:chExt cx="2026919" cy="45719"/>
              </a:xfrm>
            </p:grpSpPr>
            <p:sp>
              <p:nvSpPr>
                <p:cNvPr id="545" name="Rectangle 544"/>
                <p:cNvSpPr/>
                <p:nvPr/>
              </p:nvSpPr>
              <p:spPr>
                <a:xfrm>
                  <a:off x="15544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6" name="Rectangle 545"/>
                <p:cNvSpPr/>
                <p:nvPr/>
              </p:nvSpPr>
              <p:spPr>
                <a:xfrm>
                  <a:off x="15697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7" name="Rectangle 546"/>
                <p:cNvSpPr/>
                <p:nvPr/>
              </p:nvSpPr>
              <p:spPr>
                <a:xfrm>
                  <a:off x="15849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8" name="Rectangle 547"/>
                <p:cNvSpPr/>
                <p:nvPr/>
              </p:nvSpPr>
              <p:spPr>
                <a:xfrm>
                  <a:off x="16002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9" name="Rectangle 548"/>
                <p:cNvSpPr/>
                <p:nvPr/>
              </p:nvSpPr>
              <p:spPr>
                <a:xfrm>
                  <a:off x="16154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0" name="Rectangle 549"/>
                <p:cNvSpPr/>
                <p:nvPr/>
              </p:nvSpPr>
              <p:spPr>
                <a:xfrm>
                  <a:off x="16306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1" name="Rectangle 550"/>
                <p:cNvSpPr/>
                <p:nvPr/>
              </p:nvSpPr>
              <p:spPr>
                <a:xfrm>
                  <a:off x="16459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2" name="Rectangle 551"/>
                <p:cNvSpPr/>
                <p:nvPr/>
              </p:nvSpPr>
              <p:spPr>
                <a:xfrm>
                  <a:off x="16611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3" name="Rectangle 552"/>
                <p:cNvSpPr/>
                <p:nvPr/>
              </p:nvSpPr>
              <p:spPr>
                <a:xfrm>
                  <a:off x="16764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4" name="Rectangle 553"/>
                <p:cNvSpPr/>
                <p:nvPr/>
              </p:nvSpPr>
              <p:spPr>
                <a:xfrm>
                  <a:off x="16916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5" name="Rectangle 554"/>
                <p:cNvSpPr/>
                <p:nvPr/>
              </p:nvSpPr>
              <p:spPr>
                <a:xfrm>
                  <a:off x="17068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6" name="Rectangle 555"/>
                <p:cNvSpPr/>
                <p:nvPr/>
              </p:nvSpPr>
              <p:spPr>
                <a:xfrm>
                  <a:off x="17221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7" name="Rectangle 556"/>
                <p:cNvSpPr/>
                <p:nvPr/>
              </p:nvSpPr>
              <p:spPr>
                <a:xfrm>
                  <a:off x="17373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8" name="Rectangle 557"/>
                <p:cNvSpPr/>
                <p:nvPr/>
              </p:nvSpPr>
              <p:spPr>
                <a:xfrm>
                  <a:off x="17526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95" name="Group 131"/>
              <p:cNvGrpSpPr/>
              <p:nvPr/>
            </p:nvGrpSpPr>
            <p:grpSpPr>
              <a:xfrm>
                <a:off x="33993746" y="20627091"/>
                <a:ext cx="3059464" cy="85071"/>
                <a:chOff x="15544800" y="9677400"/>
                <a:chExt cx="2026919" cy="45719"/>
              </a:xfrm>
            </p:grpSpPr>
            <p:sp>
              <p:nvSpPr>
                <p:cNvPr id="531" name="Rectangle 530"/>
                <p:cNvSpPr/>
                <p:nvPr/>
              </p:nvSpPr>
              <p:spPr>
                <a:xfrm>
                  <a:off x="15544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2" name="Rectangle 531"/>
                <p:cNvSpPr/>
                <p:nvPr/>
              </p:nvSpPr>
              <p:spPr>
                <a:xfrm>
                  <a:off x="15697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3" name="Rectangle 532"/>
                <p:cNvSpPr/>
                <p:nvPr/>
              </p:nvSpPr>
              <p:spPr>
                <a:xfrm>
                  <a:off x="15849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4" name="Rectangle 533"/>
                <p:cNvSpPr/>
                <p:nvPr/>
              </p:nvSpPr>
              <p:spPr>
                <a:xfrm>
                  <a:off x="16002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5" name="Rectangle 534"/>
                <p:cNvSpPr/>
                <p:nvPr/>
              </p:nvSpPr>
              <p:spPr>
                <a:xfrm>
                  <a:off x="16154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6" name="Rectangle 535"/>
                <p:cNvSpPr/>
                <p:nvPr/>
              </p:nvSpPr>
              <p:spPr>
                <a:xfrm>
                  <a:off x="16306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7" name="Rectangle 536"/>
                <p:cNvSpPr/>
                <p:nvPr/>
              </p:nvSpPr>
              <p:spPr>
                <a:xfrm>
                  <a:off x="16459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8" name="Rectangle 537"/>
                <p:cNvSpPr/>
                <p:nvPr/>
              </p:nvSpPr>
              <p:spPr>
                <a:xfrm>
                  <a:off x="16611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9" name="Rectangle 538"/>
                <p:cNvSpPr/>
                <p:nvPr/>
              </p:nvSpPr>
              <p:spPr>
                <a:xfrm>
                  <a:off x="16764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0" name="Rectangle 539"/>
                <p:cNvSpPr/>
                <p:nvPr/>
              </p:nvSpPr>
              <p:spPr>
                <a:xfrm>
                  <a:off x="16916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1" name="Rectangle 540"/>
                <p:cNvSpPr/>
                <p:nvPr/>
              </p:nvSpPr>
              <p:spPr>
                <a:xfrm>
                  <a:off x="17068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2" name="Rectangle 541"/>
                <p:cNvSpPr/>
                <p:nvPr/>
              </p:nvSpPr>
              <p:spPr>
                <a:xfrm>
                  <a:off x="17221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3" name="Rectangle 542"/>
                <p:cNvSpPr/>
                <p:nvPr/>
              </p:nvSpPr>
              <p:spPr>
                <a:xfrm>
                  <a:off x="17373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4" name="Rectangle 543"/>
                <p:cNvSpPr/>
                <p:nvPr/>
              </p:nvSpPr>
              <p:spPr>
                <a:xfrm>
                  <a:off x="17526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96" name="Group 146"/>
              <p:cNvGrpSpPr/>
              <p:nvPr/>
            </p:nvGrpSpPr>
            <p:grpSpPr>
              <a:xfrm>
                <a:off x="33993746" y="20910667"/>
                <a:ext cx="3059464" cy="85071"/>
                <a:chOff x="15544800" y="9677400"/>
                <a:chExt cx="2026919" cy="45719"/>
              </a:xfrm>
            </p:grpSpPr>
            <p:sp>
              <p:nvSpPr>
                <p:cNvPr id="517" name="Rectangle 516"/>
                <p:cNvSpPr/>
                <p:nvPr/>
              </p:nvSpPr>
              <p:spPr>
                <a:xfrm>
                  <a:off x="15544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8" name="Rectangle 517"/>
                <p:cNvSpPr/>
                <p:nvPr/>
              </p:nvSpPr>
              <p:spPr>
                <a:xfrm>
                  <a:off x="15697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9" name="Rectangle 518"/>
                <p:cNvSpPr/>
                <p:nvPr/>
              </p:nvSpPr>
              <p:spPr>
                <a:xfrm>
                  <a:off x="15849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0" name="Rectangle 519"/>
                <p:cNvSpPr/>
                <p:nvPr/>
              </p:nvSpPr>
              <p:spPr>
                <a:xfrm>
                  <a:off x="16002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1" name="Rectangle 520"/>
                <p:cNvSpPr/>
                <p:nvPr/>
              </p:nvSpPr>
              <p:spPr>
                <a:xfrm>
                  <a:off x="16154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2" name="Rectangle 521"/>
                <p:cNvSpPr/>
                <p:nvPr/>
              </p:nvSpPr>
              <p:spPr>
                <a:xfrm>
                  <a:off x="16306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3" name="Rectangle 522"/>
                <p:cNvSpPr/>
                <p:nvPr/>
              </p:nvSpPr>
              <p:spPr>
                <a:xfrm>
                  <a:off x="16459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4" name="Rectangle 523"/>
                <p:cNvSpPr/>
                <p:nvPr/>
              </p:nvSpPr>
              <p:spPr>
                <a:xfrm>
                  <a:off x="16611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5" name="Rectangle 524"/>
                <p:cNvSpPr/>
                <p:nvPr/>
              </p:nvSpPr>
              <p:spPr>
                <a:xfrm>
                  <a:off x="16764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6" name="Rectangle 525"/>
                <p:cNvSpPr/>
                <p:nvPr/>
              </p:nvSpPr>
              <p:spPr>
                <a:xfrm>
                  <a:off x="16916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7" name="Rectangle 526"/>
                <p:cNvSpPr/>
                <p:nvPr/>
              </p:nvSpPr>
              <p:spPr>
                <a:xfrm>
                  <a:off x="17068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8" name="Rectangle 527"/>
                <p:cNvSpPr/>
                <p:nvPr/>
              </p:nvSpPr>
              <p:spPr>
                <a:xfrm>
                  <a:off x="17221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9" name="Rectangle 528"/>
                <p:cNvSpPr/>
                <p:nvPr/>
              </p:nvSpPr>
              <p:spPr>
                <a:xfrm>
                  <a:off x="17373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0" name="Rectangle 529"/>
                <p:cNvSpPr/>
                <p:nvPr/>
              </p:nvSpPr>
              <p:spPr>
                <a:xfrm>
                  <a:off x="17526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97" name="Group 176"/>
              <p:cNvGrpSpPr/>
              <p:nvPr/>
            </p:nvGrpSpPr>
            <p:grpSpPr>
              <a:xfrm>
                <a:off x="33993746" y="21194243"/>
                <a:ext cx="3059464" cy="85071"/>
                <a:chOff x="15544800" y="9677400"/>
                <a:chExt cx="2026919" cy="45719"/>
              </a:xfrm>
            </p:grpSpPr>
            <p:sp>
              <p:nvSpPr>
                <p:cNvPr id="503" name="Rectangle 502"/>
                <p:cNvSpPr/>
                <p:nvPr/>
              </p:nvSpPr>
              <p:spPr>
                <a:xfrm>
                  <a:off x="15544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4" name="Rectangle 503"/>
                <p:cNvSpPr/>
                <p:nvPr/>
              </p:nvSpPr>
              <p:spPr>
                <a:xfrm>
                  <a:off x="15697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5" name="Rectangle 504"/>
                <p:cNvSpPr/>
                <p:nvPr/>
              </p:nvSpPr>
              <p:spPr>
                <a:xfrm>
                  <a:off x="15849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6" name="Rectangle 505"/>
                <p:cNvSpPr/>
                <p:nvPr/>
              </p:nvSpPr>
              <p:spPr>
                <a:xfrm>
                  <a:off x="16002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7" name="Rectangle 506"/>
                <p:cNvSpPr/>
                <p:nvPr/>
              </p:nvSpPr>
              <p:spPr>
                <a:xfrm>
                  <a:off x="16154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8" name="Rectangle 507"/>
                <p:cNvSpPr/>
                <p:nvPr/>
              </p:nvSpPr>
              <p:spPr>
                <a:xfrm>
                  <a:off x="16306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9" name="Rectangle 508"/>
                <p:cNvSpPr/>
                <p:nvPr/>
              </p:nvSpPr>
              <p:spPr>
                <a:xfrm>
                  <a:off x="16459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0" name="Rectangle 509"/>
                <p:cNvSpPr/>
                <p:nvPr/>
              </p:nvSpPr>
              <p:spPr>
                <a:xfrm>
                  <a:off x="16611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1" name="Rectangle 510"/>
                <p:cNvSpPr/>
                <p:nvPr/>
              </p:nvSpPr>
              <p:spPr>
                <a:xfrm>
                  <a:off x="16764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2" name="Rectangle 511"/>
                <p:cNvSpPr/>
                <p:nvPr/>
              </p:nvSpPr>
              <p:spPr>
                <a:xfrm>
                  <a:off x="169164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3" name="Rectangle 512"/>
                <p:cNvSpPr/>
                <p:nvPr/>
              </p:nvSpPr>
              <p:spPr>
                <a:xfrm>
                  <a:off x="170688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4" name="Rectangle 513"/>
                <p:cNvSpPr/>
                <p:nvPr/>
              </p:nvSpPr>
              <p:spPr>
                <a:xfrm>
                  <a:off x="172212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5" name="Rectangle 514"/>
                <p:cNvSpPr/>
                <p:nvPr/>
              </p:nvSpPr>
              <p:spPr>
                <a:xfrm>
                  <a:off x="173736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6" name="Rectangle 515"/>
                <p:cNvSpPr/>
                <p:nvPr/>
              </p:nvSpPr>
              <p:spPr>
                <a:xfrm>
                  <a:off x="17526000" y="96774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98" name="U-Turn Arrow 497"/>
              <p:cNvSpPr/>
              <p:nvPr/>
            </p:nvSpPr>
            <p:spPr>
              <a:xfrm rot="10800000" flipH="1">
                <a:off x="34002209" y="21469469"/>
                <a:ext cx="299046" cy="284369"/>
              </a:xfrm>
              <a:prstGeom prst="utur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9" name="Right Arrow 498"/>
              <p:cNvSpPr/>
              <p:nvPr/>
            </p:nvSpPr>
            <p:spPr>
              <a:xfrm rot="5400000">
                <a:off x="32635089" y="20001169"/>
                <a:ext cx="2779054" cy="76269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0" name="Right Arrow 499"/>
              <p:cNvSpPr/>
              <p:nvPr/>
            </p:nvSpPr>
            <p:spPr>
              <a:xfrm rot="16200000">
                <a:off x="32845374" y="19909253"/>
                <a:ext cx="2814909" cy="7992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1" name="U-Turn Arrow 500"/>
              <p:cNvSpPr/>
              <p:nvPr/>
            </p:nvSpPr>
            <p:spPr>
              <a:xfrm>
                <a:off x="34223777" y="18227759"/>
                <a:ext cx="310967" cy="284369"/>
              </a:xfrm>
              <a:prstGeom prst="utur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2" name="Right Arrow 501"/>
              <p:cNvSpPr/>
              <p:nvPr/>
            </p:nvSpPr>
            <p:spPr>
              <a:xfrm rot="5400000">
                <a:off x="33099224" y="19993313"/>
                <a:ext cx="2785968" cy="8507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65941" y="1573955"/>
            <a:ext cx="6606459" cy="2213191"/>
            <a:chOff x="14474" y="1607821"/>
            <a:chExt cx="8304014" cy="278187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74" y="1607821"/>
              <a:ext cx="4105393" cy="2743200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2719101" y="1957554"/>
              <a:ext cx="1039472" cy="969646"/>
              <a:chOff x="29068504" y="20755664"/>
              <a:chExt cx="3776972" cy="2637255"/>
            </a:xfrm>
          </p:grpSpPr>
          <p:grpSp>
            <p:nvGrpSpPr>
              <p:cNvPr id="162" name="Group 261"/>
              <p:cNvGrpSpPr/>
              <p:nvPr/>
            </p:nvGrpSpPr>
            <p:grpSpPr>
              <a:xfrm>
                <a:off x="29411148" y="20755664"/>
                <a:ext cx="3059464" cy="2637255"/>
                <a:chOff x="15544800" y="9525000"/>
                <a:chExt cx="2026919" cy="1417319"/>
              </a:xfrm>
            </p:grpSpPr>
            <p:sp>
              <p:nvSpPr>
                <p:cNvPr id="168" name="Rectangle 167"/>
                <p:cNvSpPr/>
                <p:nvPr/>
              </p:nvSpPr>
              <p:spPr>
                <a:xfrm>
                  <a:off x="155448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156972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>
                  <a:off x="158496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160020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2" name="Rectangle 171"/>
                <p:cNvSpPr/>
                <p:nvPr/>
              </p:nvSpPr>
              <p:spPr>
                <a:xfrm>
                  <a:off x="161544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3" name="Rectangle 172"/>
                <p:cNvSpPr/>
                <p:nvPr/>
              </p:nvSpPr>
              <p:spPr>
                <a:xfrm>
                  <a:off x="163068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164592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5" name="Rectangle 174"/>
                <p:cNvSpPr/>
                <p:nvPr/>
              </p:nvSpPr>
              <p:spPr>
                <a:xfrm>
                  <a:off x="166116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>
                  <a:off x="167640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7" name="Rectangle 176"/>
                <p:cNvSpPr/>
                <p:nvPr/>
              </p:nvSpPr>
              <p:spPr>
                <a:xfrm>
                  <a:off x="169164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8" name="Rectangle 177"/>
                <p:cNvSpPr/>
                <p:nvPr/>
              </p:nvSpPr>
              <p:spPr>
                <a:xfrm>
                  <a:off x="170688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172212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0" name="Rectangle 179"/>
                <p:cNvSpPr/>
                <p:nvPr/>
              </p:nvSpPr>
              <p:spPr>
                <a:xfrm>
                  <a:off x="173736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1" name="Rectangle 180"/>
                <p:cNvSpPr/>
                <p:nvPr/>
              </p:nvSpPr>
              <p:spPr>
                <a:xfrm>
                  <a:off x="175260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82" name="Group 55"/>
                <p:cNvGrpSpPr/>
                <p:nvPr/>
              </p:nvGrpSpPr>
              <p:grpSpPr>
                <a:xfrm>
                  <a:off x="15544800" y="96774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303" name="Rectangle 302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4" name="Rectangle 303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5" name="Rectangle 304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6" name="Rectangle 305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7" name="Rectangle 306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8" name="Rectangle 307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9" name="Rectangle 308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0" name="Rectangle 309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1" name="Rectangle 310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2" name="Rectangle 311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3" name="Rectangle 312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4" name="Rectangle 313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5" name="Rectangle 314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6" name="Rectangle 315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3" name="Group 56"/>
                <p:cNvGrpSpPr/>
                <p:nvPr/>
              </p:nvGrpSpPr>
              <p:grpSpPr>
                <a:xfrm>
                  <a:off x="15544800" y="98298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289" name="Rectangle 288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0" name="Rectangle 289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1" name="Rectangle 290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2" name="Rectangle 291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3" name="Rectangle 292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4" name="Rectangle 293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5" name="Rectangle 294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6" name="Rectangle 295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7" name="Rectangle 296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8" name="Rectangle 297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9" name="Rectangle 298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0" name="Rectangle 299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1" name="Rectangle 300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2" name="Rectangle 301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4" name="Group 71"/>
                <p:cNvGrpSpPr/>
                <p:nvPr/>
              </p:nvGrpSpPr>
              <p:grpSpPr>
                <a:xfrm>
                  <a:off x="15544800" y="99822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275" name="Rectangle 274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6" name="Rectangle 275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7" name="Rectangle 276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8" name="Rectangle 277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9" name="Rectangle 278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0" name="Rectangle 279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1" name="Rectangle 280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2" name="Rectangle 281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3" name="Rectangle 282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4" name="Rectangle 283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5" name="Rectangle 284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6" name="Rectangle 285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7" name="Rectangle 286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8" name="Rectangle 287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5" name="Group 86"/>
                <p:cNvGrpSpPr/>
                <p:nvPr/>
              </p:nvGrpSpPr>
              <p:grpSpPr>
                <a:xfrm>
                  <a:off x="15544800" y="101346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261" name="Rectangle 260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" name="Rectangle 261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" name="Rectangle 262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4" name="Rectangle 263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5" name="Rectangle 264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6" name="Rectangle 265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7" name="Rectangle 266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8" name="Rectangle 267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9" name="Rectangle 268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0" name="Rectangle 269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1" name="Rectangle 270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2" name="Rectangle 271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3" name="Rectangle 272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4" name="Rectangle 273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6" name="Group 101"/>
                <p:cNvGrpSpPr/>
                <p:nvPr/>
              </p:nvGrpSpPr>
              <p:grpSpPr>
                <a:xfrm>
                  <a:off x="15544800" y="102870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247" name="Rectangle 246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" name="Rectangle 247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" name="Rectangle 248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0" name="Rectangle 249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" name="Rectangle 250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" name="Rectangle 251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" name="Rectangle 252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" name="Rectangle 253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" name="Rectangle 254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" name="Rectangle 255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7" name="Rectangle 256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" name="Rectangle 257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" name="Rectangle 258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" name="Rectangle 259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7" name="Group 116"/>
                <p:cNvGrpSpPr/>
                <p:nvPr/>
              </p:nvGrpSpPr>
              <p:grpSpPr>
                <a:xfrm>
                  <a:off x="15544800" y="104394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233" name="Rectangle 232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" name="Rectangle 233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5" name="Rectangle 234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6" name="Rectangle 235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7" name="Rectangle 236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" name="Rectangle 237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9" name="Rectangle 238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0" name="Rectangle 239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1" name="Rectangle 240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2" name="Rectangle 241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3" name="Rectangle 242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" name="Rectangle 243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" name="Rectangle 244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" name="Rectangle 245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8" name="Group 131"/>
                <p:cNvGrpSpPr/>
                <p:nvPr/>
              </p:nvGrpSpPr>
              <p:grpSpPr>
                <a:xfrm>
                  <a:off x="15544800" y="105918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219" name="Rectangle 218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0" name="Rectangle 219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1" name="Rectangle 220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2" name="Rectangle 221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3" name="Rectangle 222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4" name="Rectangle 223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" name="Rectangle 224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6" name="Rectangle 225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7" name="Rectangle 226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8" name="Rectangle 227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9" name="Rectangle 228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0" name="Rectangle 229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" name="Rectangle 230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2" name="Rectangle 231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9" name="Group 146"/>
                <p:cNvGrpSpPr/>
                <p:nvPr/>
              </p:nvGrpSpPr>
              <p:grpSpPr>
                <a:xfrm>
                  <a:off x="15544800" y="107442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205" name="Rectangle 204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" name="Rectangle 205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7" name="Rectangle 206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8" name="Rectangle 207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" name="Rectangle 208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0" name="Rectangle 209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1" name="Rectangle 210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" name="Rectangle 211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" name="Rectangle 212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" name="Rectangle 213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5" name="Rectangle 214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6" name="Rectangle 215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7" name="Rectangle 216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8" name="Rectangle 217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90" name="Group 176"/>
                <p:cNvGrpSpPr/>
                <p:nvPr/>
              </p:nvGrpSpPr>
              <p:grpSpPr>
                <a:xfrm>
                  <a:off x="15544800" y="108966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191" name="Rectangle 33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2" name="Rectangle 34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3" name="Rectangle 192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4" name="Rectangle 193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5" name="Rectangle 194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6" name="Rectangle 195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7" name="Rectangle 196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8" name="Rectangle 197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9" name="Rectangle 198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0" name="Rectangle 199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1" name="Rectangle 200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2" name="Rectangle 201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3" name="Rectangle 202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4" name="Rectangle 203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163" name="U-Turn Arrow 5"/>
              <p:cNvSpPr/>
              <p:nvPr/>
            </p:nvSpPr>
            <p:spPr>
              <a:xfrm rot="5400000" flipH="1">
                <a:off x="32499177" y="23045754"/>
                <a:ext cx="408229" cy="284369"/>
              </a:xfrm>
              <a:prstGeom prst="utur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Right Arrow 6"/>
              <p:cNvSpPr/>
              <p:nvPr/>
            </p:nvSpPr>
            <p:spPr>
              <a:xfrm>
                <a:off x="29480253" y="23307778"/>
                <a:ext cx="2990468" cy="8507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5" name="Right Arrow 164"/>
              <p:cNvSpPr/>
              <p:nvPr/>
            </p:nvSpPr>
            <p:spPr>
              <a:xfrm rot="10800000">
                <a:off x="29480253" y="23024203"/>
                <a:ext cx="2990468" cy="8507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U-Turn Arrow 165"/>
              <p:cNvSpPr/>
              <p:nvPr/>
            </p:nvSpPr>
            <p:spPr>
              <a:xfrm rot="16200000">
                <a:off x="29026365" y="22782766"/>
                <a:ext cx="368647" cy="284369"/>
              </a:xfrm>
              <a:prstGeom prst="utur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Right Arrow 166"/>
              <p:cNvSpPr/>
              <p:nvPr/>
            </p:nvSpPr>
            <p:spPr>
              <a:xfrm>
                <a:off x="29365235" y="22745717"/>
                <a:ext cx="2990468" cy="8507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2445" y="1646500"/>
              <a:ext cx="4126043" cy="2743200"/>
            </a:xfrm>
            <a:prstGeom prst="rect">
              <a:avLst/>
            </a:prstGeom>
          </p:spPr>
        </p:pic>
        <p:grpSp>
          <p:nvGrpSpPr>
            <p:cNvPr id="6" name="Group 317"/>
            <p:cNvGrpSpPr/>
            <p:nvPr/>
          </p:nvGrpSpPr>
          <p:grpSpPr>
            <a:xfrm flipH="1">
              <a:off x="6978632" y="1937651"/>
              <a:ext cx="1034398" cy="969646"/>
              <a:chOff x="29068504" y="20755664"/>
              <a:chExt cx="3776972" cy="2637255"/>
            </a:xfrm>
          </p:grpSpPr>
          <p:grpSp>
            <p:nvGrpSpPr>
              <p:cNvPr id="7" name="Group 261"/>
              <p:cNvGrpSpPr/>
              <p:nvPr/>
            </p:nvGrpSpPr>
            <p:grpSpPr>
              <a:xfrm>
                <a:off x="29411150" y="20755664"/>
                <a:ext cx="3059464" cy="2637255"/>
                <a:chOff x="15544800" y="9525000"/>
                <a:chExt cx="2026919" cy="1417319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155448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156972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158496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160020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161544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163068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164592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166116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167640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169164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170688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172212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173736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17526000" y="9525000"/>
                  <a:ext cx="45719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7" name="Group 55"/>
                <p:cNvGrpSpPr/>
                <p:nvPr/>
              </p:nvGrpSpPr>
              <p:grpSpPr>
                <a:xfrm>
                  <a:off x="15544800" y="96774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148" name="Rectangle 147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" name="Rectangle 148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" name="Rectangle 149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" name="Rectangle 150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" name="Rectangle 151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" name="Rectangle 152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" name="Rectangle 153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" name="Rectangle 154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" name="Rectangle 155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" name="Rectangle 156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" name="Rectangle 157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" name="Rectangle 158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" name="Rectangle 159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" name="Rectangle 160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8" name="Group 56"/>
                <p:cNvGrpSpPr/>
                <p:nvPr/>
              </p:nvGrpSpPr>
              <p:grpSpPr>
                <a:xfrm>
                  <a:off x="15544800" y="98298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134" name="Rectangle 133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" name="Rectangle 134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" name="Rectangle 135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" name="Rectangle 136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" name="Rectangle 137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" name="Rectangle 138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0" name="Rectangle 139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" name="Rectangle 140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" name="Rectangle 141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" name="Rectangle 142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" name="Rectangle 143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" name="Rectangle 144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" name="Rectangle 145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" name="Rectangle 146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9" name="Group 71"/>
                <p:cNvGrpSpPr/>
                <p:nvPr/>
              </p:nvGrpSpPr>
              <p:grpSpPr>
                <a:xfrm>
                  <a:off x="15544800" y="99822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120" name="Rectangle 119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" name="Rectangle 120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" name="Rectangle 121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" name="Rectangle 122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" name="Rectangle 123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" name="Rectangle 124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" name="Rectangle 125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" name="Rectangle 126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" name="Rectangle 127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" name="Rectangle 128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" name="Rectangle 129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" name="Rectangle 130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" name="Rectangle 131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" name="Rectangle 132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0" name="Group 86"/>
                <p:cNvGrpSpPr/>
                <p:nvPr/>
              </p:nvGrpSpPr>
              <p:grpSpPr>
                <a:xfrm>
                  <a:off x="15544800" y="101346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106" name="Rectangle 105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" name="Rectangle 106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" name="Rectangle 107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" name="Rectangle 108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" name="Rectangle 109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" name="Rectangle 110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" name="Rectangle 111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" name="Rectangle 112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" name="Rectangle 113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" name="Rectangle 114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" name="Rectangle 115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" name="Rectangle 116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" name="Rectangle 117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" name="Rectangle 118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1" name="Group 101"/>
                <p:cNvGrpSpPr/>
                <p:nvPr/>
              </p:nvGrpSpPr>
              <p:grpSpPr>
                <a:xfrm>
                  <a:off x="15544800" y="102870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92" name="Rectangle 91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3" name="Rectangle 92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" name="Rectangle 93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" name="Rectangle 94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" name="Rectangle 95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" name="Rectangle 96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" name="Rectangle 97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" name="Rectangle 98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" name="Rectangle 99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" name="Rectangle 100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" name="Rectangle 101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" name="Rectangle 102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" name="Rectangle 103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" name="Rectangle 104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2" name="Group 116"/>
                <p:cNvGrpSpPr/>
                <p:nvPr/>
              </p:nvGrpSpPr>
              <p:grpSpPr>
                <a:xfrm>
                  <a:off x="15544800" y="104394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78" name="Rectangle 77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9" name="Rectangle 78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0" name="Rectangle 79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1" name="Rectangle 80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2" name="Rectangle 81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4" name="Rectangle 83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5" name="Rectangle 84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6" name="Rectangle 85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7" name="Rectangle 86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8" name="Rectangle 87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9" name="Rectangle 88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0" name="Rectangle 89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1" name="Rectangle 90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3" name="Group 131"/>
                <p:cNvGrpSpPr/>
                <p:nvPr/>
              </p:nvGrpSpPr>
              <p:grpSpPr>
                <a:xfrm>
                  <a:off x="15544800" y="105918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64" name="Rectangle 63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" name="Rectangle 64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" name="Rectangle 65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7" name="Rectangle 66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" name="Rectangle 67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3" name="Rectangle 72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5" name="Rectangle 74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6" name="Rectangle 75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7" name="Rectangle 76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4" name="Group 146"/>
                <p:cNvGrpSpPr/>
                <p:nvPr/>
              </p:nvGrpSpPr>
              <p:grpSpPr>
                <a:xfrm>
                  <a:off x="15544800" y="107442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50" name="Rectangle 49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" name="Rectangle 50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" name="Rectangle 51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" name="Rectangle 52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" name="Rectangle 54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" name="Rectangle 55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7" name="Rectangle 56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" name="Rectangle 57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" name="Rectangle 58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0" name="Rectangle 59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1" name="Rectangle 60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5" name="Group 176"/>
                <p:cNvGrpSpPr/>
                <p:nvPr/>
              </p:nvGrpSpPr>
              <p:grpSpPr>
                <a:xfrm>
                  <a:off x="15544800" y="10896600"/>
                  <a:ext cx="2026919" cy="45719"/>
                  <a:chOff x="15544800" y="9677400"/>
                  <a:chExt cx="2026919" cy="45719"/>
                </a:xfrm>
              </p:grpSpPr>
              <p:sp>
                <p:nvSpPr>
                  <p:cNvPr id="36" name="Rectangle 35"/>
                  <p:cNvSpPr/>
                  <p:nvPr/>
                </p:nvSpPr>
                <p:spPr>
                  <a:xfrm>
                    <a:off x="15544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" name="Rectangle 36"/>
                  <p:cNvSpPr/>
                  <p:nvPr/>
                </p:nvSpPr>
                <p:spPr>
                  <a:xfrm>
                    <a:off x="15697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" name="Rectangle 37"/>
                  <p:cNvSpPr/>
                  <p:nvPr/>
                </p:nvSpPr>
                <p:spPr>
                  <a:xfrm>
                    <a:off x="15849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Rectangle 38"/>
                  <p:cNvSpPr/>
                  <p:nvPr/>
                </p:nvSpPr>
                <p:spPr>
                  <a:xfrm>
                    <a:off x="16002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" name="Rectangle 39"/>
                  <p:cNvSpPr/>
                  <p:nvPr/>
                </p:nvSpPr>
                <p:spPr>
                  <a:xfrm>
                    <a:off x="16154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Rectangle 40"/>
                  <p:cNvSpPr/>
                  <p:nvPr/>
                </p:nvSpPr>
                <p:spPr>
                  <a:xfrm>
                    <a:off x="16306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" name="Rectangle 41"/>
                  <p:cNvSpPr/>
                  <p:nvPr/>
                </p:nvSpPr>
                <p:spPr>
                  <a:xfrm>
                    <a:off x="16459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" name="Rectangle 42"/>
                  <p:cNvSpPr/>
                  <p:nvPr/>
                </p:nvSpPr>
                <p:spPr>
                  <a:xfrm>
                    <a:off x="16611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>
                    <a:off x="16764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" name="Rectangle 44"/>
                  <p:cNvSpPr/>
                  <p:nvPr/>
                </p:nvSpPr>
                <p:spPr>
                  <a:xfrm>
                    <a:off x="169164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>
                  <a:xfrm>
                    <a:off x="170688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172212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Rectangle 47"/>
                  <p:cNvSpPr/>
                  <p:nvPr/>
                </p:nvSpPr>
                <p:spPr>
                  <a:xfrm>
                    <a:off x="173736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>
                    <a:off x="17526000" y="9677400"/>
                    <a:ext cx="45719" cy="457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8" name="U-Turn Arrow 7"/>
              <p:cNvSpPr/>
              <p:nvPr/>
            </p:nvSpPr>
            <p:spPr>
              <a:xfrm rot="5400000" flipH="1">
                <a:off x="32499177" y="23045754"/>
                <a:ext cx="408229" cy="284369"/>
              </a:xfrm>
              <a:prstGeom prst="utur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ight Arrow 8"/>
              <p:cNvSpPr/>
              <p:nvPr/>
            </p:nvSpPr>
            <p:spPr>
              <a:xfrm>
                <a:off x="29480253" y="23307778"/>
                <a:ext cx="2990468" cy="8507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ight Arrow 9"/>
              <p:cNvSpPr/>
              <p:nvPr/>
            </p:nvSpPr>
            <p:spPr>
              <a:xfrm rot="10800000">
                <a:off x="29480253" y="23024203"/>
                <a:ext cx="2990468" cy="8507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U-Turn Arrow 10"/>
              <p:cNvSpPr/>
              <p:nvPr/>
            </p:nvSpPr>
            <p:spPr>
              <a:xfrm rot="16200000">
                <a:off x="29026365" y="22782766"/>
                <a:ext cx="368647" cy="284369"/>
              </a:xfrm>
              <a:prstGeom prst="utur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ight Arrow 11"/>
              <p:cNvSpPr/>
              <p:nvPr/>
            </p:nvSpPr>
            <p:spPr>
              <a:xfrm>
                <a:off x="29365235" y="22745717"/>
                <a:ext cx="2990468" cy="8507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17" name="TextBox 316"/>
          <p:cNvSpPr txBox="1"/>
          <p:nvPr/>
        </p:nvSpPr>
        <p:spPr>
          <a:xfrm>
            <a:off x="789657" y="4375260"/>
            <a:ext cx="77460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The vertical paths are clearly incorrect, but either horizontal path could be right. </a:t>
            </a:r>
          </a:p>
          <a:p>
            <a:r>
              <a:rPr lang="en-US" sz="1600" dirty="0">
                <a:latin typeface="Arial"/>
                <a:cs typeface="Arial"/>
              </a:rPr>
              <a:t>We would need an additional test frequency to sort it out.  Spectra extracted from </a:t>
            </a:r>
          </a:p>
          <a:p>
            <a:r>
              <a:rPr lang="en-US" sz="1600" dirty="0">
                <a:latin typeface="Arial"/>
                <a:cs typeface="Arial"/>
              </a:rPr>
              <a:t>images such as these are highly dubious, since pattern generators will typically </a:t>
            </a:r>
          </a:p>
          <a:p>
            <a:r>
              <a:rPr lang="en-US" sz="1600" dirty="0">
                <a:latin typeface="Arial"/>
                <a:cs typeface="Arial"/>
              </a:rPr>
              <a:t>change the raster to match the longest side of the rectangle, and since the sample </a:t>
            </a:r>
          </a:p>
          <a:p>
            <a:r>
              <a:rPr lang="en-US" sz="1600" dirty="0">
                <a:latin typeface="Arial"/>
                <a:cs typeface="Arial"/>
              </a:rPr>
              <a:t>can be rotated arbitrarily in the SEM.  Because of these problems, spectral analysis </a:t>
            </a:r>
          </a:p>
          <a:p>
            <a:r>
              <a:rPr lang="en-US" sz="1600" dirty="0">
                <a:latin typeface="Arial"/>
                <a:cs typeface="Arial"/>
              </a:rPr>
              <a:t>is not included in the current version.</a:t>
            </a:r>
          </a:p>
        </p:txBody>
      </p:sp>
      <p:sp>
        <p:nvSpPr>
          <p:cNvPr id="318" name="TextBox 317"/>
          <p:cNvSpPr txBox="1"/>
          <p:nvPr/>
        </p:nvSpPr>
        <p:spPr>
          <a:xfrm>
            <a:off x="287866" y="304800"/>
            <a:ext cx="44555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Why not calculate the noise spectrum?	</a:t>
            </a:r>
          </a:p>
          <a:p>
            <a:r>
              <a:rPr lang="en-US" sz="1600" b="1" dirty="0">
                <a:latin typeface="Arial"/>
                <a:cs typeface="Arial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r_origina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67" y="1162252"/>
            <a:ext cx="3169961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496" y="228850"/>
            <a:ext cx="5585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Added bonus: line edge roughness program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8969" y="4057849"/>
            <a:ext cx="2327881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A very similar algorithm</a:t>
            </a:r>
          </a:p>
          <a:p>
            <a:r>
              <a:rPr lang="en-US" sz="1200" dirty="0">
                <a:latin typeface="Arial"/>
                <a:cs typeface="Arial"/>
              </a:rPr>
              <a:t>can be used to find dark </a:t>
            </a:r>
          </a:p>
          <a:p>
            <a:r>
              <a:rPr lang="en-US" sz="1200" dirty="0">
                <a:latin typeface="Arial"/>
                <a:cs typeface="Arial"/>
              </a:rPr>
              <a:t>lines on a bright background.</a:t>
            </a:r>
          </a:p>
          <a:p>
            <a:r>
              <a:rPr lang="en-US" sz="1200" dirty="0">
                <a:latin typeface="Arial"/>
                <a:cs typeface="Arial"/>
              </a:rPr>
              <a:t>Straight lines are fit to </a:t>
            </a:r>
          </a:p>
          <a:p>
            <a:r>
              <a:rPr lang="en-US" sz="1200" dirty="0">
                <a:latin typeface="Arial"/>
                <a:cs typeface="Arial"/>
              </a:rPr>
              <a:t>the edges, and the roughness</a:t>
            </a:r>
          </a:p>
          <a:p>
            <a:r>
              <a:rPr lang="en-US" sz="1200" dirty="0">
                <a:latin typeface="Arial"/>
                <a:cs typeface="Arial"/>
              </a:rPr>
              <a:t>is calculated.</a:t>
            </a:r>
          </a:p>
          <a:p>
            <a:endParaRPr lang="en-US" sz="1200" dirty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In addition to the usual </a:t>
            </a:r>
          </a:p>
          <a:p>
            <a:r>
              <a:rPr lang="en-US" sz="1200" dirty="0">
                <a:latin typeface="Arial"/>
                <a:cs typeface="Arial"/>
              </a:rPr>
              <a:t>threshold function, the user</a:t>
            </a:r>
          </a:p>
          <a:p>
            <a:r>
              <a:rPr lang="en-US" sz="1200" dirty="0">
                <a:latin typeface="Arial"/>
                <a:cs typeface="Arial"/>
              </a:rPr>
              <a:t>must be sure to cut the</a:t>
            </a:r>
          </a:p>
          <a:p>
            <a:r>
              <a:rPr lang="en-US" sz="1200" dirty="0">
                <a:latin typeface="Arial"/>
                <a:cs typeface="Arial"/>
              </a:rPr>
              <a:t>line ends horizontally, so that</a:t>
            </a:r>
          </a:p>
          <a:p>
            <a:r>
              <a:rPr lang="en-US" sz="1200" dirty="0">
                <a:latin typeface="Arial"/>
                <a:cs typeface="Arial"/>
              </a:rPr>
              <a:t>rounded ends do not contribute</a:t>
            </a:r>
          </a:p>
          <a:p>
            <a:r>
              <a:rPr lang="en-US" sz="1200" dirty="0">
                <a:latin typeface="Arial"/>
                <a:cs typeface="Arial"/>
              </a:rPr>
              <a:t>to the roughness value.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68818" y="3372934"/>
            <a:ext cx="2475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3</a:t>
            </a:r>
            <a:r>
              <a:rPr lang="en-US" sz="1800" dirty="0">
                <a:latin typeface="Symbol" charset="2"/>
                <a:cs typeface="Symbol" charset="2"/>
              </a:rPr>
              <a:t>s</a:t>
            </a:r>
            <a:r>
              <a:rPr lang="en-US" sz="1800" dirty="0">
                <a:latin typeface="Arial"/>
                <a:cs typeface="Arial"/>
              </a:rPr>
              <a:t> roughness = 12 nm</a:t>
            </a:r>
          </a:p>
        </p:txBody>
      </p:sp>
      <p:pic>
        <p:nvPicPr>
          <p:cNvPr id="2" name="Picture 1" descr="ler_1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614" y="2212118"/>
            <a:ext cx="3265620" cy="2743200"/>
          </a:xfrm>
          <a:prstGeom prst="rect">
            <a:avLst/>
          </a:prstGeom>
        </p:spPr>
      </p:pic>
      <p:pic>
        <p:nvPicPr>
          <p:cNvPr id="4" name="Picture 3" descr="ler_fit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098" y="3877733"/>
            <a:ext cx="3265227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2726" y="1139292"/>
            <a:ext cx="7460997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What is this for?  Who needs it?</a:t>
            </a:r>
          </a:p>
          <a:p>
            <a:endParaRPr lang="en-US" sz="2400" b="1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When testing a new e-beam writer, this dot analysis technique provides a simple </a:t>
            </a:r>
          </a:p>
          <a:p>
            <a:r>
              <a:rPr lang="en-US" sz="1600" dirty="0">
                <a:latin typeface="Arial"/>
                <a:cs typeface="Arial"/>
              </a:rPr>
              <a:t>and unambiguous way of specifying and measuring the deflection noise.  When </a:t>
            </a:r>
          </a:p>
          <a:p>
            <a:r>
              <a:rPr lang="en-US" sz="1600" dirty="0">
                <a:latin typeface="Arial"/>
                <a:cs typeface="Arial"/>
              </a:rPr>
              <a:t>diagnosing problems, it eliminates the convolutions of line-edge roughness. This </a:t>
            </a:r>
          </a:p>
          <a:p>
            <a:r>
              <a:rPr lang="en-US" sz="1600" dirty="0">
                <a:latin typeface="Arial"/>
                <a:cs typeface="Arial"/>
              </a:rPr>
              <a:t>program can be used to quantify the accuracy of a patterning instrument or the </a:t>
            </a:r>
          </a:p>
          <a:p>
            <a:r>
              <a:rPr lang="en-US" sz="1600" dirty="0">
                <a:latin typeface="Arial"/>
                <a:cs typeface="Arial"/>
              </a:rPr>
              <a:t>coherence of self-assembly.</a:t>
            </a:r>
          </a:p>
          <a:p>
            <a:endParaRPr lang="en-US"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2782" y="684861"/>
            <a:ext cx="3960139" cy="6740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Problem: </a:t>
            </a:r>
            <a:r>
              <a:rPr lang="en-US" sz="1600" dirty="0" smtClean="0">
                <a:latin typeface="Arial"/>
                <a:cs typeface="Arial"/>
              </a:rPr>
              <a:t>Measure quantitatively the </a:t>
            </a:r>
          </a:p>
          <a:p>
            <a:r>
              <a:rPr lang="en-US" sz="1600" dirty="0" smtClean="0">
                <a:latin typeface="Arial"/>
                <a:cs typeface="Arial"/>
              </a:rPr>
              <a:t>deflection noise of an electron beam </a:t>
            </a:r>
          </a:p>
          <a:p>
            <a:r>
              <a:rPr lang="en-US" sz="1600" dirty="0" smtClean="0">
                <a:latin typeface="Arial"/>
                <a:cs typeface="Arial"/>
              </a:rPr>
              <a:t>writer to diagnose noise problems, or </a:t>
            </a:r>
          </a:p>
          <a:p>
            <a:r>
              <a:rPr lang="en-US" sz="1600" dirty="0" smtClean="0">
                <a:latin typeface="Arial"/>
                <a:cs typeface="Arial"/>
              </a:rPr>
              <a:t>to compare performance.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Line edge roughness (LER) is not an </a:t>
            </a:r>
          </a:p>
          <a:p>
            <a:r>
              <a:rPr lang="en-US" sz="1600" dirty="0" smtClean="0">
                <a:latin typeface="Arial"/>
                <a:cs typeface="Arial"/>
              </a:rPr>
              <a:t>ideal way to measure deflection noise, </a:t>
            </a:r>
          </a:p>
          <a:p>
            <a:r>
              <a:rPr lang="en-US" sz="1600" dirty="0" smtClean="0">
                <a:latin typeface="Arial"/>
                <a:cs typeface="Arial"/>
              </a:rPr>
              <a:t>since LER is a convolution of resist </a:t>
            </a:r>
          </a:p>
          <a:p>
            <a:r>
              <a:rPr lang="en-US" sz="1600" dirty="0" smtClean="0">
                <a:latin typeface="Arial"/>
                <a:cs typeface="Arial"/>
              </a:rPr>
              <a:t>performance and exposure tool deflection </a:t>
            </a:r>
          </a:p>
          <a:p>
            <a:r>
              <a:rPr lang="en-US" sz="1600" dirty="0" smtClean="0">
                <a:latin typeface="Arial"/>
                <a:cs typeface="Arial"/>
              </a:rPr>
              <a:t>noise.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Dots-on-the-fly, that is, exposing a solid </a:t>
            </a:r>
          </a:p>
          <a:p>
            <a:r>
              <a:rPr lang="en-US" sz="1600" dirty="0" smtClean="0">
                <a:latin typeface="Arial"/>
                <a:cs typeface="Arial"/>
              </a:rPr>
              <a:t>rectangle with a large pixel step, is an </a:t>
            </a:r>
          </a:p>
          <a:p>
            <a:r>
              <a:rPr lang="en-US" sz="1600" dirty="0" smtClean="0">
                <a:latin typeface="Arial"/>
                <a:cs typeface="Arial"/>
              </a:rPr>
              <a:t>easy way to visualize deflection noise, </a:t>
            </a:r>
          </a:p>
          <a:p>
            <a:r>
              <a:rPr lang="en-US" sz="1600" dirty="0" smtClean="0">
                <a:latin typeface="Arial"/>
                <a:cs typeface="Arial"/>
              </a:rPr>
              <a:t>but quantifying the noise with commercial </a:t>
            </a:r>
          </a:p>
          <a:p>
            <a:r>
              <a:rPr lang="en-US" sz="1600" dirty="0" smtClean="0">
                <a:latin typeface="Arial"/>
                <a:cs typeface="Arial"/>
              </a:rPr>
              <a:t>software is expensive.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Solution:</a:t>
            </a:r>
            <a:r>
              <a:rPr lang="en-US" sz="1600" dirty="0" smtClean="0">
                <a:latin typeface="Arial"/>
                <a:cs typeface="Arial"/>
              </a:rPr>
              <a:t>  Combine dots-on-the-fly with </a:t>
            </a:r>
          </a:p>
          <a:p>
            <a:r>
              <a:rPr lang="en-US" sz="1600" dirty="0" smtClean="0">
                <a:latin typeface="Arial"/>
                <a:cs typeface="Arial"/>
              </a:rPr>
              <a:t>open-source software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</p:txBody>
      </p:sp>
      <p:sp>
        <p:nvSpPr>
          <p:cNvPr id="311" name="TextBox 310"/>
          <p:cNvSpPr txBox="1"/>
          <p:nvPr/>
        </p:nvSpPr>
        <p:spPr>
          <a:xfrm>
            <a:off x="16216974" y="10421205"/>
            <a:ext cx="367049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As written, underexposed</a:t>
            </a:r>
          </a:p>
          <a:p>
            <a:r>
              <a:rPr lang="en-US" sz="2400" dirty="0" smtClean="0">
                <a:latin typeface="Arial"/>
                <a:cs typeface="Arial"/>
              </a:rPr>
              <a:t>with pixel step = 80 nm</a:t>
            </a:r>
          </a:p>
          <a:p>
            <a:endParaRPr lang="en-US" sz="2400" dirty="0">
              <a:latin typeface="Arial"/>
              <a:cs typeface="Arial"/>
            </a:endParaRPr>
          </a:p>
        </p:txBody>
      </p:sp>
      <p:sp>
        <p:nvSpPr>
          <p:cNvPr id="313" name="Rectangle 312"/>
          <p:cNvSpPr/>
          <p:nvPr/>
        </p:nvSpPr>
        <p:spPr>
          <a:xfrm>
            <a:off x="5217180" y="1450553"/>
            <a:ext cx="1237782" cy="807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314" name="Group 313"/>
          <p:cNvGrpSpPr/>
          <p:nvPr/>
        </p:nvGrpSpPr>
        <p:grpSpPr>
          <a:xfrm>
            <a:off x="7033366" y="3188276"/>
            <a:ext cx="1264919" cy="807719"/>
            <a:chOff x="15544800" y="9525000"/>
            <a:chExt cx="2026919" cy="1417319"/>
          </a:xfrm>
        </p:grpSpPr>
        <p:sp>
          <p:nvSpPr>
            <p:cNvPr id="315" name="Rectangle 314"/>
            <p:cNvSpPr/>
            <p:nvPr/>
          </p:nvSpPr>
          <p:spPr>
            <a:xfrm>
              <a:off x="15544800" y="9525000"/>
              <a:ext cx="45719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16" name="Rectangle 315"/>
            <p:cNvSpPr/>
            <p:nvPr/>
          </p:nvSpPr>
          <p:spPr>
            <a:xfrm>
              <a:off x="15697200" y="9525000"/>
              <a:ext cx="45719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17" name="Rectangle 316"/>
            <p:cNvSpPr/>
            <p:nvPr/>
          </p:nvSpPr>
          <p:spPr>
            <a:xfrm>
              <a:off x="15849600" y="9525000"/>
              <a:ext cx="45719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16002000" y="9525000"/>
              <a:ext cx="45719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19" name="Rectangle 318"/>
            <p:cNvSpPr/>
            <p:nvPr/>
          </p:nvSpPr>
          <p:spPr>
            <a:xfrm>
              <a:off x="16154400" y="9525000"/>
              <a:ext cx="45719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20" name="Rectangle 319"/>
            <p:cNvSpPr/>
            <p:nvPr/>
          </p:nvSpPr>
          <p:spPr>
            <a:xfrm>
              <a:off x="16306800" y="9525000"/>
              <a:ext cx="45719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16459200" y="9525000"/>
              <a:ext cx="45719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16611600" y="9525000"/>
              <a:ext cx="45719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16764000" y="9525000"/>
              <a:ext cx="45719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16916400" y="9525000"/>
              <a:ext cx="45719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17068800" y="9525000"/>
              <a:ext cx="45719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17221200" y="9525000"/>
              <a:ext cx="45719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17373600" y="9525000"/>
              <a:ext cx="45719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17526000" y="9525000"/>
              <a:ext cx="45719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329" name="Group 55"/>
            <p:cNvGrpSpPr/>
            <p:nvPr/>
          </p:nvGrpSpPr>
          <p:grpSpPr>
            <a:xfrm>
              <a:off x="15544800" y="9677400"/>
              <a:ext cx="2026919" cy="45719"/>
              <a:chOff x="15544800" y="9677400"/>
              <a:chExt cx="2026919" cy="45719"/>
            </a:xfrm>
          </p:grpSpPr>
          <p:sp>
            <p:nvSpPr>
              <p:cNvPr id="450" name="Rectangle 449"/>
              <p:cNvSpPr/>
              <p:nvPr/>
            </p:nvSpPr>
            <p:spPr>
              <a:xfrm>
                <a:off x="15544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51" name="Rectangle 450"/>
              <p:cNvSpPr/>
              <p:nvPr/>
            </p:nvSpPr>
            <p:spPr>
              <a:xfrm>
                <a:off x="15697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52" name="Rectangle 451"/>
              <p:cNvSpPr/>
              <p:nvPr/>
            </p:nvSpPr>
            <p:spPr>
              <a:xfrm>
                <a:off x="15849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53" name="Rectangle 452"/>
              <p:cNvSpPr/>
              <p:nvPr/>
            </p:nvSpPr>
            <p:spPr>
              <a:xfrm>
                <a:off x="16002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54" name="Rectangle 453"/>
              <p:cNvSpPr/>
              <p:nvPr/>
            </p:nvSpPr>
            <p:spPr>
              <a:xfrm>
                <a:off x="161544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55" name="Rectangle 454"/>
              <p:cNvSpPr/>
              <p:nvPr/>
            </p:nvSpPr>
            <p:spPr>
              <a:xfrm>
                <a:off x="16306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56" name="Rectangle 455"/>
              <p:cNvSpPr/>
              <p:nvPr/>
            </p:nvSpPr>
            <p:spPr>
              <a:xfrm>
                <a:off x="16459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57" name="Rectangle 456"/>
              <p:cNvSpPr/>
              <p:nvPr/>
            </p:nvSpPr>
            <p:spPr>
              <a:xfrm>
                <a:off x="16611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58" name="Rectangle 457"/>
              <p:cNvSpPr/>
              <p:nvPr/>
            </p:nvSpPr>
            <p:spPr>
              <a:xfrm>
                <a:off x="16764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59" name="Rectangle 458"/>
              <p:cNvSpPr/>
              <p:nvPr/>
            </p:nvSpPr>
            <p:spPr>
              <a:xfrm>
                <a:off x="169164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60" name="Rectangle 459"/>
              <p:cNvSpPr/>
              <p:nvPr/>
            </p:nvSpPr>
            <p:spPr>
              <a:xfrm>
                <a:off x="17068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61" name="Rectangle 460"/>
              <p:cNvSpPr/>
              <p:nvPr/>
            </p:nvSpPr>
            <p:spPr>
              <a:xfrm>
                <a:off x="17221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62" name="Rectangle 461"/>
              <p:cNvSpPr/>
              <p:nvPr/>
            </p:nvSpPr>
            <p:spPr>
              <a:xfrm>
                <a:off x="17373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63" name="Rectangle 462"/>
              <p:cNvSpPr/>
              <p:nvPr/>
            </p:nvSpPr>
            <p:spPr>
              <a:xfrm>
                <a:off x="17526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  <p:grpSp>
          <p:nvGrpSpPr>
            <p:cNvPr id="330" name="Group 56"/>
            <p:cNvGrpSpPr/>
            <p:nvPr/>
          </p:nvGrpSpPr>
          <p:grpSpPr>
            <a:xfrm>
              <a:off x="15544800" y="9829800"/>
              <a:ext cx="2026919" cy="45719"/>
              <a:chOff x="15544800" y="9677400"/>
              <a:chExt cx="2026919" cy="45719"/>
            </a:xfrm>
          </p:grpSpPr>
          <p:sp>
            <p:nvSpPr>
              <p:cNvPr id="436" name="Rectangle 435"/>
              <p:cNvSpPr/>
              <p:nvPr/>
            </p:nvSpPr>
            <p:spPr>
              <a:xfrm>
                <a:off x="15544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37" name="Rectangle 436"/>
              <p:cNvSpPr/>
              <p:nvPr/>
            </p:nvSpPr>
            <p:spPr>
              <a:xfrm>
                <a:off x="15697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38" name="Rectangle 437"/>
              <p:cNvSpPr/>
              <p:nvPr/>
            </p:nvSpPr>
            <p:spPr>
              <a:xfrm>
                <a:off x="15849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39" name="Rectangle 438"/>
              <p:cNvSpPr/>
              <p:nvPr/>
            </p:nvSpPr>
            <p:spPr>
              <a:xfrm>
                <a:off x="16002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40" name="Rectangle 439"/>
              <p:cNvSpPr/>
              <p:nvPr/>
            </p:nvSpPr>
            <p:spPr>
              <a:xfrm>
                <a:off x="161544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41" name="Rectangle 440"/>
              <p:cNvSpPr/>
              <p:nvPr/>
            </p:nvSpPr>
            <p:spPr>
              <a:xfrm>
                <a:off x="16306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42" name="Rectangle 441"/>
              <p:cNvSpPr/>
              <p:nvPr/>
            </p:nvSpPr>
            <p:spPr>
              <a:xfrm>
                <a:off x="16459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43" name="Rectangle 442"/>
              <p:cNvSpPr/>
              <p:nvPr/>
            </p:nvSpPr>
            <p:spPr>
              <a:xfrm>
                <a:off x="16611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44" name="Rectangle 443"/>
              <p:cNvSpPr/>
              <p:nvPr/>
            </p:nvSpPr>
            <p:spPr>
              <a:xfrm>
                <a:off x="16764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45" name="Rectangle 444"/>
              <p:cNvSpPr/>
              <p:nvPr/>
            </p:nvSpPr>
            <p:spPr>
              <a:xfrm>
                <a:off x="169164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46" name="Rectangle 445"/>
              <p:cNvSpPr/>
              <p:nvPr/>
            </p:nvSpPr>
            <p:spPr>
              <a:xfrm>
                <a:off x="17068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47" name="Rectangle 446"/>
              <p:cNvSpPr/>
              <p:nvPr/>
            </p:nvSpPr>
            <p:spPr>
              <a:xfrm>
                <a:off x="17221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48" name="Rectangle 447"/>
              <p:cNvSpPr/>
              <p:nvPr/>
            </p:nvSpPr>
            <p:spPr>
              <a:xfrm>
                <a:off x="17373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49" name="Rectangle 448"/>
              <p:cNvSpPr/>
              <p:nvPr/>
            </p:nvSpPr>
            <p:spPr>
              <a:xfrm>
                <a:off x="17526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  <p:grpSp>
          <p:nvGrpSpPr>
            <p:cNvPr id="331" name="Group 71"/>
            <p:cNvGrpSpPr/>
            <p:nvPr/>
          </p:nvGrpSpPr>
          <p:grpSpPr>
            <a:xfrm>
              <a:off x="15544800" y="9982200"/>
              <a:ext cx="2026919" cy="45719"/>
              <a:chOff x="15544800" y="9677400"/>
              <a:chExt cx="2026919" cy="45719"/>
            </a:xfrm>
          </p:grpSpPr>
          <p:sp>
            <p:nvSpPr>
              <p:cNvPr id="422" name="Rectangle 421"/>
              <p:cNvSpPr/>
              <p:nvPr/>
            </p:nvSpPr>
            <p:spPr>
              <a:xfrm>
                <a:off x="15544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23" name="Rectangle 422"/>
              <p:cNvSpPr/>
              <p:nvPr/>
            </p:nvSpPr>
            <p:spPr>
              <a:xfrm>
                <a:off x="15697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24" name="Rectangle 423"/>
              <p:cNvSpPr/>
              <p:nvPr/>
            </p:nvSpPr>
            <p:spPr>
              <a:xfrm>
                <a:off x="15849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25" name="Rectangle 424"/>
              <p:cNvSpPr/>
              <p:nvPr/>
            </p:nvSpPr>
            <p:spPr>
              <a:xfrm>
                <a:off x="16002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26" name="Rectangle 425"/>
              <p:cNvSpPr/>
              <p:nvPr/>
            </p:nvSpPr>
            <p:spPr>
              <a:xfrm>
                <a:off x="161544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27" name="Rectangle 426"/>
              <p:cNvSpPr/>
              <p:nvPr/>
            </p:nvSpPr>
            <p:spPr>
              <a:xfrm>
                <a:off x="16306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28" name="Rectangle 427"/>
              <p:cNvSpPr/>
              <p:nvPr/>
            </p:nvSpPr>
            <p:spPr>
              <a:xfrm>
                <a:off x="16459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29" name="Rectangle 428"/>
              <p:cNvSpPr/>
              <p:nvPr/>
            </p:nvSpPr>
            <p:spPr>
              <a:xfrm>
                <a:off x="16611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30" name="Rectangle 429"/>
              <p:cNvSpPr/>
              <p:nvPr/>
            </p:nvSpPr>
            <p:spPr>
              <a:xfrm>
                <a:off x="16764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31" name="Rectangle 430"/>
              <p:cNvSpPr/>
              <p:nvPr/>
            </p:nvSpPr>
            <p:spPr>
              <a:xfrm>
                <a:off x="169164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32" name="Rectangle 431"/>
              <p:cNvSpPr/>
              <p:nvPr/>
            </p:nvSpPr>
            <p:spPr>
              <a:xfrm>
                <a:off x="17068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33" name="Rectangle 432"/>
              <p:cNvSpPr/>
              <p:nvPr/>
            </p:nvSpPr>
            <p:spPr>
              <a:xfrm>
                <a:off x="17221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34" name="Rectangle 433"/>
              <p:cNvSpPr/>
              <p:nvPr/>
            </p:nvSpPr>
            <p:spPr>
              <a:xfrm>
                <a:off x="17373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35" name="Rectangle 434"/>
              <p:cNvSpPr/>
              <p:nvPr/>
            </p:nvSpPr>
            <p:spPr>
              <a:xfrm>
                <a:off x="17526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  <p:grpSp>
          <p:nvGrpSpPr>
            <p:cNvPr id="332" name="Group 86"/>
            <p:cNvGrpSpPr/>
            <p:nvPr/>
          </p:nvGrpSpPr>
          <p:grpSpPr>
            <a:xfrm>
              <a:off x="15544800" y="10134600"/>
              <a:ext cx="2026919" cy="45719"/>
              <a:chOff x="15544800" y="9677400"/>
              <a:chExt cx="2026919" cy="45719"/>
            </a:xfrm>
          </p:grpSpPr>
          <p:sp>
            <p:nvSpPr>
              <p:cNvPr id="408" name="Rectangle 407"/>
              <p:cNvSpPr/>
              <p:nvPr/>
            </p:nvSpPr>
            <p:spPr>
              <a:xfrm>
                <a:off x="15544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09" name="Rectangle 408"/>
              <p:cNvSpPr/>
              <p:nvPr/>
            </p:nvSpPr>
            <p:spPr>
              <a:xfrm>
                <a:off x="15697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10" name="Rectangle 409"/>
              <p:cNvSpPr/>
              <p:nvPr/>
            </p:nvSpPr>
            <p:spPr>
              <a:xfrm>
                <a:off x="15849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11" name="Rectangle 410"/>
              <p:cNvSpPr/>
              <p:nvPr/>
            </p:nvSpPr>
            <p:spPr>
              <a:xfrm>
                <a:off x="16002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12" name="Rectangle 411"/>
              <p:cNvSpPr/>
              <p:nvPr/>
            </p:nvSpPr>
            <p:spPr>
              <a:xfrm>
                <a:off x="161544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13" name="Rectangle 412"/>
              <p:cNvSpPr/>
              <p:nvPr/>
            </p:nvSpPr>
            <p:spPr>
              <a:xfrm>
                <a:off x="16306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14" name="Rectangle 413"/>
              <p:cNvSpPr/>
              <p:nvPr/>
            </p:nvSpPr>
            <p:spPr>
              <a:xfrm>
                <a:off x="16459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15" name="Rectangle 414"/>
              <p:cNvSpPr/>
              <p:nvPr/>
            </p:nvSpPr>
            <p:spPr>
              <a:xfrm>
                <a:off x="16611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16" name="Rectangle 415"/>
              <p:cNvSpPr/>
              <p:nvPr/>
            </p:nvSpPr>
            <p:spPr>
              <a:xfrm>
                <a:off x="16764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17" name="Rectangle 416"/>
              <p:cNvSpPr/>
              <p:nvPr/>
            </p:nvSpPr>
            <p:spPr>
              <a:xfrm>
                <a:off x="169164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18" name="Rectangle 417"/>
              <p:cNvSpPr/>
              <p:nvPr/>
            </p:nvSpPr>
            <p:spPr>
              <a:xfrm>
                <a:off x="17068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19" name="Rectangle 418"/>
              <p:cNvSpPr/>
              <p:nvPr/>
            </p:nvSpPr>
            <p:spPr>
              <a:xfrm>
                <a:off x="17221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20" name="Rectangle 419"/>
              <p:cNvSpPr/>
              <p:nvPr/>
            </p:nvSpPr>
            <p:spPr>
              <a:xfrm>
                <a:off x="17373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21" name="Rectangle 420"/>
              <p:cNvSpPr/>
              <p:nvPr/>
            </p:nvSpPr>
            <p:spPr>
              <a:xfrm>
                <a:off x="17526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  <p:grpSp>
          <p:nvGrpSpPr>
            <p:cNvPr id="333" name="Group 101"/>
            <p:cNvGrpSpPr/>
            <p:nvPr/>
          </p:nvGrpSpPr>
          <p:grpSpPr>
            <a:xfrm>
              <a:off x="15544800" y="10287000"/>
              <a:ext cx="2026919" cy="45719"/>
              <a:chOff x="15544800" y="9677400"/>
              <a:chExt cx="2026919" cy="45719"/>
            </a:xfrm>
          </p:grpSpPr>
          <p:sp>
            <p:nvSpPr>
              <p:cNvPr id="394" name="Rectangle 393"/>
              <p:cNvSpPr/>
              <p:nvPr/>
            </p:nvSpPr>
            <p:spPr>
              <a:xfrm>
                <a:off x="15544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95" name="Rectangle 394"/>
              <p:cNvSpPr/>
              <p:nvPr/>
            </p:nvSpPr>
            <p:spPr>
              <a:xfrm>
                <a:off x="15697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96" name="Rectangle 395"/>
              <p:cNvSpPr/>
              <p:nvPr/>
            </p:nvSpPr>
            <p:spPr>
              <a:xfrm>
                <a:off x="15849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97" name="Rectangle 396"/>
              <p:cNvSpPr/>
              <p:nvPr/>
            </p:nvSpPr>
            <p:spPr>
              <a:xfrm>
                <a:off x="16002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98" name="Rectangle 397"/>
              <p:cNvSpPr/>
              <p:nvPr/>
            </p:nvSpPr>
            <p:spPr>
              <a:xfrm>
                <a:off x="161544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99" name="Rectangle 398"/>
              <p:cNvSpPr/>
              <p:nvPr/>
            </p:nvSpPr>
            <p:spPr>
              <a:xfrm>
                <a:off x="16306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00" name="Rectangle 399"/>
              <p:cNvSpPr/>
              <p:nvPr/>
            </p:nvSpPr>
            <p:spPr>
              <a:xfrm>
                <a:off x="16459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01" name="Rectangle 400"/>
              <p:cNvSpPr/>
              <p:nvPr/>
            </p:nvSpPr>
            <p:spPr>
              <a:xfrm>
                <a:off x="16611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02" name="Rectangle 401"/>
              <p:cNvSpPr/>
              <p:nvPr/>
            </p:nvSpPr>
            <p:spPr>
              <a:xfrm>
                <a:off x="16764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03" name="Rectangle 402"/>
              <p:cNvSpPr/>
              <p:nvPr/>
            </p:nvSpPr>
            <p:spPr>
              <a:xfrm>
                <a:off x="169164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04" name="Rectangle 403"/>
              <p:cNvSpPr/>
              <p:nvPr/>
            </p:nvSpPr>
            <p:spPr>
              <a:xfrm>
                <a:off x="17068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05" name="Rectangle 404"/>
              <p:cNvSpPr/>
              <p:nvPr/>
            </p:nvSpPr>
            <p:spPr>
              <a:xfrm>
                <a:off x="17221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06" name="Rectangle 405"/>
              <p:cNvSpPr/>
              <p:nvPr/>
            </p:nvSpPr>
            <p:spPr>
              <a:xfrm>
                <a:off x="17373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07" name="Rectangle 406"/>
              <p:cNvSpPr/>
              <p:nvPr/>
            </p:nvSpPr>
            <p:spPr>
              <a:xfrm>
                <a:off x="17526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  <p:grpSp>
          <p:nvGrpSpPr>
            <p:cNvPr id="334" name="Group 116"/>
            <p:cNvGrpSpPr/>
            <p:nvPr/>
          </p:nvGrpSpPr>
          <p:grpSpPr>
            <a:xfrm>
              <a:off x="15544800" y="10439400"/>
              <a:ext cx="2026919" cy="45719"/>
              <a:chOff x="15544800" y="9677400"/>
              <a:chExt cx="2026919" cy="45719"/>
            </a:xfrm>
          </p:grpSpPr>
          <p:sp>
            <p:nvSpPr>
              <p:cNvPr id="380" name="Rectangle 379"/>
              <p:cNvSpPr/>
              <p:nvPr/>
            </p:nvSpPr>
            <p:spPr>
              <a:xfrm>
                <a:off x="15544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81" name="Rectangle 380"/>
              <p:cNvSpPr/>
              <p:nvPr/>
            </p:nvSpPr>
            <p:spPr>
              <a:xfrm>
                <a:off x="15697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82" name="Rectangle 381"/>
              <p:cNvSpPr/>
              <p:nvPr/>
            </p:nvSpPr>
            <p:spPr>
              <a:xfrm>
                <a:off x="15849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83" name="Rectangle 382"/>
              <p:cNvSpPr/>
              <p:nvPr/>
            </p:nvSpPr>
            <p:spPr>
              <a:xfrm>
                <a:off x="16002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84" name="Rectangle 383"/>
              <p:cNvSpPr/>
              <p:nvPr/>
            </p:nvSpPr>
            <p:spPr>
              <a:xfrm>
                <a:off x="161544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85" name="Rectangle 384"/>
              <p:cNvSpPr/>
              <p:nvPr/>
            </p:nvSpPr>
            <p:spPr>
              <a:xfrm>
                <a:off x="16306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86" name="Rectangle 385"/>
              <p:cNvSpPr/>
              <p:nvPr/>
            </p:nvSpPr>
            <p:spPr>
              <a:xfrm>
                <a:off x="16459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87" name="Rectangle 386"/>
              <p:cNvSpPr/>
              <p:nvPr/>
            </p:nvSpPr>
            <p:spPr>
              <a:xfrm>
                <a:off x="16611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88" name="Rectangle 387"/>
              <p:cNvSpPr/>
              <p:nvPr/>
            </p:nvSpPr>
            <p:spPr>
              <a:xfrm>
                <a:off x="16764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89" name="Rectangle 388"/>
              <p:cNvSpPr/>
              <p:nvPr/>
            </p:nvSpPr>
            <p:spPr>
              <a:xfrm>
                <a:off x="169164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90" name="Rectangle 389"/>
              <p:cNvSpPr/>
              <p:nvPr/>
            </p:nvSpPr>
            <p:spPr>
              <a:xfrm>
                <a:off x="17068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91" name="Rectangle 390"/>
              <p:cNvSpPr/>
              <p:nvPr/>
            </p:nvSpPr>
            <p:spPr>
              <a:xfrm>
                <a:off x="17221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92" name="Rectangle 391"/>
              <p:cNvSpPr/>
              <p:nvPr/>
            </p:nvSpPr>
            <p:spPr>
              <a:xfrm>
                <a:off x="17373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93" name="Rectangle 392"/>
              <p:cNvSpPr/>
              <p:nvPr/>
            </p:nvSpPr>
            <p:spPr>
              <a:xfrm>
                <a:off x="17526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  <p:grpSp>
          <p:nvGrpSpPr>
            <p:cNvPr id="335" name="Group 131"/>
            <p:cNvGrpSpPr/>
            <p:nvPr/>
          </p:nvGrpSpPr>
          <p:grpSpPr>
            <a:xfrm>
              <a:off x="15544800" y="10591800"/>
              <a:ext cx="2026919" cy="45719"/>
              <a:chOff x="15544800" y="9677400"/>
              <a:chExt cx="2026919" cy="45719"/>
            </a:xfrm>
          </p:grpSpPr>
          <p:sp>
            <p:nvSpPr>
              <p:cNvPr id="366" name="Rectangle 365"/>
              <p:cNvSpPr/>
              <p:nvPr/>
            </p:nvSpPr>
            <p:spPr>
              <a:xfrm>
                <a:off x="15544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67" name="Rectangle 366"/>
              <p:cNvSpPr/>
              <p:nvPr/>
            </p:nvSpPr>
            <p:spPr>
              <a:xfrm>
                <a:off x="15697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68" name="Rectangle 367"/>
              <p:cNvSpPr/>
              <p:nvPr/>
            </p:nvSpPr>
            <p:spPr>
              <a:xfrm>
                <a:off x="15849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69" name="Rectangle 368"/>
              <p:cNvSpPr/>
              <p:nvPr/>
            </p:nvSpPr>
            <p:spPr>
              <a:xfrm>
                <a:off x="16002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70" name="Rectangle 369"/>
              <p:cNvSpPr/>
              <p:nvPr/>
            </p:nvSpPr>
            <p:spPr>
              <a:xfrm>
                <a:off x="161544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71" name="Rectangle 370"/>
              <p:cNvSpPr/>
              <p:nvPr/>
            </p:nvSpPr>
            <p:spPr>
              <a:xfrm>
                <a:off x="16306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72" name="Rectangle 371"/>
              <p:cNvSpPr/>
              <p:nvPr/>
            </p:nvSpPr>
            <p:spPr>
              <a:xfrm>
                <a:off x="16459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73" name="Rectangle 372"/>
              <p:cNvSpPr/>
              <p:nvPr/>
            </p:nvSpPr>
            <p:spPr>
              <a:xfrm>
                <a:off x="16611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74" name="Rectangle 373"/>
              <p:cNvSpPr/>
              <p:nvPr/>
            </p:nvSpPr>
            <p:spPr>
              <a:xfrm>
                <a:off x="16764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75" name="Rectangle 374"/>
              <p:cNvSpPr/>
              <p:nvPr/>
            </p:nvSpPr>
            <p:spPr>
              <a:xfrm>
                <a:off x="169164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76" name="Rectangle 375"/>
              <p:cNvSpPr/>
              <p:nvPr/>
            </p:nvSpPr>
            <p:spPr>
              <a:xfrm>
                <a:off x="17068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77" name="Rectangle 376"/>
              <p:cNvSpPr/>
              <p:nvPr/>
            </p:nvSpPr>
            <p:spPr>
              <a:xfrm>
                <a:off x="17221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78" name="Rectangle 377"/>
              <p:cNvSpPr/>
              <p:nvPr/>
            </p:nvSpPr>
            <p:spPr>
              <a:xfrm>
                <a:off x="17373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79" name="Rectangle 378"/>
              <p:cNvSpPr/>
              <p:nvPr/>
            </p:nvSpPr>
            <p:spPr>
              <a:xfrm>
                <a:off x="17526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  <p:grpSp>
          <p:nvGrpSpPr>
            <p:cNvPr id="336" name="Group 146"/>
            <p:cNvGrpSpPr/>
            <p:nvPr/>
          </p:nvGrpSpPr>
          <p:grpSpPr>
            <a:xfrm>
              <a:off x="15544800" y="10744200"/>
              <a:ext cx="2026919" cy="45719"/>
              <a:chOff x="15544800" y="9677400"/>
              <a:chExt cx="2026919" cy="45719"/>
            </a:xfrm>
          </p:grpSpPr>
          <p:sp>
            <p:nvSpPr>
              <p:cNvPr id="352" name="Rectangle 351"/>
              <p:cNvSpPr/>
              <p:nvPr/>
            </p:nvSpPr>
            <p:spPr>
              <a:xfrm>
                <a:off x="15544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53" name="Rectangle 352"/>
              <p:cNvSpPr/>
              <p:nvPr/>
            </p:nvSpPr>
            <p:spPr>
              <a:xfrm>
                <a:off x="15697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54" name="Rectangle 353"/>
              <p:cNvSpPr/>
              <p:nvPr/>
            </p:nvSpPr>
            <p:spPr>
              <a:xfrm>
                <a:off x="15849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55" name="Rectangle 354"/>
              <p:cNvSpPr/>
              <p:nvPr/>
            </p:nvSpPr>
            <p:spPr>
              <a:xfrm>
                <a:off x="16002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56" name="Rectangle 355"/>
              <p:cNvSpPr/>
              <p:nvPr/>
            </p:nvSpPr>
            <p:spPr>
              <a:xfrm>
                <a:off x="161544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57" name="Rectangle 356"/>
              <p:cNvSpPr/>
              <p:nvPr/>
            </p:nvSpPr>
            <p:spPr>
              <a:xfrm>
                <a:off x="16306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58" name="Rectangle 357"/>
              <p:cNvSpPr/>
              <p:nvPr/>
            </p:nvSpPr>
            <p:spPr>
              <a:xfrm>
                <a:off x="16459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59" name="Rectangle 358"/>
              <p:cNvSpPr/>
              <p:nvPr/>
            </p:nvSpPr>
            <p:spPr>
              <a:xfrm>
                <a:off x="16611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60" name="Rectangle 359"/>
              <p:cNvSpPr/>
              <p:nvPr/>
            </p:nvSpPr>
            <p:spPr>
              <a:xfrm>
                <a:off x="16764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61" name="Rectangle 360"/>
              <p:cNvSpPr/>
              <p:nvPr/>
            </p:nvSpPr>
            <p:spPr>
              <a:xfrm>
                <a:off x="169164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62" name="Rectangle 361"/>
              <p:cNvSpPr/>
              <p:nvPr/>
            </p:nvSpPr>
            <p:spPr>
              <a:xfrm>
                <a:off x="17068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63" name="Rectangle 362"/>
              <p:cNvSpPr/>
              <p:nvPr/>
            </p:nvSpPr>
            <p:spPr>
              <a:xfrm>
                <a:off x="17221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64" name="Rectangle 363"/>
              <p:cNvSpPr/>
              <p:nvPr/>
            </p:nvSpPr>
            <p:spPr>
              <a:xfrm>
                <a:off x="17373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65" name="Rectangle 364"/>
              <p:cNvSpPr/>
              <p:nvPr/>
            </p:nvSpPr>
            <p:spPr>
              <a:xfrm>
                <a:off x="17526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  <p:grpSp>
          <p:nvGrpSpPr>
            <p:cNvPr id="337" name="Group 176"/>
            <p:cNvGrpSpPr/>
            <p:nvPr/>
          </p:nvGrpSpPr>
          <p:grpSpPr>
            <a:xfrm>
              <a:off x="15544800" y="10896600"/>
              <a:ext cx="2026919" cy="45719"/>
              <a:chOff x="15544800" y="9677400"/>
              <a:chExt cx="2026919" cy="45719"/>
            </a:xfrm>
          </p:grpSpPr>
          <p:sp>
            <p:nvSpPr>
              <p:cNvPr id="338" name="Rectangle 337"/>
              <p:cNvSpPr/>
              <p:nvPr/>
            </p:nvSpPr>
            <p:spPr>
              <a:xfrm>
                <a:off x="15544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39" name="Rectangle 338"/>
              <p:cNvSpPr/>
              <p:nvPr/>
            </p:nvSpPr>
            <p:spPr>
              <a:xfrm>
                <a:off x="15697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15849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41" name="Rectangle 340"/>
              <p:cNvSpPr/>
              <p:nvPr/>
            </p:nvSpPr>
            <p:spPr>
              <a:xfrm>
                <a:off x="16002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42" name="Rectangle 341"/>
              <p:cNvSpPr/>
              <p:nvPr/>
            </p:nvSpPr>
            <p:spPr>
              <a:xfrm>
                <a:off x="161544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43" name="Rectangle 342"/>
              <p:cNvSpPr/>
              <p:nvPr/>
            </p:nvSpPr>
            <p:spPr>
              <a:xfrm>
                <a:off x="16306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44" name="Rectangle 343"/>
              <p:cNvSpPr/>
              <p:nvPr/>
            </p:nvSpPr>
            <p:spPr>
              <a:xfrm>
                <a:off x="16459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45" name="Rectangle 344"/>
              <p:cNvSpPr/>
              <p:nvPr/>
            </p:nvSpPr>
            <p:spPr>
              <a:xfrm>
                <a:off x="16611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46" name="Rectangle 345"/>
              <p:cNvSpPr/>
              <p:nvPr/>
            </p:nvSpPr>
            <p:spPr>
              <a:xfrm>
                <a:off x="16764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47" name="Rectangle 346"/>
              <p:cNvSpPr/>
              <p:nvPr/>
            </p:nvSpPr>
            <p:spPr>
              <a:xfrm>
                <a:off x="169164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48" name="Rectangle 347"/>
              <p:cNvSpPr/>
              <p:nvPr/>
            </p:nvSpPr>
            <p:spPr>
              <a:xfrm>
                <a:off x="170688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49" name="Rectangle 348"/>
              <p:cNvSpPr/>
              <p:nvPr/>
            </p:nvSpPr>
            <p:spPr>
              <a:xfrm>
                <a:off x="172212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50" name="Rectangle 349"/>
              <p:cNvSpPr/>
              <p:nvPr/>
            </p:nvSpPr>
            <p:spPr>
              <a:xfrm>
                <a:off x="173736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51" name="Rectangle 350"/>
              <p:cNvSpPr/>
              <p:nvPr/>
            </p:nvSpPr>
            <p:spPr>
              <a:xfrm>
                <a:off x="17526000" y="9677400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</p:grpSp>
      <p:sp>
        <p:nvSpPr>
          <p:cNvPr id="464" name="TextBox 463"/>
          <p:cNvSpPr txBox="1"/>
          <p:nvPr/>
        </p:nvSpPr>
        <p:spPr>
          <a:xfrm>
            <a:off x="5217940" y="2603500"/>
            <a:ext cx="13139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As designed</a:t>
            </a:r>
          </a:p>
          <a:p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465" name="Straight Arrow Connector 464"/>
          <p:cNvCxnSpPr/>
          <p:nvPr/>
        </p:nvCxnSpPr>
        <p:spPr>
          <a:xfrm rot="16200000" flipH="1">
            <a:off x="6492109" y="2452813"/>
            <a:ext cx="609600" cy="529974"/>
          </a:xfrm>
          <a:prstGeom prst="straightConnector1">
            <a:avLst/>
          </a:prstGeom>
          <a:ln w="730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6" name="TextBox 465"/>
          <p:cNvSpPr txBox="1"/>
          <p:nvPr/>
        </p:nvSpPr>
        <p:spPr>
          <a:xfrm>
            <a:off x="6531922" y="4178300"/>
            <a:ext cx="25000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As written, underexposed</a:t>
            </a:r>
          </a:p>
          <a:p>
            <a:r>
              <a:rPr lang="en-US" sz="1600" dirty="0" smtClean="0">
                <a:latin typeface="Arial"/>
                <a:cs typeface="Arial"/>
              </a:rPr>
              <a:t>with pixel step = 80 nm</a:t>
            </a:r>
          </a:p>
          <a:p>
            <a:endParaRPr lang="en-US" sz="1600" dirty="0">
              <a:latin typeface="Arial"/>
              <a:cs typeface="Arial"/>
            </a:endParaRPr>
          </a:p>
        </p:txBody>
      </p:sp>
      <p:sp>
        <p:nvSpPr>
          <p:cNvPr id="467" name="TextBox 466"/>
          <p:cNvSpPr txBox="1"/>
          <p:nvPr/>
        </p:nvSpPr>
        <p:spPr>
          <a:xfrm>
            <a:off x="5217180" y="684861"/>
            <a:ext cx="33664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Printing dots-on-the-fly: </a:t>
            </a:r>
          </a:p>
          <a:p>
            <a:endParaRPr lang="en-US" sz="1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" y="635000"/>
            <a:ext cx="5790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Which type of image is the best for noise analysis?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8099" y="1308100"/>
            <a:ext cx="5806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Resist                           Metal                                Etched holes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PMMA or ZEP              Cr, 10 nm                          SiO</a:t>
            </a:r>
            <a:r>
              <a:rPr lang="en-US" sz="1600" baseline="-25000" dirty="0" smtClean="0">
                <a:latin typeface="Arial"/>
                <a:cs typeface="Arial"/>
              </a:rPr>
              <a:t>2</a:t>
            </a:r>
            <a:r>
              <a:rPr lang="en-US" sz="1600" dirty="0" smtClean="0">
                <a:latin typeface="Arial"/>
                <a:cs typeface="Arial"/>
              </a:rPr>
              <a:t>  15 nm 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5" name="Picture 4" descr="snl_resist_original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99" y="2151466"/>
            <a:ext cx="1569506" cy="1254682"/>
          </a:xfrm>
          <a:prstGeom prst="rect">
            <a:avLst/>
          </a:prstGeom>
        </p:spPr>
      </p:pic>
      <p:pic>
        <p:nvPicPr>
          <p:cNvPr id="6" name="Picture 5" descr="metal_raw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43" y="2151466"/>
            <a:ext cx="1673394" cy="1254682"/>
          </a:xfrm>
          <a:prstGeom prst="rect">
            <a:avLst/>
          </a:prstGeom>
        </p:spPr>
      </p:pic>
      <p:pic>
        <p:nvPicPr>
          <p:cNvPr id="7" name="Picture 6" descr="wiggle_no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242" y="2151466"/>
            <a:ext cx="1672909" cy="12546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72151" y="2390485"/>
            <a:ext cx="12022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effectLst>
                  <a:outerShdw blurRad="50800" dist="76200" dir="13920000" algn="br">
                    <a:srgbClr val="FFFFFF"/>
                  </a:outerShdw>
                </a:effectLst>
                <a:latin typeface="Arial"/>
                <a:cs typeface="Arial"/>
              </a:rPr>
              <a:t>CHF</a:t>
            </a:r>
            <a:r>
              <a:rPr lang="en-US" sz="1000" b="1" baseline="-25000" dirty="0" smtClean="0">
                <a:effectLst>
                  <a:outerShdw blurRad="50800" dist="76200" dir="13920000" algn="br">
                    <a:srgbClr val="FFFFFF"/>
                  </a:outerShdw>
                </a:effectLst>
                <a:latin typeface="Arial"/>
                <a:cs typeface="Arial"/>
              </a:rPr>
              <a:t>3</a:t>
            </a:r>
            <a:r>
              <a:rPr lang="en-US" sz="1000" b="1" dirty="0" smtClean="0">
                <a:effectLst>
                  <a:outerShdw blurRad="50800" dist="76200" dir="13920000" algn="br">
                    <a:srgbClr val="FFFFFF"/>
                  </a:outerShdw>
                </a:effectLst>
                <a:latin typeface="Arial"/>
                <a:cs typeface="Arial"/>
              </a:rPr>
              <a:t> 40 sccm</a:t>
            </a:r>
          </a:p>
          <a:p>
            <a:r>
              <a:rPr lang="en-US" sz="1000" b="1" dirty="0" smtClean="0">
                <a:effectLst>
                  <a:outerShdw blurRad="50800" dist="76200" dir="13920000" algn="br">
                    <a:srgbClr val="FFFFFF"/>
                  </a:outerShdw>
                </a:effectLst>
                <a:latin typeface="Arial"/>
                <a:cs typeface="Arial"/>
              </a:rPr>
              <a:t>O</a:t>
            </a:r>
            <a:r>
              <a:rPr lang="en-US" sz="1000" b="1" baseline="-25000" dirty="0" smtClean="0">
                <a:effectLst>
                  <a:outerShdw blurRad="50800" dist="76200" dir="13920000" algn="br">
                    <a:srgbClr val="FFFFFF"/>
                  </a:outerShdw>
                </a:effectLst>
                <a:latin typeface="Arial"/>
                <a:cs typeface="Arial"/>
              </a:rPr>
              <a:t>2</a:t>
            </a:r>
            <a:r>
              <a:rPr lang="en-US" sz="1000" b="1" dirty="0" smtClean="0">
                <a:effectLst>
                  <a:outerShdw blurRad="50800" dist="76200" dir="13920000" algn="br">
                    <a:srgbClr val="FFFFFF"/>
                  </a:outerShdw>
                </a:effectLst>
                <a:latin typeface="Arial"/>
                <a:cs typeface="Arial"/>
              </a:rPr>
              <a:t>  5 sccm</a:t>
            </a:r>
          </a:p>
          <a:p>
            <a:r>
              <a:rPr lang="en-US" sz="1000" b="1" dirty="0" smtClean="0">
                <a:effectLst>
                  <a:outerShdw blurRad="50800" dist="76200" dir="13920000" algn="br">
                    <a:srgbClr val="FFFFFF"/>
                  </a:outerShdw>
                </a:effectLst>
                <a:latin typeface="Arial"/>
                <a:cs typeface="Arial"/>
              </a:rPr>
              <a:t>30 mTorr</a:t>
            </a:r>
          </a:p>
          <a:p>
            <a:r>
              <a:rPr lang="en-US" sz="1000" b="1" dirty="0" smtClean="0">
                <a:effectLst>
                  <a:outerShdw blurRad="50800" dist="76200" dir="13920000" algn="br">
                    <a:srgbClr val="FFFFFF"/>
                  </a:outerShdw>
                </a:effectLst>
                <a:latin typeface="Arial"/>
                <a:cs typeface="Arial"/>
              </a:rPr>
              <a:t>100 W</a:t>
            </a:r>
          </a:p>
          <a:p>
            <a:r>
              <a:rPr lang="en-US" sz="1000" b="1" dirty="0" smtClean="0">
                <a:effectLst>
                  <a:outerShdw blurRad="50800" dist="76200" dir="13920000" algn="br">
                    <a:srgbClr val="FFFFFF"/>
                  </a:outerShdw>
                </a:effectLst>
                <a:latin typeface="Arial"/>
                <a:cs typeface="Arial"/>
              </a:rPr>
              <a:t>3 min</a:t>
            </a:r>
            <a:endParaRPr lang="en-US" sz="1000" b="1" dirty="0">
              <a:effectLst>
                <a:outerShdw blurRad="50800" dist="76200" dir="13920000" algn="br">
                  <a:srgbClr val="FFFF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9" name="Picture 8" descr="snl_resist_doughnut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85" y="3938014"/>
            <a:ext cx="1645920" cy="1292125"/>
          </a:xfrm>
          <a:prstGeom prst="rect">
            <a:avLst/>
          </a:prstGeom>
        </p:spPr>
      </p:pic>
      <p:pic>
        <p:nvPicPr>
          <p:cNvPr id="10" name="Picture 9" descr="snl_resist_prep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403" y="4290263"/>
            <a:ext cx="1652072" cy="1288668"/>
          </a:xfrm>
          <a:prstGeom prst="rect">
            <a:avLst/>
          </a:prstGeom>
        </p:spPr>
      </p:pic>
      <p:pic>
        <p:nvPicPr>
          <p:cNvPr id="11" name="Picture 10" descr="metal_prep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7529" y="4290263"/>
            <a:ext cx="1934052" cy="1288668"/>
          </a:xfrm>
          <a:prstGeom prst="rect">
            <a:avLst/>
          </a:prstGeom>
        </p:spPr>
      </p:pic>
      <p:pic>
        <p:nvPicPr>
          <p:cNvPr id="12" name="Picture 11" descr="wiggle_not_thresh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8757" y="4290264"/>
            <a:ext cx="1939960" cy="1288668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rot="16200000" flipH="1">
            <a:off x="4271319" y="3637113"/>
            <a:ext cx="577313" cy="4617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H="1">
            <a:off x="6347719" y="3635561"/>
            <a:ext cx="577313" cy="4617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H="1">
            <a:off x="2076391" y="3597076"/>
            <a:ext cx="577313" cy="4617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H="1">
            <a:off x="1452617" y="3550497"/>
            <a:ext cx="384876" cy="2501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2653" y="5655643"/>
            <a:ext cx="74031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Process as doughnuts or blobs             Metal liftoff adds                Etched holes         </a:t>
            </a:r>
          </a:p>
          <a:p>
            <a:r>
              <a:rPr lang="en-US" sz="1600" dirty="0">
                <a:latin typeface="Arial"/>
                <a:cs typeface="Arial"/>
              </a:rPr>
              <a:t>Too few pixels, too much noise             noise                                  are best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ol6300_origina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877528"/>
            <a:ext cx="2136363" cy="1602272"/>
          </a:xfrm>
          <a:prstGeom prst="rect">
            <a:avLst/>
          </a:prstGeom>
        </p:spPr>
      </p:pic>
      <p:pic>
        <p:nvPicPr>
          <p:cNvPr id="3" name="Picture 2" descr="jeol6300_binary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524" y="1928725"/>
            <a:ext cx="1444487" cy="1360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717" y="1930798"/>
            <a:ext cx="1385483" cy="1337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5586" y="1916423"/>
            <a:ext cx="1409057" cy="136017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265333" y="23480757"/>
            <a:ext cx="711200" cy="2"/>
          </a:xfrm>
          <a:prstGeom prst="straightConnector1">
            <a:avLst/>
          </a:prstGeom>
          <a:ln w="1270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0648169" y="23480759"/>
            <a:ext cx="711200" cy="2"/>
          </a:xfrm>
          <a:prstGeom prst="straightConnector1">
            <a:avLst/>
          </a:prstGeom>
          <a:ln w="1270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4837159" y="23480755"/>
            <a:ext cx="711200" cy="2"/>
          </a:xfrm>
          <a:prstGeom prst="straightConnector1">
            <a:avLst/>
          </a:prstGeom>
          <a:ln w="1270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7180" y="989671"/>
            <a:ext cx="7061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Image preparation 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anual image processing with an image editor such as Gimp or Photoshop:</a:t>
            </a:r>
          </a:p>
          <a:p>
            <a:endParaRPr lang="en-US" sz="1600" dirty="0" smtClean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300" y="3822700"/>
            <a:ext cx="15075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Arial"/>
                <a:cs typeface="Arial"/>
              </a:rPr>
              <a:t>Original image</a:t>
            </a:r>
          </a:p>
          <a:p>
            <a:endParaRPr lang="en-US" sz="160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5800" y="3822700"/>
            <a:ext cx="11721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Arial"/>
                <a:cs typeface="Arial"/>
              </a:rPr>
              <a:t>Cropped &amp;</a:t>
            </a:r>
          </a:p>
          <a:p>
            <a:r>
              <a:rPr lang="en-US" sz="1600">
                <a:latin typeface="Arial"/>
                <a:cs typeface="Arial"/>
              </a:rPr>
              <a:t>rotated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92700" y="3822700"/>
            <a:ext cx="10970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Arial"/>
                <a:cs typeface="Arial"/>
              </a:rPr>
              <a:t>Threshold</a:t>
            </a:r>
          </a:p>
          <a:p>
            <a:r>
              <a:rPr lang="en-US" sz="1600">
                <a:latin typeface="Arial"/>
                <a:cs typeface="Arial"/>
              </a:rPr>
              <a:t>filter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0400" y="3810000"/>
            <a:ext cx="17243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Arial"/>
                <a:cs typeface="Arial"/>
              </a:rPr>
              <a:t>Manually erase</a:t>
            </a:r>
          </a:p>
          <a:p>
            <a:r>
              <a:rPr lang="en-US" sz="1600">
                <a:latin typeface="Arial"/>
                <a:cs typeface="Arial"/>
              </a:rPr>
              <a:t>dark regions </a:t>
            </a:r>
          </a:p>
          <a:p>
            <a:r>
              <a:rPr lang="en-US" sz="1600">
                <a:latin typeface="Arial"/>
                <a:cs typeface="Arial"/>
              </a:rPr>
              <a:t>from background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806700" y="2654300"/>
            <a:ext cx="355600" cy="131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699000" y="2654300"/>
            <a:ext cx="355600" cy="131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591300" y="2667000"/>
            <a:ext cx="355600" cy="131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lse_positiv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559" y="71048"/>
            <a:ext cx="7196987" cy="65415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0757" y="4880776"/>
            <a:ext cx="7662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Arial"/>
                <a:cs typeface="Arial"/>
              </a:rPr>
              <a:t>False hit</a:t>
            </a:r>
            <a:endParaRPr lang="en-US" sz="1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1049" y="321652"/>
            <a:ext cx="1990812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The program searches </a:t>
            </a:r>
          </a:p>
          <a:p>
            <a:r>
              <a:rPr lang="en-US" sz="1400" dirty="0" smtClean="0">
                <a:latin typeface="Arial"/>
                <a:cs typeface="Arial"/>
              </a:rPr>
              <a:t>for dark regions.  To </a:t>
            </a:r>
          </a:p>
          <a:p>
            <a:r>
              <a:rPr lang="en-US" sz="1400" dirty="0" smtClean="0">
                <a:latin typeface="Arial"/>
                <a:cs typeface="Arial"/>
              </a:rPr>
              <a:t>avoid false hits, one </a:t>
            </a:r>
          </a:p>
          <a:p>
            <a:r>
              <a:rPr lang="en-US" sz="1400" dirty="0" smtClean="0">
                <a:latin typeface="Arial"/>
                <a:cs typeface="Arial"/>
              </a:rPr>
              <a:t>may paint white </a:t>
            </a:r>
          </a:p>
          <a:p>
            <a:r>
              <a:rPr lang="en-US" sz="1400" dirty="0" smtClean="0">
                <a:latin typeface="Arial"/>
                <a:cs typeface="Arial"/>
              </a:rPr>
              <a:t>regions between the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dark dots.  The user </a:t>
            </a:r>
          </a:p>
          <a:p>
            <a:r>
              <a:rPr lang="en-US" sz="1400" dirty="0" smtClean="0">
                <a:latin typeface="Arial"/>
                <a:cs typeface="Arial"/>
              </a:rPr>
              <a:t>sets the minimum </a:t>
            </a:r>
          </a:p>
          <a:p>
            <a:r>
              <a:rPr lang="en-US" sz="1400" dirty="0" smtClean="0">
                <a:latin typeface="Arial"/>
                <a:cs typeface="Arial"/>
              </a:rPr>
              <a:t>number of pixels in </a:t>
            </a:r>
          </a:p>
          <a:p>
            <a:r>
              <a:rPr lang="en-US" sz="1400" dirty="0" smtClean="0">
                <a:latin typeface="Arial"/>
                <a:cs typeface="Arial"/>
              </a:rPr>
              <a:t>a dot, and this is </a:t>
            </a:r>
          </a:p>
          <a:p>
            <a:r>
              <a:rPr lang="en-US" sz="1400" dirty="0" smtClean="0">
                <a:latin typeface="Arial"/>
                <a:cs typeface="Arial"/>
              </a:rPr>
              <a:t>called the </a:t>
            </a:r>
          </a:p>
          <a:p>
            <a:endParaRPr lang="en-US" sz="1400" dirty="0">
              <a:latin typeface="Arial"/>
              <a:cs typeface="Arial"/>
            </a:endParaRPr>
          </a:p>
          <a:p>
            <a:r>
              <a:rPr lang="en-US" sz="1400" b="1" dirty="0" smtClean="0">
                <a:latin typeface="Arial"/>
                <a:cs typeface="Arial"/>
              </a:rPr>
              <a:t>    noise threshold </a:t>
            </a:r>
          </a:p>
          <a:p>
            <a:endParaRPr lang="en-US" sz="1400" dirty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Regions with fewer </a:t>
            </a:r>
          </a:p>
          <a:p>
            <a:r>
              <a:rPr lang="en-US" sz="1400" dirty="0" smtClean="0">
                <a:latin typeface="Arial"/>
                <a:cs typeface="Arial"/>
              </a:rPr>
              <a:t>contiguous dark pixels </a:t>
            </a:r>
          </a:p>
          <a:p>
            <a:r>
              <a:rPr lang="en-US" sz="1400" dirty="0" smtClean="0">
                <a:latin typeface="Arial"/>
                <a:cs typeface="Arial"/>
              </a:rPr>
              <a:t>will be discarded as </a:t>
            </a:r>
          </a:p>
          <a:p>
            <a:r>
              <a:rPr lang="en-US" sz="1400" dirty="0" smtClean="0">
                <a:latin typeface="Arial"/>
                <a:cs typeface="Arial"/>
              </a:rPr>
              <a:t>noise.  Counting the </a:t>
            </a:r>
          </a:p>
          <a:p>
            <a:r>
              <a:rPr lang="en-US" sz="1400" dirty="0" smtClean="0">
                <a:latin typeface="Arial"/>
                <a:cs typeface="Arial"/>
              </a:rPr>
              <a:t>number of dots is </a:t>
            </a:r>
          </a:p>
          <a:p>
            <a:r>
              <a:rPr lang="en-US" sz="1400" dirty="0" smtClean="0">
                <a:latin typeface="Arial"/>
                <a:cs typeface="Arial"/>
              </a:rPr>
              <a:t>helpful when deter-</a:t>
            </a:r>
          </a:p>
          <a:p>
            <a:r>
              <a:rPr lang="en-US" sz="1400" dirty="0" smtClean="0">
                <a:latin typeface="Arial"/>
                <a:cs typeface="Arial"/>
              </a:rPr>
              <a:t>mining the optimal </a:t>
            </a:r>
          </a:p>
          <a:p>
            <a:r>
              <a:rPr lang="en-US" sz="1400" dirty="0" smtClean="0">
                <a:latin typeface="Arial"/>
                <a:cs typeface="Arial"/>
              </a:rPr>
              <a:t>noise threshold.</a:t>
            </a:r>
          </a:p>
        </p:txBody>
      </p:sp>
      <p:cxnSp>
        <p:nvCxnSpPr>
          <p:cNvPr id="6" name="Straight Arrow Connector 5"/>
          <p:cNvCxnSpPr>
            <a:stCxn id="3" idx="0"/>
          </p:cNvCxnSpPr>
          <p:nvPr/>
        </p:nvCxnSpPr>
        <p:spPr>
          <a:xfrm rot="5400000" flipH="1" flipV="1">
            <a:off x="1549287" y="3277342"/>
            <a:ext cx="1888033" cy="13188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1467" y="4848729"/>
            <a:ext cx="4256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Hexagonal arrays of dots can be analyzed by using</a:t>
            </a:r>
          </a:p>
          <a:p>
            <a:r>
              <a:rPr lang="en-US" sz="1400" dirty="0" smtClean="0">
                <a:latin typeface="Arial"/>
                <a:cs typeface="Arial"/>
              </a:rPr>
              <a:t>the option “--hex” of the program “dotnoise”.</a:t>
            </a:r>
          </a:p>
        </p:txBody>
      </p:sp>
      <p:pic>
        <p:nvPicPr>
          <p:cNvPr id="3" name="Picture 2" descr="he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286" y="1202527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t2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706" y="3353024"/>
            <a:ext cx="2520358" cy="1674765"/>
          </a:xfrm>
          <a:prstGeom prst="rect">
            <a:avLst/>
          </a:prstGeom>
        </p:spPr>
      </p:pic>
      <p:pic>
        <p:nvPicPr>
          <p:cNvPr id="2" name="Picture 1" descr="file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12" y="1352373"/>
            <a:ext cx="2365186" cy="1571655"/>
          </a:xfrm>
          <a:prstGeom prst="rect">
            <a:avLst/>
          </a:prstGeom>
        </p:spPr>
      </p:pic>
      <p:pic>
        <p:nvPicPr>
          <p:cNvPr id="3" name="Picture 2" descr="marked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288" y="2391174"/>
            <a:ext cx="2420850" cy="1608643"/>
          </a:xfrm>
          <a:prstGeom prst="rect">
            <a:avLst/>
          </a:prstGeom>
        </p:spPr>
      </p:pic>
      <p:pic>
        <p:nvPicPr>
          <p:cNvPr id="5" name="Picture 4" descr="fit3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333" y="4545719"/>
            <a:ext cx="2574365" cy="17106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7212" y="509207"/>
            <a:ext cx="2507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Arial"/>
                <a:cs typeface="Arial"/>
              </a:rPr>
              <a:t>Program execution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19220" y="1384001"/>
            <a:ext cx="1576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Arial"/>
                <a:cs typeface="Arial"/>
              </a:rPr>
              <a:t>Input image file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5535" y="2460102"/>
            <a:ext cx="24997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Arial"/>
                <a:cs typeface="Arial"/>
              </a:rPr>
              <a:t>Find dark blobs and</a:t>
            </a:r>
          </a:p>
          <a:p>
            <a:r>
              <a:rPr lang="en-US" sz="1600">
                <a:latin typeface="Arial"/>
                <a:cs typeface="Arial"/>
              </a:rPr>
              <a:t>calculate centers of mass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77421" y="3403047"/>
            <a:ext cx="13592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Arial"/>
                <a:cs typeface="Arial"/>
              </a:rPr>
              <a:t>Fit horizontal</a:t>
            </a:r>
          </a:p>
          <a:p>
            <a:r>
              <a:rPr lang="en-US" sz="1600">
                <a:latin typeface="Arial"/>
                <a:cs typeface="Arial"/>
              </a:rPr>
              <a:t>grating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27297" y="6270369"/>
            <a:ext cx="1803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Arial"/>
                <a:cs typeface="Arial"/>
              </a:rPr>
              <a:t>Fit vertical grating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647" y="4384479"/>
            <a:ext cx="340109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Arial"/>
                <a:cs typeface="Arial"/>
              </a:rPr>
              <a:t>Horizontal and vertical gratings are </a:t>
            </a:r>
          </a:p>
          <a:p>
            <a:r>
              <a:rPr lang="en-US" sz="1600">
                <a:latin typeface="Arial"/>
                <a:cs typeface="Arial"/>
              </a:rPr>
              <a:t>fit independently, and my be</a:t>
            </a:r>
          </a:p>
          <a:p>
            <a:r>
              <a:rPr lang="en-US" sz="1600">
                <a:latin typeface="Arial"/>
                <a:cs typeface="Arial"/>
              </a:rPr>
              <a:t>non-orthogonal.  This avoids </a:t>
            </a:r>
          </a:p>
          <a:p>
            <a:r>
              <a:rPr lang="en-US" sz="1600">
                <a:latin typeface="Arial"/>
                <a:cs typeface="Arial"/>
              </a:rPr>
              <a:t>problems with SEM drift during</a:t>
            </a:r>
          </a:p>
          <a:p>
            <a:r>
              <a:rPr lang="en-US" sz="1600">
                <a:latin typeface="Arial"/>
                <a:cs typeface="Arial"/>
              </a:rPr>
              <a:t>imaging.  </a:t>
            </a:r>
          </a:p>
          <a:p>
            <a:endParaRPr lang="en-US" sz="1600">
              <a:latin typeface="Arial"/>
              <a:cs typeface="Arial"/>
            </a:endParaRPr>
          </a:p>
          <a:p>
            <a:r>
              <a:rPr lang="en-US" sz="1600">
                <a:latin typeface="Arial"/>
                <a:cs typeface="Arial"/>
              </a:rPr>
              <a:t>The known pitch of the dots is used</a:t>
            </a:r>
          </a:p>
          <a:p>
            <a:r>
              <a:rPr lang="en-US" sz="1600">
                <a:latin typeface="Arial"/>
                <a:cs typeface="Arial"/>
              </a:rPr>
              <a:t>to calibrate the length scale.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336800" y="2393422"/>
            <a:ext cx="120650" cy="126206"/>
            <a:chOff x="3467100" y="1893888"/>
            <a:chExt cx="120650" cy="126206"/>
          </a:xfrm>
        </p:grpSpPr>
        <p:cxnSp>
          <p:nvCxnSpPr>
            <p:cNvPr id="17" name="Straight Connector 16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2501900" y="2395538"/>
            <a:ext cx="120650" cy="126206"/>
            <a:chOff x="3467100" y="1893888"/>
            <a:chExt cx="120650" cy="126206"/>
          </a:xfrm>
        </p:grpSpPr>
        <p:cxnSp>
          <p:nvCxnSpPr>
            <p:cNvPr id="25" name="Straight Connector 24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2660650" y="2395538"/>
            <a:ext cx="120650" cy="126206"/>
            <a:chOff x="3467100" y="1893888"/>
            <a:chExt cx="120650" cy="126206"/>
          </a:xfrm>
        </p:grpSpPr>
        <p:cxnSp>
          <p:nvCxnSpPr>
            <p:cNvPr id="28" name="Straight Connector 27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2825750" y="2401888"/>
            <a:ext cx="120650" cy="126206"/>
            <a:chOff x="3467100" y="1893888"/>
            <a:chExt cx="120650" cy="126206"/>
          </a:xfrm>
        </p:grpSpPr>
        <p:cxnSp>
          <p:nvCxnSpPr>
            <p:cNvPr id="31" name="Straight Connector 30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2990850" y="2395538"/>
            <a:ext cx="120650" cy="126206"/>
            <a:chOff x="3467100" y="1893888"/>
            <a:chExt cx="120650" cy="126206"/>
          </a:xfrm>
        </p:grpSpPr>
        <p:cxnSp>
          <p:nvCxnSpPr>
            <p:cNvPr id="34" name="Straight Connector 33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3143250" y="2395538"/>
            <a:ext cx="120650" cy="126206"/>
            <a:chOff x="3467100" y="1893888"/>
            <a:chExt cx="120650" cy="126206"/>
          </a:xfrm>
        </p:grpSpPr>
        <p:cxnSp>
          <p:nvCxnSpPr>
            <p:cNvPr id="37" name="Straight Connector 36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3308350" y="2395538"/>
            <a:ext cx="120650" cy="126206"/>
            <a:chOff x="3467100" y="1893888"/>
            <a:chExt cx="120650" cy="126206"/>
          </a:xfrm>
        </p:grpSpPr>
        <p:cxnSp>
          <p:nvCxnSpPr>
            <p:cNvPr id="40" name="Straight Connector 39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3479800" y="2389188"/>
            <a:ext cx="120650" cy="126206"/>
            <a:chOff x="3467100" y="1893888"/>
            <a:chExt cx="120650" cy="126206"/>
          </a:xfrm>
        </p:grpSpPr>
        <p:cxnSp>
          <p:nvCxnSpPr>
            <p:cNvPr id="43" name="Straight Connector 42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3638550" y="2401888"/>
            <a:ext cx="120650" cy="126206"/>
            <a:chOff x="3467100" y="1893888"/>
            <a:chExt cx="120650" cy="126206"/>
          </a:xfrm>
        </p:grpSpPr>
        <p:cxnSp>
          <p:nvCxnSpPr>
            <p:cNvPr id="46" name="Straight Connector 45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3803650" y="2401888"/>
            <a:ext cx="120650" cy="126206"/>
            <a:chOff x="3467100" y="1893888"/>
            <a:chExt cx="120650" cy="126206"/>
          </a:xfrm>
        </p:grpSpPr>
        <p:cxnSp>
          <p:nvCxnSpPr>
            <p:cNvPr id="49" name="Straight Connector 48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3962400" y="2401888"/>
            <a:ext cx="120650" cy="126206"/>
            <a:chOff x="3467100" y="1893888"/>
            <a:chExt cx="120650" cy="126206"/>
          </a:xfrm>
        </p:grpSpPr>
        <p:cxnSp>
          <p:nvCxnSpPr>
            <p:cNvPr id="52" name="Straight Connector 51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4121150" y="2408238"/>
            <a:ext cx="120650" cy="126206"/>
            <a:chOff x="3467100" y="1893888"/>
            <a:chExt cx="120650" cy="126206"/>
          </a:xfrm>
        </p:grpSpPr>
        <p:cxnSp>
          <p:nvCxnSpPr>
            <p:cNvPr id="55" name="Straight Connector 54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4288367" y="2399771"/>
            <a:ext cx="120650" cy="126206"/>
            <a:chOff x="3467100" y="1893888"/>
            <a:chExt cx="120650" cy="126206"/>
          </a:xfrm>
        </p:grpSpPr>
        <p:cxnSp>
          <p:nvCxnSpPr>
            <p:cNvPr id="58" name="Straight Connector 57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4445000" y="2401888"/>
            <a:ext cx="120650" cy="126206"/>
            <a:chOff x="3467100" y="1893888"/>
            <a:chExt cx="120650" cy="126206"/>
          </a:xfrm>
        </p:grpSpPr>
        <p:cxnSp>
          <p:nvCxnSpPr>
            <p:cNvPr id="61" name="Straight Connector 60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4610100" y="2395538"/>
            <a:ext cx="120650" cy="126206"/>
            <a:chOff x="3467100" y="1893888"/>
            <a:chExt cx="120650" cy="126206"/>
          </a:xfrm>
        </p:grpSpPr>
        <p:cxnSp>
          <p:nvCxnSpPr>
            <p:cNvPr id="64" name="Straight Connector 63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2336800" y="2564872"/>
            <a:ext cx="120650" cy="126206"/>
            <a:chOff x="3467100" y="1893888"/>
            <a:chExt cx="120650" cy="126206"/>
          </a:xfrm>
        </p:grpSpPr>
        <p:cxnSp>
          <p:nvCxnSpPr>
            <p:cNvPr id="67" name="Straight Connector 66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2501900" y="2558522"/>
            <a:ext cx="120650" cy="126206"/>
            <a:chOff x="3467100" y="1893888"/>
            <a:chExt cx="120650" cy="126206"/>
          </a:xfrm>
        </p:grpSpPr>
        <p:cxnSp>
          <p:nvCxnSpPr>
            <p:cNvPr id="70" name="Straight Connector 69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2660650" y="2558522"/>
            <a:ext cx="120650" cy="126206"/>
            <a:chOff x="3467100" y="1893888"/>
            <a:chExt cx="120650" cy="126206"/>
          </a:xfrm>
        </p:grpSpPr>
        <p:cxnSp>
          <p:nvCxnSpPr>
            <p:cNvPr id="73" name="Straight Connector 72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2825750" y="2556406"/>
            <a:ext cx="120650" cy="126206"/>
            <a:chOff x="3467100" y="1893888"/>
            <a:chExt cx="120650" cy="126206"/>
          </a:xfrm>
        </p:grpSpPr>
        <p:cxnSp>
          <p:nvCxnSpPr>
            <p:cNvPr id="76" name="Straight Connector 75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2986617" y="2554289"/>
            <a:ext cx="120650" cy="126206"/>
            <a:chOff x="3467100" y="1893888"/>
            <a:chExt cx="120650" cy="126206"/>
          </a:xfrm>
        </p:grpSpPr>
        <p:cxnSp>
          <p:nvCxnSpPr>
            <p:cNvPr id="79" name="Straight Connector 78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3147483" y="2558522"/>
            <a:ext cx="120650" cy="126206"/>
            <a:chOff x="3467100" y="1893888"/>
            <a:chExt cx="120650" cy="126206"/>
          </a:xfrm>
        </p:grpSpPr>
        <p:cxnSp>
          <p:nvCxnSpPr>
            <p:cNvPr id="82" name="Straight Connector 81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3308350" y="2566988"/>
            <a:ext cx="120650" cy="126206"/>
            <a:chOff x="3467100" y="1893888"/>
            <a:chExt cx="120650" cy="126206"/>
          </a:xfrm>
        </p:grpSpPr>
        <p:cxnSp>
          <p:nvCxnSpPr>
            <p:cNvPr id="85" name="Straight Connector 84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>
            <a:off x="3479800" y="2560638"/>
            <a:ext cx="120650" cy="126206"/>
            <a:chOff x="3467100" y="1893888"/>
            <a:chExt cx="120650" cy="126206"/>
          </a:xfrm>
        </p:grpSpPr>
        <p:cxnSp>
          <p:nvCxnSpPr>
            <p:cNvPr id="88" name="Straight Connector 87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/>
          <p:nvPr/>
        </p:nvGrpSpPr>
        <p:grpSpPr>
          <a:xfrm>
            <a:off x="3638550" y="2573338"/>
            <a:ext cx="120650" cy="126206"/>
            <a:chOff x="3467100" y="1893888"/>
            <a:chExt cx="120650" cy="126206"/>
          </a:xfrm>
        </p:grpSpPr>
        <p:cxnSp>
          <p:nvCxnSpPr>
            <p:cNvPr id="91" name="Straight Connector 90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3803650" y="2573338"/>
            <a:ext cx="120650" cy="126206"/>
            <a:chOff x="3467100" y="1893888"/>
            <a:chExt cx="120650" cy="126206"/>
          </a:xfrm>
        </p:grpSpPr>
        <p:cxnSp>
          <p:nvCxnSpPr>
            <p:cNvPr id="94" name="Straight Connector 93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3962400" y="2573338"/>
            <a:ext cx="120650" cy="126206"/>
            <a:chOff x="3467100" y="1893888"/>
            <a:chExt cx="120650" cy="126206"/>
          </a:xfrm>
        </p:grpSpPr>
        <p:cxnSp>
          <p:nvCxnSpPr>
            <p:cNvPr id="97" name="Straight Connector 96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4121150" y="2558523"/>
            <a:ext cx="120650" cy="126206"/>
            <a:chOff x="3467100" y="1893888"/>
            <a:chExt cx="120650" cy="126206"/>
          </a:xfrm>
        </p:grpSpPr>
        <p:cxnSp>
          <p:nvCxnSpPr>
            <p:cNvPr id="100" name="Straight Connector 99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4292600" y="2566988"/>
            <a:ext cx="120650" cy="126206"/>
            <a:chOff x="3467100" y="1893888"/>
            <a:chExt cx="120650" cy="126206"/>
          </a:xfrm>
        </p:grpSpPr>
        <p:cxnSp>
          <p:nvCxnSpPr>
            <p:cNvPr id="103" name="Straight Connector 102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>
            <a:off x="4440767" y="2564872"/>
            <a:ext cx="120650" cy="126206"/>
            <a:chOff x="3467100" y="1893888"/>
            <a:chExt cx="120650" cy="126206"/>
          </a:xfrm>
        </p:grpSpPr>
        <p:cxnSp>
          <p:nvCxnSpPr>
            <p:cNvPr id="106" name="Straight Connector 105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4610100" y="2566988"/>
            <a:ext cx="120650" cy="126206"/>
            <a:chOff x="3467100" y="1893888"/>
            <a:chExt cx="120650" cy="126206"/>
          </a:xfrm>
        </p:grpSpPr>
        <p:cxnSp>
          <p:nvCxnSpPr>
            <p:cNvPr id="109" name="Straight Connector 108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2338916" y="2719389"/>
            <a:ext cx="120650" cy="126206"/>
            <a:chOff x="3467100" y="1893888"/>
            <a:chExt cx="120650" cy="126206"/>
          </a:xfrm>
        </p:grpSpPr>
        <p:cxnSp>
          <p:nvCxnSpPr>
            <p:cNvPr id="112" name="Straight Connector 111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oup 113"/>
          <p:cNvGrpSpPr/>
          <p:nvPr/>
        </p:nvGrpSpPr>
        <p:grpSpPr>
          <a:xfrm>
            <a:off x="2499783" y="2721506"/>
            <a:ext cx="120650" cy="126206"/>
            <a:chOff x="3467100" y="1893888"/>
            <a:chExt cx="120650" cy="126206"/>
          </a:xfrm>
        </p:grpSpPr>
        <p:cxnSp>
          <p:nvCxnSpPr>
            <p:cNvPr id="115" name="Straight Connector 114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>
            <a:off x="2658533" y="2713039"/>
            <a:ext cx="120650" cy="126206"/>
            <a:chOff x="3467100" y="1893888"/>
            <a:chExt cx="120650" cy="126206"/>
          </a:xfrm>
        </p:grpSpPr>
        <p:cxnSp>
          <p:nvCxnSpPr>
            <p:cNvPr id="118" name="Straight Connector 117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/>
          <p:cNvGrpSpPr/>
          <p:nvPr/>
        </p:nvGrpSpPr>
        <p:grpSpPr>
          <a:xfrm>
            <a:off x="2823633" y="2715156"/>
            <a:ext cx="120650" cy="126206"/>
            <a:chOff x="3467100" y="1893888"/>
            <a:chExt cx="120650" cy="126206"/>
          </a:xfrm>
        </p:grpSpPr>
        <p:cxnSp>
          <p:nvCxnSpPr>
            <p:cNvPr id="121" name="Straight Connector 120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/>
          <p:cNvGrpSpPr/>
          <p:nvPr/>
        </p:nvGrpSpPr>
        <p:grpSpPr>
          <a:xfrm>
            <a:off x="2984500" y="2725738"/>
            <a:ext cx="120650" cy="126206"/>
            <a:chOff x="3467100" y="1893888"/>
            <a:chExt cx="120650" cy="126206"/>
          </a:xfrm>
        </p:grpSpPr>
        <p:cxnSp>
          <p:nvCxnSpPr>
            <p:cNvPr id="124" name="Straight Connector 123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 125"/>
          <p:cNvGrpSpPr/>
          <p:nvPr/>
        </p:nvGrpSpPr>
        <p:grpSpPr>
          <a:xfrm>
            <a:off x="3136900" y="2725738"/>
            <a:ext cx="120650" cy="126206"/>
            <a:chOff x="3467100" y="1893888"/>
            <a:chExt cx="120650" cy="126206"/>
          </a:xfrm>
        </p:grpSpPr>
        <p:cxnSp>
          <p:nvCxnSpPr>
            <p:cNvPr id="127" name="Straight Connector 126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/>
          <p:cNvGrpSpPr/>
          <p:nvPr/>
        </p:nvGrpSpPr>
        <p:grpSpPr>
          <a:xfrm>
            <a:off x="3302000" y="2725738"/>
            <a:ext cx="120650" cy="126206"/>
            <a:chOff x="3467100" y="1893888"/>
            <a:chExt cx="120650" cy="126206"/>
          </a:xfrm>
        </p:grpSpPr>
        <p:cxnSp>
          <p:nvCxnSpPr>
            <p:cNvPr id="130" name="Straight Connector 129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/>
          <p:cNvGrpSpPr/>
          <p:nvPr/>
        </p:nvGrpSpPr>
        <p:grpSpPr>
          <a:xfrm>
            <a:off x="3473450" y="2719388"/>
            <a:ext cx="120650" cy="126206"/>
            <a:chOff x="3467100" y="1893888"/>
            <a:chExt cx="120650" cy="126206"/>
          </a:xfrm>
        </p:grpSpPr>
        <p:cxnSp>
          <p:nvCxnSpPr>
            <p:cNvPr id="133" name="Straight Connector 132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3632200" y="2732088"/>
            <a:ext cx="120650" cy="126206"/>
            <a:chOff x="3467100" y="1893888"/>
            <a:chExt cx="120650" cy="126206"/>
          </a:xfrm>
        </p:grpSpPr>
        <p:cxnSp>
          <p:nvCxnSpPr>
            <p:cNvPr id="136" name="Straight Connector 135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Group 137"/>
          <p:cNvGrpSpPr/>
          <p:nvPr/>
        </p:nvGrpSpPr>
        <p:grpSpPr>
          <a:xfrm>
            <a:off x="3797300" y="2732088"/>
            <a:ext cx="120650" cy="126206"/>
            <a:chOff x="3467100" y="1893888"/>
            <a:chExt cx="120650" cy="126206"/>
          </a:xfrm>
        </p:grpSpPr>
        <p:cxnSp>
          <p:nvCxnSpPr>
            <p:cNvPr id="139" name="Straight Connector 138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 140"/>
          <p:cNvGrpSpPr/>
          <p:nvPr/>
        </p:nvGrpSpPr>
        <p:grpSpPr>
          <a:xfrm>
            <a:off x="3956050" y="2732088"/>
            <a:ext cx="120650" cy="126206"/>
            <a:chOff x="3467100" y="1893888"/>
            <a:chExt cx="120650" cy="126206"/>
          </a:xfrm>
        </p:grpSpPr>
        <p:cxnSp>
          <p:nvCxnSpPr>
            <p:cNvPr id="142" name="Straight Connector 141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 143"/>
          <p:cNvGrpSpPr/>
          <p:nvPr/>
        </p:nvGrpSpPr>
        <p:grpSpPr>
          <a:xfrm>
            <a:off x="4119033" y="2721506"/>
            <a:ext cx="120650" cy="126206"/>
            <a:chOff x="3467100" y="1893888"/>
            <a:chExt cx="120650" cy="126206"/>
          </a:xfrm>
        </p:grpSpPr>
        <p:cxnSp>
          <p:nvCxnSpPr>
            <p:cNvPr id="145" name="Straight Connector 144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 146"/>
          <p:cNvGrpSpPr/>
          <p:nvPr/>
        </p:nvGrpSpPr>
        <p:grpSpPr>
          <a:xfrm>
            <a:off x="4286250" y="2725738"/>
            <a:ext cx="120650" cy="126206"/>
            <a:chOff x="3467100" y="1893888"/>
            <a:chExt cx="120650" cy="126206"/>
          </a:xfrm>
        </p:grpSpPr>
        <p:cxnSp>
          <p:nvCxnSpPr>
            <p:cNvPr id="148" name="Straight Connector 147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/>
          <p:cNvGrpSpPr/>
          <p:nvPr/>
        </p:nvGrpSpPr>
        <p:grpSpPr>
          <a:xfrm>
            <a:off x="4447116" y="2727855"/>
            <a:ext cx="120650" cy="126206"/>
            <a:chOff x="3467100" y="1893888"/>
            <a:chExt cx="120650" cy="126206"/>
          </a:xfrm>
        </p:grpSpPr>
        <p:cxnSp>
          <p:nvCxnSpPr>
            <p:cNvPr id="151" name="Straight Connector 150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4603750" y="2725738"/>
            <a:ext cx="120650" cy="126206"/>
            <a:chOff x="3467100" y="1893888"/>
            <a:chExt cx="120650" cy="126206"/>
          </a:xfrm>
        </p:grpSpPr>
        <p:cxnSp>
          <p:nvCxnSpPr>
            <p:cNvPr id="154" name="Straight Connector 153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/>
          <p:cNvGrpSpPr/>
          <p:nvPr/>
        </p:nvGrpSpPr>
        <p:grpSpPr>
          <a:xfrm>
            <a:off x="2343149" y="2869672"/>
            <a:ext cx="120650" cy="126206"/>
            <a:chOff x="3467100" y="1893888"/>
            <a:chExt cx="120650" cy="126206"/>
          </a:xfrm>
        </p:grpSpPr>
        <p:cxnSp>
          <p:nvCxnSpPr>
            <p:cNvPr id="157" name="Straight Connector 156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2504016" y="2867555"/>
            <a:ext cx="120650" cy="126206"/>
            <a:chOff x="3467100" y="1893888"/>
            <a:chExt cx="120650" cy="126206"/>
          </a:xfrm>
        </p:grpSpPr>
        <p:cxnSp>
          <p:nvCxnSpPr>
            <p:cNvPr id="160" name="Straight Connector 159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2" name="Group 161"/>
          <p:cNvGrpSpPr/>
          <p:nvPr/>
        </p:nvGrpSpPr>
        <p:grpSpPr>
          <a:xfrm>
            <a:off x="2654300" y="2871788"/>
            <a:ext cx="120650" cy="126206"/>
            <a:chOff x="3467100" y="1893888"/>
            <a:chExt cx="120650" cy="126206"/>
          </a:xfrm>
        </p:grpSpPr>
        <p:cxnSp>
          <p:nvCxnSpPr>
            <p:cNvPr id="163" name="Straight Connector 162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oup 164"/>
          <p:cNvGrpSpPr/>
          <p:nvPr/>
        </p:nvGrpSpPr>
        <p:grpSpPr>
          <a:xfrm>
            <a:off x="2819400" y="2878138"/>
            <a:ext cx="120650" cy="126206"/>
            <a:chOff x="3467100" y="1893888"/>
            <a:chExt cx="120650" cy="126206"/>
          </a:xfrm>
        </p:grpSpPr>
        <p:cxnSp>
          <p:nvCxnSpPr>
            <p:cNvPr id="166" name="Straight Connector 165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oup 167"/>
          <p:cNvGrpSpPr/>
          <p:nvPr/>
        </p:nvGrpSpPr>
        <p:grpSpPr>
          <a:xfrm>
            <a:off x="2984500" y="2871788"/>
            <a:ext cx="120650" cy="126206"/>
            <a:chOff x="3467100" y="1893888"/>
            <a:chExt cx="120650" cy="126206"/>
          </a:xfrm>
        </p:grpSpPr>
        <p:cxnSp>
          <p:nvCxnSpPr>
            <p:cNvPr id="169" name="Straight Connector 168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Group 170"/>
          <p:cNvGrpSpPr/>
          <p:nvPr/>
        </p:nvGrpSpPr>
        <p:grpSpPr>
          <a:xfrm>
            <a:off x="3136900" y="2871788"/>
            <a:ext cx="120650" cy="126206"/>
            <a:chOff x="3467100" y="1893888"/>
            <a:chExt cx="120650" cy="126206"/>
          </a:xfrm>
        </p:grpSpPr>
        <p:cxnSp>
          <p:nvCxnSpPr>
            <p:cNvPr id="172" name="Straight Connector 171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/>
        </p:nvGrpSpPr>
        <p:grpSpPr>
          <a:xfrm>
            <a:off x="3302000" y="2871788"/>
            <a:ext cx="120650" cy="126206"/>
            <a:chOff x="3467100" y="1893888"/>
            <a:chExt cx="120650" cy="126206"/>
          </a:xfrm>
        </p:grpSpPr>
        <p:cxnSp>
          <p:nvCxnSpPr>
            <p:cNvPr id="175" name="Straight Connector 174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/>
        </p:nvGrpSpPr>
        <p:grpSpPr>
          <a:xfrm>
            <a:off x="3473450" y="2865438"/>
            <a:ext cx="120650" cy="126206"/>
            <a:chOff x="3467100" y="1893888"/>
            <a:chExt cx="120650" cy="126206"/>
          </a:xfrm>
        </p:grpSpPr>
        <p:cxnSp>
          <p:nvCxnSpPr>
            <p:cNvPr id="178" name="Straight Connector 177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>
            <a:off x="3632200" y="2878138"/>
            <a:ext cx="120650" cy="126206"/>
            <a:chOff x="3467100" y="1893888"/>
            <a:chExt cx="120650" cy="126206"/>
          </a:xfrm>
        </p:grpSpPr>
        <p:cxnSp>
          <p:nvCxnSpPr>
            <p:cNvPr id="181" name="Straight Connector 180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/>
        </p:nvGrpSpPr>
        <p:grpSpPr>
          <a:xfrm>
            <a:off x="3797300" y="2878138"/>
            <a:ext cx="120650" cy="126206"/>
            <a:chOff x="3467100" y="1893888"/>
            <a:chExt cx="120650" cy="126206"/>
          </a:xfrm>
        </p:grpSpPr>
        <p:cxnSp>
          <p:nvCxnSpPr>
            <p:cNvPr id="184" name="Straight Connector 183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" name="Group 185"/>
          <p:cNvGrpSpPr/>
          <p:nvPr/>
        </p:nvGrpSpPr>
        <p:grpSpPr>
          <a:xfrm>
            <a:off x="3956050" y="2878138"/>
            <a:ext cx="120650" cy="126206"/>
            <a:chOff x="3467100" y="1893888"/>
            <a:chExt cx="120650" cy="126206"/>
          </a:xfrm>
        </p:grpSpPr>
        <p:cxnSp>
          <p:nvCxnSpPr>
            <p:cNvPr id="187" name="Straight Connector 186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>
            <a:off x="4119033" y="2880255"/>
            <a:ext cx="120650" cy="126206"/>
            <a:chOff x="3467100" y="1893888"/>
            <a:chExt cx="120650" cy="126206"/>
          </a:xfrm>
        </p:grpSpPr>
        <p:cxnSp>
          <p:nvCxnSpPr>
            <p:cNvPr id="190" name="Straight Connector 189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oup 191"/>
          <p:cNvGrpSpPr/>
          <p:nvPr/>
        </p:nvGrpSpPr>
        <p:grpSpPr>
          <a:xfrm>
            <a:off x="4282017" y="2876021"/>
            <a:ext cx="120650" cy="126206"/>
            <a:chOff x="3467100" y="1893888"/>
            <a:chExt cx="120650" cy="126206"/>
          </a:xfrm>
        </p:grpSpPr>
        <p:cxnSp>
          <p:nvCxnSpPr>
            <p:cNvPr id="193" name="Straight Connector 192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5" name="Group 194"/>
          <p:cNvGrpSpPr/>
          <p:nvPr/>
        </p:nvGrpSpPr>
        <p:grpSpPr>
          <a:xfrm>
            <a:off x="4438650" y="2878138"/>
            <a:ext cx="120650" cy="126206"/>
            <a:chOff x="3467100" y="1893888"/>
            <a:chExt cx="120650" cy="126206"/>
          </a:xfrm>
        </p:grpSpPr>
        <p:cxnSp>
          <p:nvCxnSpPr>
            <p:cNvPr id="196" name="Straight Connector 195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8" name="Group 197"/>
          <p:cNvGrpSpPr/>
          <p:nvPr/>
        </p:nvGrpSpPr>
        <p:grpSpPr>
          <a:xfrm>
            <a:off x="4603750" y="2871788"/>
            <a:ext cx="120650" cy="126206"/>
            <a:chOff x="3467100" y="1893888"/>
            <a:chExt cx="120650" cy="126206"/>
          </a:xfrm>
        </p:grpSpPr>
        <p:cxnSp>
          <p:nvCxnSpPr>
            <p:cNvPr id="199" name="Straight Connector 198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1" name="Group 200"/>
          <p:cNvGrpSpPr/>
          <p:nvPr/>
        </p:nvGrpSpPr>
        <p:grpSpPr>
          <a:xfrm>
            <a:off x="2336800" y="3043238"/>
            <a:ext cx="120650" cy="126206"/>
            <a:chOff x="3467100" y="1893888"/>
            <a:chExt cx="120650" cy="126206"/>
          </a:xfrm>
        </p:grpSpPr>
        <p:cxnSp>
          <p:nvCxnSpPr>
            <p:cNvPr id="202" name="Straight Connector 201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" name="Group 203"/>
          <p:cNvGrpSpPr/>
          <p:nvPr/>
        </p:nvGrpSpPr>
        <p:grpSpPr>
          <a:xfrm>
            <a:off x="2501900" y="3036888"/>
            <a:ext cx="120650" cy="126206"/>
            <a:chOff x="3467100" y="1893888"/>
            <a:chExt cx="120650" cy="126206"/>
          </a:xfrm>
        </p:grpSpPr>
        <p:cxnSp>
          <p:nvCxnSpPr>
            <p:cNvPr id="205" name="Straight Connector 204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" name="Group 206"/>
          <p:cNvGrpSpPr/>
          <p:nvPr/>
        </p:nvGrpSpPr>
        <p:grpSpPr>
          <a:xfrm>
            <a:off x="2660650" y="3036888"/>
            <a:ext cx="120650" cy="126206"/>
            <a:chOff x="3467100" y="1893888"/>
            <a:chExt cx="120650" cy="126206"/>
          </a:xfrm>
        </p:grpSpPr>
        <p:cxnSp>
          <p:nvCxnSpPr>
            <p:cNvPr id="208" name="Straight Connector 207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/>
        </p:nvGrpSpPr>
        <p:grpSpPr>
          <a:xfrm>
            <a:off x="2825750" y="3043238"/>
            <a:ext cx="120650" cy="126206"/>
            <a:chOff x="3467100" y="1893888"/>
            <a:chExt cx="120650" cy="126206"/>
          </a:xfrm>
        </p:grpSpPr>
        <p:cxnSp>
          <p:nvCxnSpPr>
            <p:cNvPr id="211" name="Straight Connector 210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/>
        </p:nvGrpSpPr>
        <p:grpSpPr>
          <a:xfrm>
            <a:off x="2990850" y="3036888"/>
            <a:ext cx="120650" cy="126206"/>
            <a:chOff x="3467100" y="1893888"/>
            <a:chExt cx="120650" cy="126206"/>
          </a:xfrm>
        </p:grpSpPr>
        <p:cxnSp>
          <p:nvCxnSpPr>
            <p:cNvPr id="214" name="Straight Connector 213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/>
        </p:nvGrpSpPr>
        <p:grpSpPr>
          <a:xfrm>
            <a:off x="3143250" y="3036888"/>
            <a:ext cx="120650" cy="126206"/>
            <a:chOff x="3467100" y="1893888"/>
            <a:chExt cx="120650" cy="126206"/>
          </a:xfrm>
        </p:grpSpPr>
        <p:cxnSp>
          <p:nvCxnSpPr>
            <p:cNvPr id="217" name="Straight Connector 216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9" name="Group 218"/>
          <p:cNvGrpSpPr/>
          <p:nvPr/>
        </p:nvGrpSpPr>
        <p:grpSpPr>
          <a:xfrm>
            <a:off x="3308350" y="3036888"/>
            <a:ext cx="120650" cy="126206"/>
            <a:chOff x="3467100" y="1893888"/>
            <a:chExt cx="120650" cy="126206"/>
          </a:xfrm>
        </p:grpSpPr>
        <p:cxnSp>
          <p:nvCxnSpPr>
            <p:cNvPr id="220" name="Straight Connector 219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2" name="Group 221"/>
          <p:cNvGrpSpPr/>
          <p:nvPr/>
        </p:nvGrpSpPr>
        <p:grpSpPr>
          <a:xfrm>
            <a:off x="3479800" y="3030538"/>
            <a:ext cx="120650" cy="126206"/>
            <a:chOff x="3467100" y="1893888"/>
            <a:chExt cx="120650" cy="126206"/>
          </a:xfrm>
        </p:grpSpPr>
        <p:cxnSp>
          <p:nvCxnSpPr>
            <p:cNvPr id="223" name="Straight Connector 222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5" name="Group 224"/>
          <p:cNvGrpSpPr/>
          <p:nvPr/>
        </p:nvGrpSpPr>
        <p:grpSpPr>
          <a:xfrm>
            <a:off x="3638550" y="3043238"/>
            <a:ext cx="120650" cy="126206"/>
            <a:chOff x="3467100" y="1893888"/>
            <a:chExt cx="120650" cy="126206"/>
          </a:xfrm>
        </p:grpSpPr>
        <p:cxnSp>
          <p:nvCxnSpPr>
            <p:cNvPr id="226" name="Straight Connector 225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8" name="Group 227"/>
          <p:cNvGrpSpPr/>
          <p:nvPr/>
        </p:nvGrpSpPr>
        <p:grpSpPr>
          <a:xfrm>
            <a:off x="3803650" y="3043238"/>
            <a:ext cx="120650" cy="126206"/>
            <a:chOff x="3467100" y="1893888"/>
            <a:chExt cx="120650" cy="126206"/>
          </a:xfrm>
        </p:grpSpPr>
        <p:cxnSp>
          <p:nvCxnSpPr>
            <p:cNvPr id="229" name="Straight Connector 228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1" name="Group 230"/>
          <p:cNvGrpSpPr/>
          <p:nvPr/>
        </p:nvGrpSpPr>
        <p:grpSpPr>
          <a:xfrm>
            <a:off x="3962400" y="3043238"/>
            <a:ext cx="120650" cy="126206"/>
            <a:chOff x="3467100" y="1893888"/>
            <a:chExt cx="120650" cy="126206"/>
          </a:xfrm>
        </p:grpSpPr>
        <p:cxnSp>
          <p:nvCxnSpPr>
            <p:cNvPr id="232" name="Straight Connector 231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4" name="Group 233"/>
          <p:cNvGrpSpPr/>
          <p:nvPr/>
        </p:nvGrpSpPr>
        <p:grpSpPr>
          <a:xfrm>
            <a:off x="4121150" y="3041122"/>
            <a:ext cx="120650" cy="126206"/>
            <a:chOff x="3467100" y="1893888"/>
            <a:chExt cx="120650" cy="126206"/>
          </a:xfrm>
        </p:grpSpPr>
        <p:cxnSp>
          <p:nvCxnSpPr>
            <p:cNvPr id="235" name="Straight Connector 234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7" name="Group 236"/>
          <p:cNvGrpSpPr/>
          <p:nvPr/>
        </p:nvGrpSpPr>
        <p:grpSpPr>
          <a:xfrm>
            <a:off x="4279901" y="3041121"/>
            <a:ext cx="120650" cy="126206"/>
            <a:chOff x="3467100" y="1893888"/>
            <a:chExt cx="120650" cy="126206"/>
          </a:xfrm>
        </p:grpSpPr>
        <p:cxnSp>
          <p:nvCxnSpPr>
            <p:cNvPr id="238" name="Straight Connector 237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0" name="Group 239"/>
          <p:cNvGrpSpPr/>
          <p:nvPr/>
        </p:nvGrpSpPr>
        <p:grpSpPr>
          <a:xfrm>
            <a:off x="4445000" y="3043238"/>
            <a:ext cx="120650" cy="126206"/>
            <a:chOff x="3467100" y="1893888"/>
            <a:chExt cx="120650" cy="126206"/>
          </a:xfrm>
        </p:grpSpPr>
        <p:cxnSp>
          <p:nvCxnSpPr>
            <p:cNvPr id="241" name="Straight Connector 240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/>
        </p:nvGrpSpPr>
        <p:grpSpPr>
          <a:xfrm>
            <a:off x="4610100" y="3036888"/>
            <a:ext cx="120650" cy="126206"/>
            <a:chOff x="3467100" y="1893888"/>
            <a:chExt cx="120650" cy="126206"/>
          </a:xfrm>
        </p:grpSpPr>
        <p:cxnSp>
          <p:nvCxnSpPr>
            <p:cNvPr id="244" name="Straight Connector 243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/>
        </p:nvGrpSpPr>
        <p:grpSpPr>
          <a:xfrm>
            <a:off x="2336800" y="3195638"/>
            <a:ext cx="120650" cy="126206"/>
            <a:chOff x="3467100" y="1893888"/>
            <a:chExt cx="120650" cy="126206"/>
          </a:xfrm>
        </p:grpSpPr>
        <p:cxnSp>
          <p:nvCxnSpPr>
            <p:cNvPr id="247" name="Straight Connector 246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/>
        </p:nvGrpSpPr>
        <p:grpSpPr>
          <a:xfrm>
            <a:off x="2501900" y="3197754"/>
            <a:ext cx="120650" cy="126206"/>
            <a:chOff x="3467100" y="1893888"/>
            <a:chExt cx="120650" cy="126206"/>
          </a:xfrm>
        </p:grpSpPr>
        <p:cxnSp>
          <p:nvCxnSpPr>
            <p:cNvPr id="250" name="Straight Connector 249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/>
        </p:nvGrpSpPr>
        <p:grpSpPr>
          <a:xfrm>
            <a:off x="2660650" y="3197754"/>
            <a:ext cx="120650" cy="126206"/>
            <a:chOff x="3467100" y="1893888"/>
            <a:chExt cx="120650" cy="126206"/>
          </a:xfrm>
        </p:grpSpPr>
        <p:cxnSp>
          <p:nvCxnSpPr>
            <p:cNvPr id="253" name="Straight Connector 252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Group 254"/>
          <p:cNvGrpSpPr/>
          <p:nvPr/>
        </p:nvGrpSpPr>
        <p:grpSpPr>
          <a:xfrm>
            <a:off x="2821517" y="3195638"/>
            <a:ext cx="120650" cy="126206"/>
            <a:chOff x="3467100" y="1893888"/>
            <a:chExt cx="120650" cy="126206"/>
          </a:xfrm>
        </p:grpSpPr>
        <p:cxnSp>
          <p:nvCxnSpPr>
            <p:cNvPr id="256" name="Straight Connector 255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8" name="Group 257"/>
          <p:cNvGrpSpPr/>
          <p:nvPr/>
        </p:nvGrpSpPr>
        <p:grpSpPr>
          <a:xfrm>
            <a:off x="2990850" y="3189288"/>
            <a:ext cx="120650" cy="126206"/>
            <a:chOff x="3467100" y="1893888"/>
            <a:chExt cx="120650" cy="126206"/>
          </a:xfrm>
        </p:grpSpPr>
        <p:cxnSp>
          <p:nvCxnSpPr>
            <p:cNvPr id="259" name="Straight Connector 258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1" name="Group 260"/>
          <p:cNvGrpSpPr/>
          <p:nvPr/>
        </p:nvGrpSpPr>
        <p:grpSpPr>
          <a:xfrm>
            <a:off x="3143250" y="3197753"/>
            <a:ext cx="120650" cy="126206"/>
            <a:chOff x="3467100" y="1893888"/>
            <a:chExt cx="120650" cy="126206"/>
          </a:xfrm>
        </p:grpSpPr>
        <p:cxnSp>
          <p:nvCxnSpPr>
            <p:cNvPr id="262" name="Straight Connector 261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4" name="Group 263"/>
          <p:cNvGrpSpPr/>
          <p:nvPr/>
        </p:nvGrpSpPr>
        <p:grpSpPr>
          <a:xfrm>
            <a:off x="3312584" y="3201988"/>
            <a:ext cx="120650" cy="126206"/>
            <a:chOff x="3467100" y="1893888"/>
            <a:chExt cx="120650" cy="126206"/>
          </a:xfrm>
        </p:grpSpPr>
        <p:cxnSp>
          <p:nvCxnSpPr>
            <p:cNvPr id="265" name="Straight Connector 264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7" name="Group 266"/>
          <p:cNvGrpSpPr/>
          <p:nvPr/>
        </p:nvGrpSpPr>
        <p:grpSpPr>
          <a:xfrm>
            <a:off x="3467100" y="3195638"/>
            <a:ext cx="120650" cy="126206"/>
            <a:chOff x="3467100" y="1893888"/>
            <a:chExt cx="120650" cy="126206"/>
          </a:xfrm>
        </p:grpSpPr>
        <p:cxnSp>
          <p:nvCxnSpPr>
            <p:cNvPr id="268" name="Straight Connector 267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0" name="Group 269"/>
          <p:cNvGrpSpPr/>
          <p:nvPr/>
        </p:nvGrpSpPr>
        <p:grpSpPr>
          <a:xfrm>
            <a:off x="3638550" y="3195638"/>
            <a:ext cx="120650" cy="126206"/>
            <a:chOff x="3467100" y="1893888"/>
            <a:chExt cx="120650" cy="126206"/>
          </a:xfrm>
        </p:grpSpPr>
        <p:cxnSp>
          <p:nvCxnSpPr>
            <p:cNvPr id="271" name="Straight Connector 270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3" name="Group 272"/>
          <p:cNvGrpSpPr/>
          <p:nvPr/>
        </p:nvGrpSpPr>
        <p:grpSpPr>
          <a:xfrm>
            <a:off x="3803650" y="3195638"/>
            <a:ext cx="120650" cy="126206"/>
            <a:chOff x="3467100" y="1893888"/>
            <a:chExt cx="120650" cy="126206"/>
          </a:xfrm>
        </p:grpSpPr>
        <p:cxnSp>
          <p:nvCxnSpPr>
            <p:cNvPr id="274" name="Straight Connector 273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6" name="Group 275"/>
          <p:cNvGrpSpPr/>
          <p:nvPr/>
        </p:nvGrpSpPr>
        <p:grpSpPr>
          <a:xfrm>
            <a:off x="3962400" y="3195638"/>
            <a:ext cx="120650" cy="126206"/>
            <a:chOff x="3467100" y="1893888"/>
            <a:chExt cx="120650" cy="126206"/>
          </a:xfrm>
        </p:grpSpPr>
        <p:cxnSp>
          <p:nvCxnSpPr>
            <p:cNvPr id="277" name="Straight Connector 276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/>
        </p:nvGrpSpPr>
        <p:grpSpPr>
          <a:xfrm>
            <a:off x="4116917" y="3197755"/>
            <a:ext cx="120650" cy="126206"/>
            <a:chOff x="3467100" y="1893888"/>
            <a:chExt cx="120650" cy="126206"/>
          </a:xfrm>
        </p:grpSpPr>
        <p:cxnSp>
          <p:nvCxnSpPr>
            <p:cNvPr id="280" name="Straight Connector 279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/>
        </p:nvGrpSpPr>
        <p:grpSpPr>
          <a:xfrm>
            <a:off x="4279901" y="3193521"/>
            <a:ext cx="120650" cy="126206"/>
            <a:chOff x="3467100" y="1893888"/>
            <a:chExt cx="120650" cy="126206"/>
          </a:xfrm>
        </p:grpSpPr>
        <p:cxnSp>
          <p:nvCxnSpPr>
            <p:cNvPr id="283" name="Straight Connector 282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/>
        </p:nvGrpSpPr>
        <p:grpSpPr>
          <a:xfrm>
            <a:off x="4445000" y="3195638"/>
            <a:ext cx="120650" cy="126206"/>
            <a:chOff x="3467100" y="1893888"/>
            <a:chExt cx="120650" cy="126206"/>
          </a:xfrm>
        </p:grpSpPr>
        <p:cxnSp>
          <p:nvCxnSpPr>
            <p:cNvPr id="286" name="Straight Connector 285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/>
        </p:nvGrpSpPr>
        <p:grpSpPr>
          <a:xfrm>
            <a:off x="4610100" y="3189288"/>
            <a:ext cx="120650" cy="126206"/>
            <a:chOff x="3467100" y="1893888"/>
            <a:chExt cx="120650" cy="126206"/>
          </a:xfrm>
        </p:grpSpPr>
        <p:cxnSp>
          <p:nvCxnSpPr>
            <p:cNvPr id="289" name="Straight Connector 288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1" name="Group 290"/>
          <p:cNvGrpSpPr/>
          <p:nvPr/>
        </p:nvGrpSpPr>
        <p:grpSpPr>
          <a:xfrm>
            <a:off x="2336800" y="3360738"/>
            <a:ext cx="120650" cy="126206"/>
            <a:chOff x="3467100" y="1893888"/>
            <a:chExt cx="120650" cy="126206"/>
          </a:xfrm>
        </p:grpSpPr>
        <p:cxnSp>
          <p:nvCxnSpPr>
            <p:cNvPr id="292" name="Straight Connector 291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4" name="Group 293"/>
          <p:cNvGrpSpPr/>
          <p:nvPr/>
        </p:nvGrpSpPr>
        <p:grpSpPr>
          <a:xfrm>
            <a:off x="2497667" y="3354388"/>
            <a:ext cx="120650" cy="126206"/>
            <a:chOff x="3467100" y="1893888"/>
            <a:chExt cx="120650" cy="126206"/>
          </a:xfrm>
        </p:grpSpPr>
        <p:cxnSp>
          <p:nvCxnSpPr>
            <p:cNvPr id="295" name="Straight Connector 294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7" name="Group 296"/>
          <p:cNvGrpSpPr/>
          <p:nvPr/>
        </p:nvGrpSpPr>
        <p:grpSpPr>
          <a:xfrm>
            <a:off x="2660650" y="3354388"/>
            <a:ext cx="120650" cy="126206"/>
            <a:chOff x="3467100" y="1893888"/>
            <a:chExt cx="120650" cy="126206"/>
          </a:xfrm>
        </p:grpSpPr>
        <p:cxnSp>
          <p:nvCxnSpPr>
            <p:cNvPr id="298" name="Straight Connector 297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0" name="Group 299"/>
          <p:cNvGrpSpPr/>
          <p:nvPr/>
        </p:nvGrpSpPr>
        <p:grpSpPr>
          <a:xfrm>
            <a:off x="2821517" y="3356505"/>
            <a:ext cx="120650" cy="126206"/>
            <a:chOff x="3467100" y="1893888"/>
            <a:chExt cx="120650" cy="126206"/>
          </a:xfrm>
        </p:grpSpPr>
        <p:cxnSp>
          <p:nvCxnSpPr>
            <p:cNvPr id="301" name="Straight Connector 300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3" name="Group 302"/>
          <p:cNvGrpSpPr/>
          <p:nvPr/>
        </p:nvGrpSpPr>
        <p:grpSpPr>
          <a:xfrm>
            <a:off x="2990850" y="3354388"/>
            <a:ext cx="120650" cy="126206"/>
            <a:chOff x="3467100" y="1893888"/>
            <a:chExt cx="120650" cy="126206"/>
          </a:xfrm>
        </p:grpSpPr>
        <p:cxnSp>
          <p:nvCxnSpPr>
            <p:cNvPr id="304" name="Straight Connector 303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6" name="Group 305"/>
          <p:cNvGrpSpPr/>
          <p:nvPr/>
        </p:nvGrpSpPr>
        <p:grpSpPr>
          <a:xfrm>
            <a:off x="3143250" y="3354388"/>
            <a:ext cx="120650" cy="126206"/>
            <a:chOff x="3467100" y="1893888"/>
            <a:chExt cx="120650" cy="126206"/>
          </a:xfrm>
        </p:grpSpPr>
        <p:cxnSp>
          <p:nvCxnSpPr>
            <p:cNvPr id="307" name="Straight Connector 306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9" name="Group 308"/>
          <p:cNvGrpSpPr/>
          <p:nvPr/>
        </p:nvGrpSpPr>
        <p:grpSpPr>
          <a:xfrm>
            <a:off x="3308350" y="3354388"/>
            <a:ext cx="120650" cy="126206"/>
            <a:chOff x="3467100" y="1893888"/>
            <a:chExt cx="120650" cy="126206"/>
          </a:xfrm>
        </p:grpSpPr>
        <p:cxnSp>
          <p:nvCxnSpPr>
            <p:cNvPr id="310" name="Straight Connector 309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2" name="Group 311"/>
          <p:cNvGrpSpPr/>
          <p:nvPr/>
        </p:nvGrpSpPr>
        <p:grpSpPr>
          <a:xfrm>
            <a:off x="3471334" y="3352271"/>
            <a:ext cx="120650" cy="126206"/>
            <a:chOff x="3467100" y="1893888"/>
            <a:chExt cx="120650" cy="126206"/>
          </a:xfrm>
        </p:grpSpPr>
        <p:cxnSp>
          <p:nvCxnSpPr>
            <p:cNvPr id="313" name="Straight Connector 312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5" name="Group 314"/>
          <p:cNvGrpSpPr/>
          <p:nvPr/>
        </p:nvGrpSpPr>
        <p:grpSpPr>
          <a:xfrm>
            <a:off x="3638550" y="3360738"/>
            <a:ext cx="120650" cy="126206"/>
            <a:chOff x="3467100" y="1893888"/>
            <a:chExt cx="120650" cy="126206"/>
          </a:xfrm>
        </p:grpSpPr>
        <p:cxnSp>
          <p:nvCxnSpPr>
            <p:cNvPr id="316" name="Straight Connector 315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8" name="Group 317"/>
          <p:cNvGrpSpPr/>
          <p:nvPr/>
        </p:nvGrpSpPr>
        <p:grpSpPr>
          <a:xfrm>
            <a:off x="3790951" y="3360738"/>
            <a:ext cx="120650" cy="126206"/>
            <a:chOff x="3467100" y="1893888"/>
            <a:chExt cx="120650" cy="126206"/>
          </a:xfrm>
        </p:grpSpPr>
        <p:cxnSp>
          <p:nvCxnSpPr>
            <p:cNvPr id="319" name="Straight Connector 318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1" name="Group 320"/>
          <p:cNvGrpSpPr/>
          <p:nvPr/>
        </p:nvGrpSpPr>
        <p:grpSpPr>
          <a:xfrm>
            <a:off x="3962400" y="3360738"/>
            <a:ext cx="120650" cy="126206"/>
            <a:chOff x="3467100" y="1893888"/>
            <a:chExt cx="120650" cy="126206"/>
          </a:xfrm>
        </p:grpSpPr>
        <p:cxnSp>
          <p:nvCxnSpPr>
            <p:cNvPr id="322" name="Straight Connector 321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4" name="Group 323"/>
          <p:cNvGrpSpPr/>
          <p:nvPr/>
        </p:nvGrpSpPr>
        <p:grpSpPr>
          <a:xfrm>
            <a:off x="4121150" y="3367088"/>
            <a:ext cx="120650" cy="126206"/>
            <a:chOff x="3467100" y="1893888"/>
            <a:chExt cx="120650" cy="126206"/>
          </a:xfrm>
        </p:grpSpPr>
        <p:cxnSp>
          <p:nvCxnSpPr>
            <p:cNvPr id="325" name="Straight Connector 324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7" name="Group 326"/>
          <p:cNvGrpSpPr/>
          <p:nvPr/>
        </p:nvGrpSpPr>
        <p:grpSpPr>
          <a:xfrm>
            <a:off x="4279900" y="3362854"/>
            <a:ext cx="120650" cy="126206"/>
            <a:chOff x="3467100" y="1893888"/>
            <a:chExt cx="120650" cy="126206"/>
          </a:xfrm>
        </p:grpSpPr>
        <p:cxnSp>
          <p:nvCxnSpPr>
            <p:cNvPr id="328" name="Straight Connector 327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0" name="Group 329"/>
          <p:cNvGrpSpPr/>
          <p:nvPr/>
        </p:nvGrpSpPr>
        <p:grpSpPr>
          <a:xfrm>
            <a:off x="4432300" y="3360738"/>
            <a:ext cx="120650" cy="126206"/>
            <a:chOff x="3467100" y="1893888"/>
            <a:chExt cx="120650" cy="126206"/>
          </a:xfrm>
        </p:grpSpPr>
        <p:cxnSp>
          <p:nvCxnSpPr>
            <p:cNvPr id="331" name="Straight Connector 330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3" name="Group 332"/>
          <p:cNvGrpSpPr/>
          <p:nvPr/>
        </p:nvGrpSpPr>
        <p:grpSpPr>
          <a:xfrm>
            <a:off x="4597399" y="3354388"/>
            <a:ext cx="120650" cy="126206"/>
            <a:chOff x="3467100" y="1893888"/>
            <a:chExt cx="120650" cy="126206"/>
          </a:xfrm>
        </p:grpSpPr>
        <p:cxnSp>
          <p:nvCxnSpPr>
            <p:cNvPr id="334" name="Straight Connector 333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6" name="Group 335"/>
          <p:cNvGrpSpPr/>
          <p:nvPr/>
        </p:nvGrpSpPr>
        <p:grpSpPr>
          <a:xfrm>
            <a:off x="2336800" y="3519488"/>
            <a:ext cx="120650" cy="126206"/>
            <a:chOff x="3467100" y="1893888"/>
            <a:chExt cx="120650" cy="126206"/>
          </a:xfrm>
        </p:grpSpPr>
        <p:cxnSp>
          <p:nvCxnSpPr>
            <p:cNvPr id="337" name="Straight Connector 336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9" name="Group 338"/>
          <p:cNvGrpSpPr/>
          <p:nvPr/>
        </p:nvGrpSpPr>
        <p:grpSpPr>
          <a:xfrm>
            <a:off x="2501900" y="3513138"/>
            <a:ext cx="120650" cy="126206"/>
            <a:chOff x="3467100" y="1893888"/>
            <a:chExt cx="120650" cy="126206"/>
          </a:xfrm>
        </p:grpSpPr>
        <p:cxnSp>
          <p:nvCxnSpPr>
            <p:cNvPr id="340" name="Straight Connector 339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2" name="Group 341"/>
          <p:cNvGrpSpPr/>
          <p:nvPr/>
        </p:nvGrpSpPr>
        <p:grpSpPr>
          <a:xfrm>
            <a:off x="2660650" y="3513138"/>
            <a:ext cx="120650" cy="126206"/>
            <a:chOff x="3467100" y="1893888"/>
            <a:chExt cx="120650" cy="126206"/>
          </a:xfrm>
        </p:grpSpPr>
        <p:cxnSp>
          <p:nvCxnSpPr>
            <p:cNvPr id="343" name="Straight Connector 342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5" name="Group 344"/>
          <p:cNvGrpSpPr/>
          <p:nvPr/>
        </p:nvGrpSpPr>
        <p:grpSpPr>
          <a:xfrm>
            <a:off x="2825750" y="3519488"/>
            <a:ext cx="120650" cy="126206"/>
            <a:chOff x="3467100" y="1893888"/>
            <a:chExt cx="120650" cy="126206"/>
          </a:xfrm>
        </p:grpSpPr>
        <p:cxnSp>
          <p:nvCxnSpPr>
            <p:cNvPr id="346" name="Straight Connector 345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8" name="Group 347"/>
          <p:cNvGrpSpPr/>
          <p:nvPr/>
        </p:nvGrpSpPr>
        <p:grpSpPr>
          <a:xfrm>
            <a:off x="2982384" y="3513140"/>
            <a:ext cx="120650" cy="126206"/>
            <a:chOff x="3467100" y="1893888"/>
            <a:chExt cx="120650" cy="126206"/>
          </a:xfrm>
        </p:grpSpPr>
        <p:cxnSp>
          <p:nvCxnSpPr>
            <p:cNvPr id="349" name="Straight Connector 348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1" name="Group 350"/>
          <p:cNvGrpSpPr/>
          <p:nvPr/>
        </p:nvGrpSpPr>
        <p:grpSpPr>
          <a:xfrm>
            <a:off x="3143250" y="3513138"/>
            <a:ext cx="120650" cy="126206"/>
            <a:chOff x="3467100" y="1893888"/>
            <a:chExt cx="120650" cy="126206"/>
          </a:xfrm>
        </p:grpSpPr>
        <p:cxnSp>
          <p:nvCxnSpPr>
            <p:cNvPr id="352" name="Straight Connector 351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4" name="Group 353"/>
          <p:cNvGrpSpPr/>
          <p:nvPr/>
        </p:nvGrpSpPr>
        <p:grpSpPr>
          <a:xfrm>
            <a:off x="3308350" y="3513138"/>
            <a:ext cx="120650" cy="126206"/>
            <a:chOff x="3467100" y="1893888"/>
            <a:chExt cx="120650" cy="126206"/>
          </a:xfrm>
        </p:grpSpPr>
        <p:cxnSp>
          <p:nvCxnSpPr>
            <p:cNvPr id="355" name="Straight Connector 354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/>
          <p:cNvGrpSpPr/>
          <p:nvPr/>
        </p:nvGrpSpPr>
        <p:grpSpPr>
          <a:xfrm>
            <a:off x="3471334" y="3515254"/>
            <a:ext cx="120650" cy="126206"/>
            <a:chOff x="3467100" y="1893888"/>
            <a:chExt cx="120650" cy="126206"/>
          </a:xfrm>
        </p:grpSpPr>
        <p:cxnSp>
          <p:nvCxnSpPr>
            <p:cNvPr id="358" name="Straight Connector 357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0" name="Group 359"/>
          <p:cNvGrpSpPr/>
          <p:nvPr/>
        </p:nvGrpSpPr>
        <p:grpSpPr>
          <a:xfrm>
            <a:off x="3638550" y="3519488"/>
            <a:ext cx="120650" cy="126206"/>
            <a:chOff x="3467100" y="1893888"/>
            <a:chExt cx="120650" cy="126206"/>
          </a:xfrm>
        </p:grpSpPr>
        <p:cxnSp>
          <p:nvCxnSpPr>
            <p:cNvPr id="361" name="Straight Connector 360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3" name="Group 362"/>
          <p:cNvGrpSpPr/>
          <p:nvPr/>
        </p:nvGrpSpPr>
        <p:grpSpPr>
          <a:xfrm>
            <a:off x="3795184" y="3519488"/>
            <a:ext cx="120650" cy="126206"/>
            <a:chOff x="3467100" y="1893888"/>
            <a:chExt cx="120650" cy="126206"/>
          </a:xfrm>
        </p:grpSpPr>
        <p:cxnSp>
          <p:nvCxnSpPr>
            <p:cNvPr id="364" name="Straight Connector 363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6" name="Group 365"/>
          <p:cNvGrpSpPr/>
          <p:nvPr/>
        </p:nvGrpSpPr>
        <p:grpSpPr>
          <a:xfrm>
            <a:off x="3953935" y="3523721"/>
            <a:ext cx="120650" cy="126206"/>
            <a:chOff x="3467100" y="1893888"/>
            <a:chExt cx="120650" cy="126206"/>
          </a:xfrm>
        </p:grpSpPr>
        <p:cxnSp>
          <p:nvCxnSpPr>
            <p:cNvPr id="367" name="Straight Connector 366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9" name="Group 368"/>
          <p:cNvGrpSpPr/>
          <p:nvPr/>
        </p:nvGrpSpPr>
        <p:grpSpPr>
          <a:xfrm>
            <a:off x="4121150" y="3525838"/>
            <a:ext cx="120650" cy="126206"/>
            <a:chOff x="3467100" y="1893888"/>
            <a:chExt cx="120650" cy="126206"/>
          </a:xfrm>
        </p:grpSpPr>
        <p:cxnSp>
          <p:nvCxnSpPr>
            <p:cNvPr id="370" name="Straight Connector 369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2" name="Group 371"/>
          <p:cNvGrpSpPr/>
          <p:nvPr/>
        </p:nvGrpSpPr>
        <p:grpSpPr>
          <a:xfrm>
            <a:off x="4271433" y="3517371"/>
            <a:ext cx="120650" cy="126206"/>
            <a:chOff x="3467100" y="1893888"/>
            <a:chExt cx="120650" cy="126206"/>
          </a:xfrm>
        </p:grpSpPr>
        <p:cxnSp>
          <p:nvCxnSpPr>
            <p:cNvPr id="373" name="Straight Connector 372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5" name="Group 374"/>
          <p:cNvGrpSpPr/>
          <p:nvPr/>
        </p:nvGrpSpPr>
        <p:grpSpPr>
          <a:xfrm>
            <a:off x="4423833" y="3519488"/>
            <a:ext cx="120650" cy="126206"/>
            <a:chOff x="3467100" y="1893888"/>
            <a:chExt cx="120650" cy="126206"/>
          </a:xfrm>
        </p:grpSpPr>
        <p:cxnSp>
          <p:nvCxnSpPr>
            <p:cNvPr id="376" name="Straight Connector 375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8" name="Group 377"/>
          <p:cNvGrpSpPr/>
          <p:nvPr/>
        </p:nvGrpSpPr>
        <p:grpSpPr>
          <a:xfrm>
            <a:off x="4601633" y="3525838"/>
            <a:ext cx="120650" cy="126206"/>
            <a:chOff x="3467100" y="1893888"/>
            <a:chExt cx="120650" cy="126206"/>
          </a:xfrm>
        </p:grpSpPr>
        <p:cxnSp>
          <p:nvCxnSpPr>
            <p:cNvPr id="379" name="Straight Connector 378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1" name="Group 380"/>
          <p:cNvGrpSpPr/>
          <p:nvPr/>
        </p:nvGrpSpPr>
        <p:grpSpPr>
          <a:xfrm>
            <a:off x="2330450" y="3684588"/>
            <a:ext cx="120650" cy="126206"/>
            <a:chOff x="3467100" y="1893888"/>
            <a:chExt cx="120650" cy="126206"/>
          </a:xfrm>
        </p:grpSpPr>
        <p:cxnSp>
          <p:nvCxnSpPr>
            <p:cNvPr id="382" name="Straight Connector 381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4" name="Group 383"/>
          <p:cNvGrpSpPr/>
          <p:nvPr/>
        </p:nvGrpSpPr>
        <p:grpSpPr>
          <a:xfrm>
            <a:off x="2495550" y="3678238"/>
            <a:ext cx="120650" cy="126206"/>
            <a:chOff x="3467100" y="1893888"/>
            <a:chExt cx="120650" cy="126206"/>
          </a:xfrm>
        </p:grpSpPr>
        <p:cxnSp>
          <p:nvCxnSpPr>
            <p:cNvPr id="385" name="Straight Connector 384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7" name="Group 386"/>
          <p:cNvGrpSpPr/>
          <p:nvPr/>
        </p:nvGrpSpPr>
        <p:grpSpPr>
          <a:xfrm>
            <a:off x="2654300" y="3678238"/>
            <a:ext cx="120650" cy="126206"/>
            <a:chOff x="3467100" y="1893888"/>
            <a:chExt cx="120650" cy="126206"/>
          </a:xfrm>
        </p:grpSpPr>
        <p:cxnSp>
          <p:nvCxnSpPr>
            <p:cNvPr id="388" name="Straight Connector 387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0" name="Group 389"/>
          <p:cNvGrpSpPr/>
          <p:nvPr/>
        </p:nvGrpSpPr>
        <p:grpSpPr>
          <a:xfrm>
            <a:off x="2819400" y="3684588"/>
            <a:ext cx="120650" cy="126206"/>
            <a:chOff x="3467100" y="1893888"/>
            <a:chExt cx="120650" cy="126206"/>
          </a:xfrm>
        </p:grpSpPr>
        <p:cxnSp>
          <p:nvCxnSpPr>
            <p:cNvPr id="391" name="Straight Connector 390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3" name="Group 392"/>
          <p:cNvGrpSpPr/>
          <p:nvPr/>
        </p:nvGrpSpPr>
        <p:grpSpPr>
          <a:xfrm>
            <a:off x="2984500" y="3678238"/>
            <a:ext cx="120650" cy="126206"/>
            <a:chOff x="3467100" y="1893888"/>
            <a:chExt cx="120650" cy="126206"/>
          </a:xfrm>
        </p:grpSpPr>
        <p:cxnSp>
          <p:nvCxnSpPr>
            <p:cNvPr id="394" name="Straight Connector 393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6" name="Group 395"/>
          <p:cNvGrpSpPr/>
          <p:nvPr/>
        </p:nvGrpSpPr>
        <p:grpSpPr>
          <a:xfrm>
            <a:off x="3136900" y="3678238"/>
            <a:ext cx="120650" cy="126206"/>
            <a:chOff x="3467100" y="1893888"/>
            <a:chExt cx="120650" cy="126206"/>
          </a:xfrm>
        </p:grpSpPr>
        <p:cxnSp>
          <p:nvCxnSpPr>
            <p:cNvPr id="397" name="Straight Connector 396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9" name="Group 398"/>
          <p:cNvGrpSpPr/>
          <p:nvPr/>
        </p:nvGrpSpPr>
        <p:grpSpPr>
          <a:xfrm>
            <a:off x="3302000" y="3678238"/>
            <a:ext cx="120650" cy="126206"/>
            <a:chOff x="3467100" y="1893888"/>
            <a:chExt cx="120650" cy="126206"/>
          </a:xfrm>
        </p:grpSpPr>
        <p:cxnSp>
          <p:nvCxnSpPr>
            <p:cNvPr id="400" name="Straight Connector 399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2" name="Group 401"/>
          <p:cNvGrpSpPr/>
          <p:nvPr/>
        </p:nvGrpSpPr>
        <p:grpSpPr>
          <a:xfrm>
            <a:off x="3469217" y="3680354"/>
            <a:ext cx="120650" cy="126206"/>
            <a:chOff x="3467100" y="1893888"/>
            <a:chExt cx="120650" cy="126206"/>
          </a:xfrm>
        </p:grpSpPr>
        <p:cxnSp>
          <p:nvCxnSpPr>
            <p:cNvPr id="403" name="Straight Connector 402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5" name="Group 404"/>
          <p:cNvGrpSpPr/>
          <p:nvPr/>
        </p:nvGrpSpPr>
        <p:grpSpPr>
          <a:xfrm>
            <a:off x="3623734" y="3684588"/>
            <a:ext cx="120650" cy="126206"/>
            <a:chOff x="3467100" y="1893888"/>
            <a:chExt cx="120650" cy="126206"/>
          </a:xfrm>
        </p:grpSpPr>
        <p:cxnSp>
          <p:nvCxnSpPr>
            <p:cNvPr id="406" name="Straight Connector 405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8" name="Group 407"/>
          <p:cNvGrpSpPr/>
          <p:nvPr/>
        </p:nvGrpSpPr>
        <p:grpSpPr>
          <a:xfrm>
            <a:off x="3797300" y="3684588"/>
            <a:ext cx="120650" cy="126206"/>
            <a:chOff x="3467100" y="1893888"/>
            <a:chExt cx="120650" cy="126206"/>
          </a:xfrm>
        </p:grpSpPr>
        <p:cxnSp>
          <p:nvCxnSpPr>
            <p:cNvPr id="409" name="Straight Connector 408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1" name="Group 410"/>
          <p:cNvGrpSpPr/>
          <p:nvPr/>
        </p:nvGrpSpPr>
        <p:grpSpPr>
          <a:xfrm>
            <a:off x="3956050" y="3684588"/>
            <a:ext cx="120650" cy="126206"/>
            <a:chOff x="3467100" y="1893888"/>
            <a:chExt cx="120650" cy="126206"/>
          </a:xfrm>
        </p:grpSpPr>
        <p:cxnSp>
          <p:nvCxnSpPr>
            <p:cNvPr id="412" name="Straight Connector 411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4" name="Group 413"/>
          <p:cNvGrpSpPr/>
          <p:nvPr/>
        </p:nvGrpSpPr>
        <p:grpSpPr>
          <a:xfrm>
            <a:off x="4110567" y="3678238"/>
            <a:ext cx="120650" cy="126206"/>
            <a:chOff x="3467100" y="1893888"/>
            <a:chExt cx="120650" cy="126206"/>
          </a:xfrm>
        </p:grpSpPr>
        <p:cxnSp>
          <p:nvCxnSpPr>
            <p:cNvPr id="415" name="Straight Connector 414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7" name="Group 416"/>
          <p:cNvGrpSpPr/>
          <p:nvPr/>
        </p:nvGrpSpPr>
        <p:grpSpPr>
          <a:xfrm>
            <a:off x="4277783" y="3682471"/>
            <a:ext cx="120650" cy="126206"/>
            <a:chOff x="3467100" y="1893888"/>
            <a:chExt cx="120650" cy="126206"/>
          </a:xfrm>
        </p:grpSpPr>
        <p:cxnSp>
          <p:nvCxnSpPr>
            <p:cNvPr id="418" name="Straight Connector 417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0" name="Group 419"/>
          <p:cNvGrpSpPr/>
          <p:nvPr/>
        </p:nvGrpSpPr>
        <p:grpSpPr>
          <a:xfrm>
            <a:off x="4438650" y="3684588"/>
            <a:ext cx="120650" cy="126206"/>
            <a:chOff x="3467100" y="1893888"/>
            <a:chExt cx="120650" cy="126206"/>
          </a:xfrm>
        </p:grpSpPr>
        <p:cxnSp>
          <p:nvCxnSpPr>
            <p:cNvPr id="421" name="Straight Connector 420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3" name="Group 422"/>
          <p:cNvGrpSpPr/>
          <p:nvPr/>
        </p:nvGrpSpPr>
        <p:grpSpPr>
          <a:xfrm>
            <a:off x="4603750" y="3678238"/>
            <a:ext cx="120650" cy="126206"/>
            <a:chOff x="3467100" y="1893888"/>
            <a:chExt cx="120650" cy="126206"/>
          </a:xfrm>
        </p:grpSpPr>
        <p:cxnSp>
          <p:nvCxnSpPr>
            <p:cNvPr id="424" name="Straight Connector 423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6" name="Group 425"/>
          <p:cNvGrpSpPr/>
          <p:nvPr/>
        </p:nvGrpSpPr>
        <p:grpSpPr>
          <a:xfrm>
            <a:off x="2330450" y="3849688"/>
            <a:ext cx="120650" cy="126206"/>
            <a:chOff x="3467100" y="1893888"/>
            <a:chExt cx="120650" cy="126206"/>
          </a:xfrm>
        </p:grpSpPr>
        <p:cxnSp>
          <p:nvCxnSpPr>
            <p:cNvPr id="427" name="Straight Connector 426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9" name="Group 428"/>
          <p:cNvGrpSpPr/>
          <p:nvPr/>
        </p:nvGrpSpPr>
        <p:grpSpPr>
          <a:xfrm>
            <a:off x="2495550" y="3843338"/>
            <a:ext cx="120650" cy="126206"/>
            <a:chOff x="3467100" y="1893888"/>
            <a:chExt cx="120650" cy="126206"/>
          </a:xfrm>
        </p:grpSpPr>
        <p:cxnSp>
          <p:nvCxnSpPr>
            <p:cNvPr id="430" name="Straight Connector 429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2" name="Group 431"/>
          <p:cNvGrpSpPr/>
          <p:nvPr/>
        </p:nvGrpSpPr>
        <p:grpSpPr>
          <a:xfrm>
            <a:off x="2654300" y="3843338"/>
            <a:ext cx="120650" cy="126206"/>
            <a:chOff x="3467100" y="1893888"/>
            <a:chExt cx="120650" cy="126206"/>
          </a:xfrm>
        </p:grpSpPr>
        <p:cxnSp>
          <p:nvCxnSpPr>
            <p:cNvPr id="433" name="Straight Connector 432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Connector 433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5" name="Group 434"/>
          <p:cNvGrpSpPr/>
          <p:nvPr/>
        </p:nvGrpSpPr>
        <p:grpSpPr>
          <a:xfrm>
            <a:off x="2819400" y="3845455"/>
            <a:ext cx="120650" cy="126206"/>
            <a:chOff x="3467100" y="1893888"/>
            <a:chExt cx="120650" cy="126206"/>
          </a:xfrm>
        </p:grpSpPr>
        <p:cxnSp>
          <p:nvCxnSpPr>
            <p:cNvPr id="436" name="Straight Connector 435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8" name="Group 437"/>
          <p:cNvGrpSpPr/>
          <p:nvPr/>
        </p:nvGrpSpPr>
        <p:grpSpPr>
          <a:xfrm>
            <a:off x="2976034" y="3843338"/>
            <a:ext cx="120650" cy="126206"/>
            <a:chOff x="3467100" y="1893888"/>
            <a:chExt cx="120650" cy="126206"/>
          </a:xfrm>
        </p:grpSpPr>
        <p:cxnSp>
          <p:nvCxnSpPr>
            <p:cNvPr id="439" name="Straight Connector 438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1" name="Group 440"/>
          <p:cNvGrpSpPr/>
          <p:nvPr/>
        </p:nvGrpSpPr>
        <p:grpSpPr>
          <a:xfrm>
            <a:off x="3136900" y="3843338"/>
            <a:ext cx="120650" cy="126206"/>
            <a:chOff x="3467100" y="1893888"/>
            <a:chExt cx="120650" cy="126206"/>
          </a:xfrm>
        </p:grpSpPr>
        <p:cxnSp>
          <p:nvCxnSpPr>
            <p:cNvPr id="442" name="Straight Connector 441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4" name="Group 443"/>
          <p:cNvGrpSpPr/>
          <p:nvPr/>
        </p:nvGrpSpPr>
        <p:grpSpPr>
          <a:xfrm>
            <a:off x="3302000" y="3843338"/>
            <a:ext cx="120650" cy="126206"/>
            <a:chOff x="3467100" y="1893888"/>
            <a:chExt cx="120650" cy="126206"/>
          </a:xfrm>
        </p:grpSpPr>
        <p:cxnSp>
          <p:nvCxnSpPr>
            <p:cNvPr id="445" name="Straight Connector 444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7" name="Group 446"/>
          <p:cNvGrpSpPr/>
          <p:nvPr/>
        </p:nvGrpSpPr>
        <p:grpSpPr>
          <a:xfrm>
            <a:off x="3469217" y="3836988"/>
            <a:ext cx="120650" cy="126206"/>
            <a:chOff x="3467100" y="1893888"/>
            <a:chExt cx="120650" cy="126206"/>
          </a:xfrm>
        </p:grpSpPr>
        <p:cxnSp>
          <p:nvCxnSpPr>
            <p:cNvPr id="448" name="Straight Connector 447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0" name="Group 449"/>
          <p:cNvGrpSpPr/>
          <p:nvPr/>
        </p:nvGrpSpPr>
        <p:grpSpPr>
          <a:xfrm>
            <a:off x="3623734" y="3849688"/>
            <a:ext cx="120650" cy="126206"/>
            <a:chOff x="3467100" y="1893888"/>
            <a:chExt cx="120650" cy="126206"/>
          </a:xfrm>
        </p:grpSpPr>
        <p:cxnSp>
          <p:nvCxnSpPr>
            <p:cNvPr id="451" name="Straight Connector 450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Connector 451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3" name="Group 452"/>
          <p:cNvGrpSpPr/>
          <p:nvPr/>
        </p:nvGrpSpPr>
        <p:grpSpPr>
          <a:xfrm>
            <a:off x="3788834" y="3849688"/>
            <a:ext cx="120650" cy="126206"/>
            <a:chOff x="3467100" y="1893888"/>
            <a:chExt cx="120650" cy="126206"/>
          </a:xfrm>
        </p:grpSpPr>
        <p:cxnSp>
          <p:nvCxnSpPr>
            <p:cNvPr id="454" name="Straight Connector 453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6" name="Group 455"/>
          <p:cNvGrpSpPr/>
          <p:nvPr/>
        </p:nvGrpSpPr>
        <p:grpSpPr>
          <a:xfrm>
            <a:off x="3956050" y="3849688"/>
            <a:ext cx="120650" cy="126206"/>
            <a:chOff x="3467100" y="1893888"/>
            <a:chExt cx="120650" cy="126206"/>
          </a:xfrm>
        </p:grpSpPr>
        <p:cxnSp>
          <p:nvCxnSpPr>
            <p:cNvPr id="457" name="Straight Connector 456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9" name="Group 458"/>
          <p:cNvGrpSpPr/>
          <p:nvPr/>
        </p:nvGrpSpPr>
        <p:grpSpPr>
          <a:xfrm>
            <a:off x="4110567" y="3847572"/>
            <a:ext cx="120650" cy="126206"/>
            <a:chOff x="3467100" y="1893888"/>
            <a:chExt cx="120650" cy="126206"/>
          </a:xfrm>
        </p:grpSpPr>
        <p:cxnSp>
          <p:nvCxnSpPr>
            <p:cNvPr id="460" name="Straight Connector 459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460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2" name="Group 461"/>
          <p:cNvGrpSpPr/>
          <p:nvPr/>
        </p:nvGrpSpPr>
        <p:grpSpPr>
          <a:xfrm>
            <a:off x="4273550" y="3843338"/>
            <a:ext cx="120650" cy="126206"/>
            <a:chOff x="3467100" y="1893888"/>
            <a:chExt cx="120650" cy="126206"/>
          </a:xfrm>
        </p:grpSpPr>
        <p:cxnSp>
          <p:nvCxnSpPr>
            <p:cNvPr id="463" name="Straight Connector 462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Connector 463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5" name="Group 464"/>
          <p:cNvGrpSpPr/>
          <p:nvPr/>
        </p:nvGrpSpPr>
        <p:grpSpPr>
          <a:xfrm>
            <a:off x="4438650" y="3849688"/>
            <a:ext cx="120650" cy="126206"/>
            <a:chOff x="3467100" y="1893888"/>
            <a:chExt cx="120650" cy="126206"/>
          </a:xfrm>
        </p:grpSpPr>
        <p:cxnSp>
          <p:nvCxnSpPr>
            <p:cNvPr id="466" name="Straight Connector 465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8" name="Group 467"/>
          <p:cNvGrpSpPr/>
          <p:nvPr/>
        </p:nvGrpSpPr>
        <p:grpSpPr>
          <a:xfrm>
            <a:off x="4603750" y="3843338"/>
            <a:ext cx="120650" cy="126206"/>
            <a:chOff x="3467100" y="1893888"/>
            <a:chExt cx="120650" cy="126206"/>
          </a:xfrm>
        </p:grpSpPr>
        <p:cxnSp>
          <p:nvCxnSpPr>
            <p:cNvPr id="469" name="Straight Connector 468"/>
            <p:cNvCxnSpPr/>
            <p:nvPr/>
          </p:nvCxnSpPr>
          <p:spPr>
            <a:xfrm rot="5400000">
              <a:off x="3461941" y="1956197"/>
              <a:ext cx="1262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/>
            <p:cNvCxnSpPr/>
            <p:nvPr/>
          </p:nvCxnSpPr>
          <p:spPr>
            <a:xfrm>
              <a:off x="3467100" y="1955800"/>
              <a:ext cx="120650" cy="6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06449" y="805618"/>
            <a:ext cx="4875551" cy="6052382"/>
            <a:chOff x="5182849" y="813079"/>
            <a:chExt cx="7026555" cy="87225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82849" y="813079"/>
              <a:ext cx="6680200" cy="4572000"/>
            </a:xfrm>
            <a:prstGeom prst="rect">
              <a:avLst/>
            </a:prstGeom>
          </p:spPr>
        </p:pic>
        <p:pic>
          <p:nvPicPr>
            <p:cNvPr id="3" name="Picture 2" descr="threshold_10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9817" y="5692183"/>
              <a:ext cx="2720803" cy="1828800"/>
            </a:xfrm>
            <a:prstGeom prst="rect">
              <a:avLst/>
            </a:prstGeom>
          </p:spPr>
        </p:pic>
        <p:pic>
          <p:nvPicPr>
            <p:cNvPr id="4" name="Picture 3" descr="threshold_60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1696" y="6509605"/>
              <a:ext cx="2720803" cy="1828800"/>
            </a:xfrm>
            <a:prstGeom prst="rect">
              <a:avLst/>
            </a:prstGeom>
          </p:spPr>
        </p:pic>
        <p:pic>
          <p:nvPicPr>
            <p:cNvPr id="5" name="Picture 4" descr="threshold_100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88601" y="7706861"/>
              <a:ext cx="2720803" cy="1828800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5713476" y="5384284"/>
              <a:ext cx="502919" cy="1588"/>
            </a:xfrm>
            <a:prstGeom prst="straightConnector1">
              <a:avLst/>
            </a:prstGeom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5400000" flipH="1" flipV="1">
              <a:off x="8393939" y="5750827"/>
              <a:ext cx="1264124" cy="1587"/>
            </a:xfrm>
            <a:prstGeom prst="straightConnector1">
              <a:avLst/>
            </a:prstGeom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5400000" flipH="1" flipV="1">
              <a:off x="10224935" y="6360648"/>
              <a:ext cx="2454060" cy="1588"/>
            </a:xfrm>
            <a:prstGeom prst="straightConnector1">
              <a:avLst/>
            </a:prstGeom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568611" y="592702"/>
            <a:ext cx="312627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Sensitivity to data preparation</a:t>
            </a:r>
          </a:p>
          <a:p>
            <a:endParaRPr lang="en-US" sz="1600" b="1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Effect of the choice of </a:t>
            </a:r>
          </a:p>
          <a:p>
            <a:r>
              <a:rPr lang="en-US" sz="1600" dirty="0" smtClean="0">
                <a:latin typeface="Arial"/>
                <a:cs typeface="Arial"/>
              </a:rPr>
              <a:t>threshold on the calcu-</a:t>
            </a:r>
          </a:p>
          <a:p>
            <a:r>
              <a:rPr lang="en-US" sz="1600" dirty="0" smtClean="0">
                <a:latin typeface="Arial"/>
                <a:cs typeface="Arial"/>
              </a:rPr>
              <a:t>lation of dot jitter.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Threshold values over</a:t>
            </a:r>
          </a:p>
          <a:p>
            <a:r>
              <a:rPr lang="en-US" sz="1600" dirty="0" smtClean="0">
                <a:latin typeface="Arial"/>
                <a:cs typeface="Arial"/>
              </a:rPr>
              <a:t>a broad range result in </a:t>
            </a:r>
          </a:p>
          <a:p>
            <a:r>
              <a:rPr lang="en-US" sz="1600" dirty="0" smtClean="0">
                <a:latin typeface="Arial"/>
                <a:cs typeface="Arial"/>
              </a:rPr>
              <a:t>&lt; 10% change in jitter </a:t>
            </a:r>
          </a:p>
          <a:p>
            <a:endParaRPr lang="en-US" sz="1600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084905" y="600662"/>
            <a:ext cx="4573275" cy="5748371"/>
            <a:chOff x="1160364" y="754558"/>
            <a:chExt cx="6731000" cy="84605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0364" y="754558"/>
              <a:ext cx="6731000" cy="4127500"/>
            </a:xfrm>
            <a:prstGeom prst="rect">
              <a:avLst/>
            </a:prstGeom>
          </p:spPr>
        </p:pic>
        <p:pic>
          <p:nvPicPr>
            <p:cNvPr id="5" name="Picture 4" descr="ler_150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3107" y="5341562"/>
              <a:ext cx="2177080" cy="1828800"/>
            </a:xfrm>
            <a:prstGeom prst="rect">
              <a:avLst/>
            </a:prstGeom>
          </p:spPr>
        </p:pic>
        <p:pic>
          <p:nvPicPr>
            <p:cNvPr id="6" name="Picture 5" descr="ler_185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14172" y="6255962"/>
              <a:ext cx="2177080" cy="1828800"/>
            </a:xfrm>
            <a:prstGeom prst="rect">
              <a:avLst/>
            </a:prstGeom>
          </p:spPr>
        </p:pic>
        <p:pic>
          <p:nvPicPr>
            <p:cNvPr id="7" name="Picture 6" descr="ler_215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4284" y="7386278"/>
              <a:ext cx="2177080" cy="182880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rot="5400000" flipH="1" flipV="1">
              <a:off x="1812355" y="4926982"/>
              <a:ext cx="502919" cy="1588"/>
            </a:xfrm>
            <a:prstGeom prst="straightConnector1">
              <a:avLst/>
            </a:prstGeom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5400000" flipH="1" flipV="1">
              <a:off x="4050123" y="5559044"/>
              <a:ext cx="1264124" cy="1587"/>
            </a:xfrm>
            <a:prstGeom prst="straightConnector1">
              <a:avLst/>
            </a:prstGeom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5400000" flipH="1" flipV="1">
              <a:off x="5958214" y="6092151"/>
              <a:ext cx="2454060" cy="1588"/>
            </a:xfrm>
            <a:prstGeom prst="straightConnector1">
              <a:avLst/>
            </a:prstGeom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0800000">
              <a:off x="2316203" y="2871983"/>
              <a:ext cx="269389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6472492" y="1871395"/>
              <a:ext cx="327116" cy="1588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568611" y="592702"/>
            <a:ext cx="312627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Sensitivity to data preparation</a:t>
            </a:r>
          </a:p>
          <a:p>
            <a:endParaRPr lang="en-US" sz="1600" b="1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Effect of the choice of </a:t>
            </a:r>
          </a:p>
          <a:p>
            <a:r>
              <a:rPr lang="en-US" sz="1600" dirty="0" smtClean="0">
                <a:latin typeface="Arial"/>
                <a:cs typeface="Arial"/>
              </a:rPr>
              <a:t>threshold on the calcu-</a:t>
            </a:r>
          </a:p>
          <a:p>
            <a:r>
              <a:rPr lang="en-US" sz="1600" dirty="0" smtClean="0">
                <a:latin typeface="Arial"/>
                <a:cs typeface="Arial"/>
              </a:rPr>
              <a:t>lation of line edge roughness</a:t>
            </a:r>
          </a:p>
          <a:p>
            <a:r>
              <a:rPr lang="en-US" sz="1600" dirty="0">
                <a:latin typeface="Arial"/>
                <a:cs typeface="Arial"/>
              </a:rPr>
              <a:t>and line width.</a:t>
            </a:r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Threshold values over</a:t>
            </a:r>
          </a:p>
          <a:p>
            <a:r>
              <a:rPr lang="en-US" sz="1600" dirty="0" smtClean="0">
                <a:latin typeface="Arial"/>
                <a:cs typeface="Arial"/>
              </a:rPr>
              <a:t>a broad range result in </a:t>
            </a:r>
          </a:p>
          <a:p>
            <a:r>
              <a:rPr lang="en-US" sz="1600" dirty="0" smtClean="0">
                <a:latin typeface="Arial"/>
                <a:cs typeface="Arial"/>
              </a:rPr>
              <a:t>&lt; 10% change in LER</a:t>
            </a:r>
          </a:p>
          <a:p>
            <a:r>
              <a:rPr lang="en-US" sz="1600" dirty="0">
                <a:latin typeface="Arial"/>
                <a:cs typeface="Arial"/>
              </a:rPr>
              <a:t>and width.</a:t>
            </a:r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737</Words>
  <Application>Microsoft Office PowerPoint</Application>
  <PresentationFormat>On-screen Show (4:3)</PresentationFormat>
  <Paragraphs>168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Symbol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Rooks</dc:creator>
  <cp:lastModifiedBy>Singh, Sanjana</cp:lastModifiedBy>
  <cp:revision>16</cp:revision>
  <cp:lastPrinted>2010-05-29T22:09:06Z</cp:lastPrinted>
  <dcterms:created xsi:type="dcterms:W3CDTF">2010-05-29T22:08:03Z</dcterms:created>
  <dcterms:modified xsi:type="dcterms:W3CDTF">2015-10-14T13:37:17Z</dcterms:modified>
</cp:coreProperties>
</file>