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279" r:id="rId3"/>
    <p:sldId id="288" r:id="rId4"/>
    <p:sldId id="285" r:id="rId5"/>
    <p:sldId id="287" r:id="rId6"/>
    <p:sldId id="280" r:id="rId7"/>
    <p:sldId id="281" r:id="rId8"/>
    <p:sldId id="282" r:id="rId9"/>
    <p:sldId id="283" r:id="rId10"/>
    <p:sldId id="284" r:id="rId11"/>
    <p:sldId id="289" r:id="rId12"/>
    <p:sldId id="286" r:id="rId13"/>
    <p:sldId id="27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77" d="100"/>
          <a:sy n="77" d="100"/>
        </p:scale>
        <p:origin x="92" y="560"/>
      </p:cViewPr>
      <p:guideLst/>
    </p:cSldViewPr>
  </p:slideViewPr>
  <p:notesTextViewPr>
    <p:cViewPr>
      <p:scale>
        <a:sx n="1" d="1"/>
        <a:sy n="1" d="1"/>
      </p:scale>
      <p:origin x="0" y="0"/>
    </p:cViewPr>
  </p:notesTextViewPr>
  <p:gridSpacing cx="114300" cy="1143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F1C0FFF-A3DC-4666-B3A2-A5CB48F19DB8}"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62FAD-A882-47EC-9170-7DA15D7BC748}" type="slidenum">
              <a:rPr lang="en-US" smtClean="0"/>
              <a:t>‹#›</a:t>
            </a:fld>
            <a:endParaRPr lang="en-US"/>
          </a:p>
        </p:txBody>
      </p:sp>
    </p:spTree>
    <p:extLst>
      <p:ext uri="{BB962C8B-B14F-4D97-AF65-F5344CB8AC3E}">
        <p14:creationId xmlns:p14="http://schemas.microsoft.com/office/powerpoint/2010/main" val="3267617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1C0FFF-A3DC-4666-B3A2-A5CB48F19DB8}"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62FAD-A882-47EC-9170-7DA15D7BC748}" type="slidenum">
              <a:rPr lang="en-US" smtClean="0"/>
              <a:t>‹#›</a:t>
            </a:fld>
            <a:endParaRPr lang="en-US"/>
          </a:p>
        </p:txBody>
      </p:sp>
    </p:spTree>
    <p:extLst>
      <p:ext uri="{BB962C8B-B14F-4D97-AF65-F5344CB8AC3E}">
        <p14:creationId xmlns:p14="http://schemas.microsoft.com/office/powerpoint/2010/main" val="3612707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1C0FFF-A3DC-4666-B3A2-A5CB48F19DB8}"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62FAD-A882-47EC-9170-7DA15D7BC748}" type="slidenum">
              <a:rPr lang="en-US" smtClean="0"/>
              <a:t>‹#›</a:t>
            </a:fld>
            <a:endParaRPr lang="en-US"/>
          </a:p>
        </p:txBody>
      </p:sp>
    </p:spTree>
    <p:extLst>
      <p:ext uri="{BB962C8B-B14F-4D97-AF65-F5344CB8AC3E}">
        <p14:creationId xmlns:p14="http://schemas.microsoft.com/office/powerpoint/2010/main" val="608856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1C0FFF-A3DC-4666-B3A2-A5CB48F19DB8}"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62FAD-A882-47EC-9170-7DA15D7BC748}" type="slidenum">
              <a:rPr lang="en-US" smtClean="0"/>
              <a:t>‹#›</a:t>
            </a:fld>
            <a:endParaRPr lang="en-US"/>
          </a:p>
        </p:txBody>
      </p:sp>
    </p:spTree>
    <p:extLst>
      <p:ext uri="{BB962C8B-B14F-4D97-AF65-F5344CB8AC3E}">
        <p14:creationId xmlns:p14="http://schemas.microsoft.com/office/powerpoint/2010/main" val="2784632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F1C0FFF-A3DC-4666-B3A2-A5CB48F19DB8}" type="datetimeFigureOut">
              <a:rPr lang="en-US" smtClean="0"/>
              <a:t>3/27/2024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762FAD-A882-47EC-9170-7DA15D7BC748}" type="slidenum">
              <a:rPr lang="en-US" smtClean="0"/>
              <a:t>‹#›</a:t>
            </a:fld>
            <a:endParaRPr lang="en-US"/>
          </a:p>
        </p:txBody>
      </p:sp>
    </p:spTree>
    <p:extLst>
      <p:ext uri="{BB962C8B-B14F-4D97-AF65-F5344CB8AC3E}">
        <p14:creationId xmlns:p14="http://schemas.microsoft.com/office/powerpoint/2010/main" val="1358198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1C0FFF-A3DC-4666-B3A2-A5CB48F19DB8}" type="datetimeFigureOut">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762FAD-A882-47EC-9170-7DA15D7BC748}" type="slidenum">
              <a:rPr lang="en-US" smtClean="0"/>
              <a:t>‹#›</a:t>
            </a:fld>
            <a:endParaRPr lang="en-US"/>
          </a:p>
        </p:txBody>
      </p:sp>
    </p:spTree>
    <p:extLst>
      <p:ext uri="{BB962C8B-B14F-4D97-AF65-F5344CB8AC3E}">
        <p14:creationId xmlns:p14="http://schemas.microsoft.com/office/powerpoint/2010/main" val="3500323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1C0FFF-A3DC-4666-B3A2-A5CB48F19DB8}" type="datetimeFigureOut">
              <a:rPr lang="en-US" smtClean="0"/>
              <a:t>3/27/2024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762FAD-A882-47EC-9170-7DA15D7BC748}" type="slidenum">
              <a:rPr lang="en-US" smtClean="0"/>
              <a:t>‹#›</a:t>
            </a:fld>
            <a:endParaRPr lang="en-US"/>
          </a:p>
        </p:txBody>
      </p:sp>
    </p:spTree>
    <p:extLst>
      <p:ext uri="{BB962C8B-B14F-4D97-AF65-F5344CB8AC3E}">
        <p14:creationId xmlns:p14="http://schemas.microsoft.com/office/powerpoint/2010/main" val="3248191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1C0FFF-A3DC-4666-B3A2-A5CB48F19DB8}" type="datetimeFigureOut">
              <a:rPr lang="en-US" smtClean="0"/>
              <a:t>3/27/2024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762FAD-A882-47EC-9170-7DA15D7BC748}" type="slidenum">
              <a:rPr lang="en-US" smtClean="0"/>
              <a:t>‹#›</a:t>
            </a:fld>
            <a:endParaRPr lang="en-US"/>
          </a:p>
        </p:txBody>
      </p:sp>
    </p:spTree>
    <p:extLst>
      <p:ext uri="{BB962C8B-B14F-4D97-AF65-F5344CB8AC3E}">
        <p14:creationId xmlns:p14="http://schemas.microsoft.com/office/powerpoint/2010/main" val="4265069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C0FFF-A3DC-4666-B3A2-A5CB48F19DB8}" type="datetimeFigureOut">
              <a:rPr lang="en-US" smtClean="0"/>
              <a:t>3/27/2024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762FAD-A882-47EC-9170-7DA15D7BC748}" type="slidenum">
              <a:rPr lang="en-US" smtClean="0"/>
              <a:t>‹#›</a:t>
            </a:fld>
            <a:endParaRPr lang="en-US"/>
          </a:p>
        </p:txBody>
      </p:sp>
    </p:spTree>
    <p:extLst>
      <p:ext uri="{BB962C8B-B14F-4D97-AF65-F5344CB8AC3E}">
        <p14:creationId xmlns:p14="http://schemas.microsoft.com/office/powerpoint/2010/main" val="2757178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1C0FFF-A3DC-4666-B3A2-A5CB48F19DB8}" type="datetimeFigureOut">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762FAD-A882-47EC-9170-7DA15D7BC748}" type="slidenum">
              <a:rPr lang="en-US" smtClean="0"/>
              <a:t>‹#›</a:t>
            </a:fld>
            <a:endParaRPr lang="en-US"/>
          </a:p>
        </p:txBody>
      </p:sp>
    </p:spTree>
    <p:extLst>
      <p:ext uri="{BB962C8B-B14F-4D97-AF65-F5344CB8AC3E}">
        <p14:creationId xmlns:p14="http://schemas.microsoft.com/office/powerpoint/2010/main" val="2340716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F1C0FFF-A3DC-4666-B3A2-A5CB48F19DB8}" type="datetimeFigureOut">
              <a:rPr lang="en-US" smtClean="0"/>
              <a:t>3/27/2024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762FAD-A882-47EC-9170-7DA15D7BC748}" type="slidenum">
              <a:rPr lang="en-US" smtClean="0"/>
              <a:t>‹#›</a:t>
            </a:fld>
            <a:endParaRPr lang="en-US"/>
          </a:p>
        </p:txBody>
      </p:sp>
    </p:spTree>
    <p:extLst>
      <p:ext uri="{BB962C8B-B14F-4D97-AF65-F5344CB8AC3E}">
        <p14:creationId xmlns:p14="http://schemas.microsoft.com/office/powerpoint/2010/main" val="354067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1C0FFF-A3DC-4666-B3A2-A5CB48F19DB8}" type="datetimeFigureOut">
              <a:rPr lang="en-US" smtClean="0"/>
              <a:t>3/27/2024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762FAD-A882-47EC-9170-7DA15D7BC748}" type="slidenum">
              <a:rPr lang="en-US" smtClean="0"/>
              <a:t>‹#›</a:t>
            </a:fld>
            <a:endParaRPr lang="en-US"/>
          </a:p>
        </p:txBody>
      </p:sp>
    </p:spTree>
    <p:extLst>
      <p:ext uri="{BB962C8B-B14F-4D97-AF65-F5344CB8AC3E}">
        <p14:creationId xmlns:p14="http://schemas.microsoft.com/office/powerpoint/2010/main" val="24269028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if"/><Relationship Id="rId2" Type="http://schemas.openxmlformats.org/officeDocument/2006/relationships/image" Target="../media/image7.tif"/><Relationship Id="rId1" Type="http://schemas.openxmlformats.org/officeDocument/2006/relationships/slideLayout" Target="../slideLayouts/slideLayout2.xml"/><Relationship Id="rId5" Type="http://schemas.openxmlformats.org/officeDocument/2006/relationships/image" Target="../media/image10.tiff"/><Relationship Id="rId4" Type="http://schemas.openxmlformats.org/officeDocument/2006/relationships/image" Target="../media/image9.tiff"/></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05E03D-928C-4818-97FC-CBEC74087083}"/>
              </a:ext>
            </a:extLst>
          </p:cNvPr>
          <p:cNvPicPr>
            <a:picLocks noChangeAspect="1"/>
          </p:cNvPicPr>
          <p:nvPr/>
        </p:nvPicPr>
        <p:blipFill>
          <a:blip r:embed="rId2"/>
          <a:stretch>
            <a:fillRect/>
          </a:stretch>
        </p:blipFill>
        <p:spPr>
          <a:xfrm>
            <a:off x="4516554" y="84941"/>
            <a:ext cx="7137767" cy="6470983"/>
          </a:xfrm>
          <a:prstGeom prst="rect">
            <a:avLst/>
          </a:prstGeom>
        </p:spPr>
      </p:pic>
      <p:sp>
        <p:nvSpPr>
          <p:cNvPr id="4" name="TextBox 3"/>
          <p:cNvSpPr txBox="1"/>
          <p:nvPr/>
        </p:nvSpPr>
        <p:spPr>
          <a:xfrm>
            <a:off x="1532106" y="899809"/>
            <a:ext cx="3331724" cy="1631216"/>
          </a:xfrm>
          <a:prstGeom prst="rect">
            <a:avLst/>
          </a:prstGeom>
          <a:noFill/>
        </p:spPr>
        <p:txBody>
          <a:bodyPr wrap="square" rtlCol="0">
            <a:spAutoFit/>
          </a:bodyPr>
          <a:lstStyle/>
          <a:p>
            <a:r>
              <a:rPr lang="en-US" sz="2000" dirty="0"/>
              <a:t>Electron-beam lithography</a:t>
            </a:r>
            <a:br>
              <a:rPr lang="en-US" sz="2000" dirty="0"/>
            </a:br>
            <a:r>
              <a:rPr lang="en-US" sz="2000" dirty="0"/>
              <a:t>with the </a:t>
            </a:r>
            <a:r>
              <a:rPr lang="en-US" sz="2000" dirty="0" err="1"/>
              <a:t>Raith</a:t>
            </a:r>
            <a:r>
              <a:rPr lang="en-US" sz="2000" dirty="0"/>
              <a:t> EBPG</a:t>
            </a:r>
          </a:p>
          <a:p>
            <a:endParaRPr lang="en-US" sz="2000" dirty="0"/>
          </a:p>
          <a:p>
            <a:endParaRPr lang="en-US" sz="2000" dirty="0"/>
          </a:p>
          <a:p>
            <a:r>
              <a:rPr lang="en-US" sz="2000" dirty="0"/>
              <a:t>Part 4: Alignment Marks</a:t>
            </a:r>
          </a:p>
        </p:txBody>
      </p:sp>
      <p:sp>
        <p:nvSpPr>
          <p:cNvPr id="6" name="TextBox 5"/>
          <p:cNvSpPr txBox="1"/>
          <p:nvPr/>
        </p:nvSpPr>
        <p:spPr>
          <a:xfrm>
            <a:off x="10445886" y="6425119"/>
            <a:ext cx="1746114" cy="261610"/>
          </a:xfrm>
          <a:prstGeom prst="rect">
            <a:avLst/>
          </a:prstGeom>
          <a:noFill/>
        </p:spPr>
        <p:txBody>
          <a:bodyPr wrap="square" rtlCol="0">
            <a:spAutoFit/>
          </a:bodyPr>
          <a:lstStyle/>
          <a:p>
            <a:r>
              <a:rPr lang="en-US" sz="1100" dirty="0"/>
              <a:t>M. Rooks, Yale University</a:t>
            </a:r>
          </a:p>
        </p:txBody>
      </p:sp>
    </p:spTree>
    <p:extLst>
      <p:ext uri="{BB962C8B-B14F-4D97-AF65-F5344CB8AC3E}">
        <p14:creationId xmlns:p14="http://schemas.microsoft.com/office/powerpoint/2010/main" val="634202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5423" y="580942"/>
            <a:ext cx="3301253" cy="5632311"/>
          </a:xfrm>
          <a:prstGeom prst="rect">
            <a:avLst/>
          </a:prstGeom>
          <a:noFill/>
        </p:spPr>
        <p:txBody>
          <a:bodyPr wrap="square" rtlCol="0">
            <a:spAutoFit/>
          </a:bodyPr>
          <a:lstStyle/>
          <a:p>
            <a:r>
              <a:rPr lang="en-US" b="1" dirty="0"/>
              <a:t>More strange alignment marks</a:t>
            </a:r>
          </a:p>
          <a:p>
            <a:endParaRPr lang="en-US" b="1" dirty="0"/>
          </a:p>
          <a:p>
            <a:r>
              <a:rPr lang="en-US" dirty="0"/>
              <a:t>What if you make a mistake when fabricating marks, such as making the metal too thin, or not etching deep enough? </a:t>
            </a:r>
          </a:p>
          <a:p>
            <a:endParaRPr lang="en-US" dirty="0"/>
          </a:p>
          <a:p>
            <a:r>
              <a:rPr lang="en-US" dirty="0"/>
              <a:t>If you are desperate and have the time for a lot of signal averaging, then you might save the day by using the program “</a:t>
            </a:r>
            <a:r>
              <a:rPr lang="en-US" dirty="0" err="1"/>
              <a:t>find_square</a:t>
            </a:r>
            <a:r>
              <a:rPr lang="en-US" dirty="0"/>
              <a:t>”</a:t>
            </a:r>
          </a:p>
          <a:p>
            <a:endParaRPr lang="en-US" dirty="0"/>
          </a:p>
          <a:p>
            <a:r>
              <a:rPr lang="en-US" dirty="0"/>
              <a:t>After collecting an image with “</a:t>
            </a:r>
            <a:r>
              <a:rPr lang="en-US" dirty="0" err="1"/>
              <a:t>pg</a:t>
            </a:r>
            <a:r>
              <a:rPr lang="en-US" dirty="0"/>
              <a:t> image grab,” we can use “</a:t>
            </a:r>
            <a:r>
              <a:rPr lang="en-US" dirty="0" err="1"/>
              <a:t>find_square</a:t>
            </a:r>
            <a:r>
              <a:rPr lang="en-US" dirty="0"/>
              <a:t>” to average the rows and columns, then fit a notch pattern to the signal.</a:t>
            </a:r>
          </a:p>
          <a:p>
            <a:endParaRPr lang="en-US" dirty="0"/>
          </a:p>
          <a:p>
            <a:r>
              <a:rPr lang="en-US" dirty="0"/>
              <a:t>Collecting the image can take a lot time, but your wafer is saved!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2310" y="853884"/>
            <a:ext cx="2287872" cy="228787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6111" y="870874"/>
            <a:ext cx="2291048" cy="2291048"/>
          </a:xfrm>
          <a:prstGeom prst="rect">
            <a:avLst/>
          </a:prstGeom>
        </p:spPr>
      </p:pic>
      <p:sp>
        <p:nvSpPr>
          <p:cNvPr id="5" name="TextBox 4"/>
          <p:cNvSpPr txBox="1"/>
          <p:nvPr/>
        </p:nvSpPr>
        <p:spPr>
          <a:xfrm>
            <a:off x="5648783" y="3399618"/>
            <a:ext cx="5402697" cy="307777"/>
          </a:xfrm>
          <a:prstGeom prst="rect">
            <a:avLst/>
          </a:prstGeom>
          <a:noFill/>
        </p:spPr>
        <p:txBody>
          <a:bodyPr wrap="none" rtlCol="0">
            <a:spAutoFit/>
          </a:bodyPr>
          <a:lstStyle/>
          <a:p>
            <a:r>
              <a:rPr lang="en-US" sz="1400" dirty="0"/>
              <a:t>View of 120nm HSQ                                After averaging and normalization</a:t>
            </a:r>
          </a:p>
        </p:txBody>
      </p:sp>
      <p:sp>
        <p:nvSpPr>
          <p:cNvPr id="6" name="Rectangle 5"/>
          <p:cNvSpPr/>
          <p:nvPr/>
        </p:nvSpPr>
        <p:spPr>
          <a:xfrm>
            <a:off x="6809806" y="1955489"/>
            <a:ext cx="365760" cy="327259"/>
          </a:xfrm>
          <a:prstGeom prst="rect">
            <a:avLst/>
          </a:prstGeom>
          <a:solidFill>
            <a:srgbClr val="4444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5630173" y="3965257"/>
            <a:ext cx="5018797" cy="2130167"/>
            <a:chOff x="766119" y="1353929"/>
            <a:chExt cx="10000736" cy="4118972"/>
          </a:xfrm>
        </p:grpSpPr>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119" y="1355420"/>
              <a:ext cx="5028556" cy="353336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7060" y="1353929"/>
              <a:ext cx="5049795" cy="3534857"/>
            </a:xfrm>
            <a:prstGeom prst="rect">
              <a:avLst/>
            </a:prstGeom>
          </p:spPr>
        </p:pic>
        <p:sp>
          <p:nvSpPr>
            <p:cNvPr id="9" name="TextBox 8"/>
            <p:cNvSpPr txBox="1"/>
            <p:nvPr/>
          </p:nvSpPr>
          <p:spPr>
            <a:xfrm>
              <a:off x="1120346" y="5165124"/>
              <a:ext cx="5769528" cy="307777"/>
            </a:xfrm>
            <a:prstGeom prst="rect">
              <a:avLst/>
            </a:prstGeom>
            <a:noFill/>
          </p:spPr>
          <p:txBody>
            <a:bodyPr wrap="none" rtlCol="0">
              <a:spAutoFit/>
            </a:bodyPr>
            <a:lstStyle/>
            <a:p>
              <a:r>
                <a:rPr lang="en-US" sz="1400" b="1" dirty="0" err="1">
                  <a:solidFill>
                    <a:schemeClr val="accent5"/>
                  </a:solidFill>
                  <a:latin typeface="Courier New" panose="02070309020205020404" pitchFamily="49" charset="0"/>
                  <a:cs typeface="Courier New" panose="02070309020205020404" pitchFamily="49" charset="0"/>
                </a:rPr>
                <a:t>find_square</a:t>
              </a:r>
              <a:r>
                <a:rPr lang="en-US" sz="1400" b="1" dirty="0">
                  <a:solidFill>
                    <a:schemeClr val="accent5"/>
                  </a:solidFill>
                  <a:latin typeface="Courier New" panose="02070309020205020404" pitchFamily="49" charset="0"/>
                  <a:cs typeface="Courier New" panose="02070309020205020404" pitchFamily="49" charset="0"/>
                </a:rPr>
                <a:t> 5 </a:t>
              </a:r>
              <a:r>
                <a:rPr lang="en-US" sz="1400" b="1" dirty="0" err="1">
                  <a:solidFill>
                    <a:schemeClr val="accent5"/>
                  </a:solidFill>
                  <a:latin typeface="Courier New" panose="02070309020205020404" pitchFamily="49" charset="0"/>
                  <a:cs typeface="Courier New" panose="02070309020205020404" pitchFamily="49" charset="0"/>
                </a:rPr>
                <a:t>coarse.img</a:t>
              </a:r>
              <a:r>
                <a:rPr lang="en-US" sz="1400" b="1" dirty="0">
                  <a:solidFill>
                    <a:schemeClr val="accent5"/>
                  </a:solidFill>
                  <a:latin typeface="Courier New" panose="02070309020205020404" pitchFamily="49" charset="0"/>
                  <a:cs typeface="Courier New" panose="02070309020205020404" pitchFamily="49" charset="0"/>
                </a:rPr>
                <a:t> 128 128 312 plot $threshold</a:t>
              </a:r>
            </a:p>
          </p:txBody>
        </p:sp>
      </p:grpSp>
    </p:spTree>
    <p:extLst>
      <p:ext uri="{BB962C8B-B14F-4D97-AF65-F5344CB8AC3E}">
        <p14:creationId xmlns:p14="http://schemas.microsoft.com/office/powerpoint/2010/main" val="3276857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1785" y="897362"/>
            <a:ext cx="5505016" cy="5386090"/>
          </a:xfrm>
          <a:prstGeom prst="rect">
            <a:avLst/>
          </a:prstGeom>
          <a:noFill/>
        </p:spPr>
        <p:txBody>
          <a:bodyPr wrap="square" rtlCol="0">
            <a:spAutoFit/>
          </a:bodyPr>
          <a:lstStyle/>
          <a:p>
            <a:r>
              <a:rPr lang="en-US" b="1" dirty="0"/>
              <a:t>The strangest alignment marks: none at all</a:t>
            </a:r>
          </a:p>
          <a:p>
            <a:endParaRPr lang="en-US" b="1" dirty="0"/>
          </a:p>
          <a:p>
            <a:r>
              <a:rPr lang="en-US" sz="1600" dirty="0"/>
              <a:t>You can do manual alignment to anything that is visible in the EBPG, using “point and shoot” mode. If you choose the marker type “joy” in </a:t>
            </a:r>
            <a:r>
              <a:rPr lang="en-US" sz="1600" dirty="0" err="1"/>
              <a:t>cjob</a:t>
            </a:r>
            <a:r>
              <a:rPr lang="en-US" sz="1600" dirty="0"/>
              <a:t> (the exposure setup program) then the EBPG will prompt the operator (you) to point at the “mark”.</a:t>
            </a:r>
          </a:p>
          <a:p>
            <a:endParaRPr lang="en-US" sz="1600" dirty="0"/>
          </a:p>
          <a:p>
            <a:r>
              <a:rPr lang="en-US" sz="1600" dirty="0"/>
              <a:t>The accuracy of this method is poor – no better than </a:t>
            </a:r>
            <a:br>
              <a:rPr lang="en-US" sz="1600" dirty="0"/>
            </a:br>
            <a:r>
              <a:rPr lang="en-US" sz="1600" dirty="0"/>
              <a:t>~ 5 </a:t>
            </a:r>
            <a:r>
              <a:rPr lang="en-US" sz="1600" dirty="0">
                <a:latin typeface="Symbol" panose="05050102010706020507" pitchFamily="18" charset="2"/>
              </a:rPr>
              <a:t>m</a:t>
            </a:r>
            <a:r>
              <a:rPr lang="en-US" sz="1600" dirty="0"/>
              <a:t>m.</a:t>
            </a:r>
          </a:p>
          <a:p>
            <a:endParaRPr lang="en-US" sz="1600" dirty="0"/>
          </a:p>
          <a:p>
            <a:r>
              <a:rPr lang="en-US" sz="1600" dirty="0"/>
              <a:t>If you need to shoot some big pads with very sloppy tolerance, then this mode could save you from the whole mark fabrication step. Super. But you still cannot see 20nm thick aluminum no matter how hard you squint. </a:t>
            </a:r>
          </a:p>
          <a:p>
            <a:endParaRPr lang="en-US" sz="1600" dirty="0"/>
          </a:p>
          <a:p>
            <a:r>
              <a:rPr lang="en-US" sz="1600" dirty="0"/>
              <a:t>If you use the secondary electron detector then you can just barely see 200 nm thick aluminum. You might use that material for manual alignment, even if it cannot be used for automated alignment.</a:t>
            </a:r>
          </a:p>
          <a:p>
            <a:endParaRPr lang="en-US"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0211" y="1486944"/>
            <a:ext cx="5161722" cy="2701803"/>
          </a:xfrm>
          <a:prstGeom prst="rect">
            <a:avLst/>
          </a:prstGeom>
        </p:spPr>
      </p:pic>
      <p:pic>
        <p:nvPicPr>
          <p:cNvPr id="7" name="Picture 6"/>
          <p:cNvPicPr>
            <a:picLocks noChangeAspect="1"/>
          </p:cNvPicPr>
          <p:nvPr/>
        </p:nvPicPr>
        <p:blipFill>
          <a:blip r:embed="rId3"/>
          <a:stretch>
            <a:fillRect/>
          </a:stretch>
        </p:blipFill>
        <p:spPr>
          <a:xfrm>
            <a:off x="7332454" y="1886859"/>
            <a:ext cx="2827545" cy="2105932"/>
          </a:xfrm>
          <a:prstGeom prst="rect">
            <a:avLst/>
          </a:prstGeom>
        </p:spPr>
      </p:pic>
    </p:spTree>
    <p:extLst>
      <p:ext uri="{BB962C8B-B14F-4D97-AF65-F5344CB8AC3E}">
        <p14:creationId xmlns:p14="http://schemas.microsoft.com/office/powerpoint/2010/main" val="103073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799" y="1533465"/>
            <a:ext cx="8195523" cy="3693319"/>
          </a:xfrm>
          <a:prstGeom prst="rect">
            <a:avLst/>
          </a:prstGeom>
          <a:noFill/>
        </p:spPr>
        <p:txBody>
          <a:bodyPr wrap="square" rtlCol="0">
            <a:spAutoFit/>
          </a:bodyPr>
          <a:lstStyle/>
          <a:p>
            <a:r>
              <a:rPr lang="en-US" b="1" dirty="0"/>
              <a:t>Common mistakes with alignment</a:t>
            </a:r>
          </a:p>
          <a:p>
            <a:endParaRPr lang="en-US" b="1" dirty="0"/>
          </a:p>
          <a:p>
            <a:r>
              <a:rPr lang="en-US" dirty="0"/>
              <a:t>Before you spend a lot of time with CAD and before you print mask plates, have an experienced person idiot-check your design. They might find some of these common errors:</a:t>
            </a:r>
          </a:p>
          <a:p>
            <a:endParaRPr lang="en-US" dirty="0"/>
          </a:p>
          <a:p>
            <a:pPr marL="285750" indent="-285750">
              <a:buFont typeface="Arial" panose="020B0604020202020204" pitchFamily="34" charset="0"/>
              <a:buChar char="•"/>
            </a:pPr>
            <a:r>
              <a:rPr lang="en-US" dirty="0"/>
              <a:t>Marks are too thin or too shallow</a:t>
            </a:r>
          </a:p>
          <a:p>
            <a:pPr marL="285750" indent="-285750">
              <a:buFont typeface="Arial" panose="020B0604020202020204" pitchFamily="34" charset="0"/>
              <a:buChar char="•"/>
            </a:pPr>
            <a:r>
              <a:rPr lang="en-US" dirty="0"/>
              <a:t>Processing destroys the marks</a:t>
            </a:r>
          </a:p>
          <a:p>
            <a:pPr marL="285750" indent="-285750">
              <a:buFont typeface="Arial" panose="020B0604020202020204" pitchFamily="34" charset="0"/>
              <a:buChar char="•"/>
            </a:pPr>
            <a:r>
              <a:rPr lang="en-US" dirty="0"/>
              <a:t>The marks are too small to see in an optical microscope</a:t>
            </a:r>
          </a:p>
          <a:p>
            <a:pPr marL="285750" indent="-285750">
              <a:buFont typeface="Arial" panose="020B0604020202020204" pitchFamily="34" charset="0"/>
              <a:buChar char="•"/>
            </a:pPr>
            <a:r>
              <a:rPr lang="en-US" dirty="0"/>
              <a:t>Your substrate is too small, and so pre-alignment will be difficult</a:t>
            </a:r>
          </a:p>
          <a:p>
            <a:pPr marL="285750" indent="-285750">
              <a:buFont typeface="Arial" panose="020B0604020202020204" pitchFamily="34" charset="0"/>
              <a:buChar char="•"/>
            </a:pPr>
            <a:r>
              <a:rPr lang="en-US" dirty="0"/>
              <a:t>Marks are near the edge of the substrate, where the height sensor cannot reach</a:t>
            </a:r>
          </a:p>
          <a:p>
            <a:pPr marL="285750" indent="-285750">
              <a:buFont typeface="Arial" panose="020B0604020202020204" pitchFamily="34" charset="0"/>
              <a:buChar char="•"/>
            </a:pPr>
            <a:r>
              <a:rPr lang="en-US" dirty="0"/>
              <a:t>You think there must be alignment marks in every field</a:t>
            </a:r>
          </a:p>
          <a:p>
            <a:endParaRPr lang="en-US" dirty="0"/>
          </a:p>
        </p:txBody>
      </p:sp>
    </p:spTree>
    <p:extLst>
      <p:ext uri="{BB962C8B-B14F-4D97-AF65-F5344CB8AC3E}">
        <p14:creationId xmlns:p14="http://schemas.microsoft.com/office/powerpoint/2010/main" val="4062057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35199" y="1995713"/>
            <a:ext cx="7233667" cy="1631216"/>
          </a:xfrm>
          <a:prstGeom prst="rect">
            <a:avLst/>
          </a:prstGeom>
          <a:noFill/>
        </p:spPr>
        <p:txBody>
          <a:bodyPr wrap="square" rtlCol="0">
            <a:spAutoFit/>
          </a:bodyPr>
          <a:lstStyle/>
          <a:p>
            <a:r>
              <a:rPr lang="en-US" sz="2000" b="1" dirty="0"/>
              <a:t>End of part 4</a:t>
            </a:r>
          </a:p>
          <a:p>
            <a:endParaRPr lang="en-US" sz="2000" b="1" dirty="0"/>
          </a:p>
          <a:p>
            <a:endParaRPr lang="en-US" sz="2000" b="1" dirty="0"/>
          </a:p>
          <a:p>
            <a:r>
              <a:rPr lang="en-US" sz="2000" dirty="0"/>
              <a:t>Now you should proceed to the quiz.</a:t>
            </a:r>
          </a:p>
          <a:p>
            <a:endParaRPr lang="en-US" sz="2000" b="1" dirty="0"/>
          </a:p>
        </p:txBody>
      </p:sp>
    </p:spTree>
    <p:extLst>
      <p:ext uri="{BB962C8B-B14F-4D97-AF65-F5344CB8AC3E}">
        <p14:creationId xmlns:p14="http://schemas.microsoft.com/office/powerpoint/2010/main" val="3734174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93476" y="1062318"/>
            <a:ext cx="7153836" cy="3693319"/>
          </a:xfrm>
          <a:prstGeom prst="rect">
            <a:avLst/>
          </a:prstGeom>
          <a:noFill/>
        </p:spPr>
        <p:txBody>
          <a:bodyPr wrap="square" rtlCol="0">
            <a:spAutoFit/>
          </a:bodyPr>
          <a:lstStyle/>
          <a:p>
            <a:r>
              <a:rPr lang="en-US" b="1" dirty="0"/>
              <a:t>Alignment Marks</a:t>
            </a:r>
          </a:p>
          <a:p>
            <a:endParaRPr lang="en-US" b="1" dirty="0"/>
          </a:p>
          <a:p>
            <a:endParaRPr lang="en-US" b="1" dirty="0"/>
          </a:p>
          <a:p>
            <a:r>
              <a:rPr lang="en-US" dirty="0"/>
              <a:t>Alignment marks, or “markers” are used to align one layer of lithography with another layer. For example, if you need to print small, thin wires that connect to large, thick pads, then you will need alignment marks so that you can use two separate liftoff steps.</a:t>
            </a:r>
          </a:p>
          <a:p>
            <a:endParaRPr lang="en-US" dirty="0"/>
          </a:p>
          <a:p>
            <a:r>
              <a:rPr lang="en-US" dirty="0"/>
              <a:t>Alignment marks for the EBPG are usually squares, but they can also be rectangles or crosses. There are other crazy shapes you might use, but you should not.</a:t>
            </a:r>
          </a:p>
          <a:p>
            <a:endParaRPr lang="en-US" dirty="0"/>
          </a:p>
          <a:p>
            <a:r>
              <a:rPr lang="en-US" dirty="0"/>
              <a:t>Alignment marks range in size from ~4</a:t>
            </a:r>
            <a:r>
              <a:rPr lang="en-US" dirty="0">
                <a:latin typeface="Symbol" panose="05050102010706020507" pitchFamily="18" charset="2"/>
              </a:rPr>
              <a:t>m</a:t>
            </a:r>
            <a:r>
              <a:rPr lang="en-US" dirty="0"/>
              <a:t>m to 100</a:t>
            </a:r>
            <a:r>
              <a:rPr lang="en-US" dirty="0">
                <a:latin typeface="Symbol" panose="05050102010706020507" pitchFamily="18" charset="2"/>
              </a:rPr>
              <a:t>m</a:t>
            </a:r>
            <a:r>
              <a:rPr lang="en-US" dirty="0"/>
              <a:t>m on a side.</a:t>
            </a:r>
          </a:p>
        </p:txBody>
      </p:sp>
      <p:sp>
        <p:nvSpPr>
          <p:cNvPr id="5" name="Rectangle 4"/>
          <p:cNvSpPr/>
          <p:nvPr/>
        </p:nvSpPr>
        <p:spPr>
          <a:xfrm>
            <a:off x="8525435" y="4356847"/>
            <a:ext cx="907677" cy="90767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53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967200" y="925375"/>
            <a:ext cx="5244353" cy="524435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a:off x="6812732" y="1981198"/>
            <a:ext cx="887767" cy="4616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6973514" y="2007179"/>
            <a:ext cx="579005" cy="369332"/>
          </a:xfrm>
          <a:prstGeom prst="rect">
            <a:avLst/>
          </a:prstGeom>
          <a:noFill/>
        </p:spPr>
        <p:txBody>
          <a:bodyPr wrap="none" rtlCol="0">
            <a:spAutoFit/>
          </a:bodyPr>
          <a:lstStyle/>
          <a:p>
            <a:r>
              <a:rPr lang="en-US" dirty="0"/>
              <a:t>chip</a:t>
            </a:r>
          </a:p>
        </p:txBody>
      </p:sp>
      <p:sp>
        <p:nvSpPr>
          <p:cNvPr id="65" name="Rectangle 64"/>
          <p:cNvSpPr/>
          <p:nvPr/>
        </p:nvSpPr>
        <p:spPr>
          <a:xfrm>
            <a:off x="6712681" y="1897323"/>
            <a:ext cx="73960" cy="6300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7747841" y="1897322"/>
            <a:ext cx="73959" cy="73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7747841" y="2477329"/>
            <a:ext cx="73959" cy="73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6715076" y="2477328"/>
            <a:ext cx="73959" cy="73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043832" y="1897322"/>
            <a:ext cx="1106724" cy="653966"/>
            <a:chOff x="4266850" y="1897322"/>
            <a:chExt cx="1106724" cy="653966"/>
          </a:xfrm>
        </p:grpSpPr>
        <p:sp>
          <p:nvSpPr>
            <p:cNvPr id="85" name="Rounded Rectangle 84"/>
            <p:cNvSpPr/>
            <p:nvPr/>
          </p:nvSpPr>
          <p:spPr>
            <a:xfrm>
              <a:off x="4364506" y="1981198"/>
              <a:ext cx="887767" cy="4616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p:cNvSpPr txBox="1"/>
            <p:nvPr/>
          </p:nvSpPr>
          <p:spPr>
            <a:xfrm>
              <a:off x="4525288" y="2007179"/>
              <a:ext cx="579005" cy="369332"/>
            </a:xfrm>
            <a:prstGeom prst="rect">
              <a:avLst/>
            </a:prstGeom>
            <a:noFill/>
          </p:spPr>
          <p:txBody>
            <a:bodyPr wrap="none" rtlCol="0">
              <a:spAutoFit/>
            </a:bodyPr>
            <a:lstStyle/>
            <a:p>
              <a:r>
                <a:rPr lang="en-US" dirty="0"/>
                <a:t>chip</a:t>
              </a:r>
            </a:p>
          </p:txBody>
        </p:sp>
        <p:sp>
          <p:nvSpPr>
            <p:cNvPr id="87" name="Rectangle 86"/>
            <p:cNvSpPr/>
            <p:nvPr/>
          </p:nvSpPr>
          <p:spPr>
            <a:xfrm>
              <a:off x="4266850" y="1897323"/>
              <a:ext cx="73959" cy="73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5299615" y="1897322"/>
              <a:ext cx="73959" cy="73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5299615" y="2477329"/>
              <a:ext cx="73959" cy="73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a:off x="4266850" y="2477328"/>
              <a:ext cx="73959" cy="73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9363061" y="1899699"/>
            <a:ext cx="1106724" cy="653966"/>
            <a:chOff x="4266850" y="1897322"/>
            <a:chExt cx="1106724" cy="653966"/>
          </a:xfrm>
        </p:grpSpPr>
        <p:sp>
          <p:nvSpPr>
            <p:cNvPr id="92" name="Rounded Rectangle 91"/>
            <p:cNvSpPr/>
            <p:nvPr/>
          </p:nvSpPr>
          <p:spPr>
            <a:xfrm>
              <a:off x="4364506" y="1981198"/>
              <a:ext cx="887767" cy="4616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Box 92"/>
            <p:cNvSpPr txBox="1"/>
            <p:nvPr/>
          </p:nvSpPr>
          <p:spPr>
            <a:xfrm>
              <a:off x="4525288" y="2007179"/>
              <a:ext cx="579005" cy="369332"/>
            </a:xfrm>
            <a:prstGeom prst="rect">
              <a:avLst/>
            </a:prstGeom>
            <a:noFill/>
          </p:spPr>
          <p:txBody>
            <a:bodyPr wrap="none" rtlCol="0">
              <a:spAutoFit/>
            </a:bodyPr>
            <a:lstStyle/>
            <a:p>
              <a:r>
                <a:rPr lang="en-US" dirty="0"/>
                <a:t>chip</a:t>
              </a:r>
            </a:p>
          </p:txBody>
        </p:sp>
        <p:sp>
          <p:nvSpPr>
            <p:cNvPr id="94" name="Rectangle 93"/>
            <p:cNvSpPr/>
            <p:nvPr/>
          </p:nvSpPr>
          <p:spPr>
            <a:xfrm>
              <a:off x="4266850" y="1897323"/>
              <a:ext cx="73959" cy="73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5299615" y="1897322"/>
              <a:ext cx="73959" cy="73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5299615" y="2477329"/>
              <a:ext cx="73959" cy="73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4266850" y="2477328"/>
              <a:ext cx="73959" cy="73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p:nvPr/>
        </p:nvGrpSpPr>
        <p:grpSpPr>
          <a:xfrm>
            <a:off x="6712689" y="2728388"/>
            <a:ext cx="1106724" cy="653966"/>
            <a:chOff x="4266850" y="1897322"/>
            <a:chExt cx="1106724" cy="653966"/>
          </a:xfrm>
        </p:grpSpPr>
        <p:sp>
          <p:nvSpPr>
            <p:cNvPr id="99" name="Rounded Rectangle 98"/>
            <p:cNvSpPr/>
            <p:nvPr/>
          </p:nvSpPr>
          <p:spPr>
            <a:xfrm>
              <a:off x="4364506" y="1981198"/>
              <a:ext cx="887767" cy="4616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p:cNvSpPr txBox="1"/>
            <p:nvPr/>
          </p:nvSpPr>
          <p:spPr>
            <a:xfrm>
              <a:off x="4525288" y="2007179"/>
              <a:ext cx="579005" cy="369332"/>
            </a:xfrm>
            <a:prstGeom prst="rect">
              <a:avLst/>
            </a:prstGeom>
            <a:noFill/>
          </p:spPr>
          <p:txBody>
            <a:bodyPr wrap="none" rtlCol="0">
              <a:spAutoFit/>
            </a:bodyPr>
            <a:lstStyle/>
            <a:p>
              <a:r>
                <a:rPr lang="en-US" dirty="0"/>
                <a:t>chip</a:t>
              </a:r>
            </a:p>
          </p:txBody>
        </p:sp>
        <p:sp>
          <p:nvSpPr>
            <p:cNvPr id="101" name="Rectangle 100"/>
            <p:cNvSpPr/>
            <p:nvPr/>
          </p:nvSpPr>
          <p:spPr>
            <a:xfrm>
              <a:off x="4266850" y="1897323"/>
              <a:ext cx="73959" cy="73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5299615" y="1897322"/>
              <a:ext cx="73959" cy="73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5299615" y="2477329"/>
              <a:ext cx="73959" cy="73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4266850" y="2477328"/>
              <a:ext cx="73959" cy="73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8041445" y="2728388"/>
            <a:ext cx="1106724" cy="653966"/>
            <a:chOff x="4266850" y="1897322"/>
            <a:chExt cx="1106724" cy="653966"/>
          </a:xfrm>
        </p:grpSpPr>
        <p:sp>
          <p:nvSpPr>
            <p:cNvPr id="106" name="Rounded Rectangle 105"/>
            <p:cNvSpPr/>
            <p:nvPr/>
          </p:nvSpPr>
          <p:spPr>
            <a:xfrm>
              <a:off x="4364506" y="1981198"/>
              <a:ext cx="887767" cy="4616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p:cNvSpPr txBox="1"/>
            <p:nvPr/>
          </p:nvSpPr>
          <p:spPr>
            <a:xfrm>
              <a:off x="4525288" y="2007179"/>
              <a:ext cx="579005" cy="369332"/>
            </a:xfrm>
            <a:prstGeom prst="rect">
              <a:avLst/>
            </a:prstGeom>
            <a:noFill/>
          </p:spPr>
          <p:txBody>
            <a:bodyPr wrap="none" rtlCol="0">
              <a:spAutoFit/>
            </a:bodyPr>
            <a:lstStyle/>
            <a:p>
              <a:r>
                <a:rPr lang="en-US" dirty="0"/>
                <a:t>chip</a:t>
              </a:r>
            </a:p>
          </p:txBody>
        </p:sp>
        <p:sp>
          <p:nvSpPr>
            <p:cNvPr id="108" name="Rectangle 107"/>
            <p:cNvSpPr/>
            <p:nvPr/>
          </p:nvSpPr>
          <p:spPr>
            <a:xfrm>
              <a:off x="4266850" y="1897323"/>
              <a:ext cx="73959" cy="73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5299615" y="1897322"/>
              <a:ext cx="73959" cy="73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5299615" y="2477329"/>
              <a:ext cx="73959" cy="73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4266850" y="2477328"/>
              <a:ext cx="73959" cy="73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p:cNvGrpSpPr/>
          <p:nvPr/>
        </p:nvGrpSpPr>
        <p:grpSpPr>
          <a:xfrm>
            <a:off x="9360674" y="2730765"/>
            <a:ext cx="1106724" cy="653966"/>
            <a:chOff x="4266850" y="1897322"/>
            <a:chExt cx="1106724" cy="653966"/>
          </a:xfrm>
        </p:grpSpPr>
        <p:sp>
          <p:nvSpPr>
            <p:cNvPr id="113" name="Rounded Rectangle 112"/>
            <p:cNvSpPr/>
            <p:nvPr/>
          </p:nvSpPr>
          <p:spPr>
            <a:xfrm>
              <a:off x="4364506" y="1981198"/>
              <a:ext cx="887767" cy="4616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p:cNvSpPr txBox="1"/>
            <p:nvPr/>
          </p:nvSpPr>
          <p:spPr>
            <a:xfrm>
              <a:off x="4525288" y="2007179"/>
              <a:ext cx="579005" cy="369332"/>
            </a:xfrm>
            <a:prstGeom prst="rect">
              <a:avLst/>
            </a:prstGeom>
            <a:noFill/>
          </p:spPr>
          <p:txBody>
            <a:bodyPr wrap="none" rtlCol="0">
              <a:spAutoFit/>
            </a:bodyPr>
            <a:lstStyle/>
            <a:p>
              <a:r>
                <a:rPr lang="en-US" dirty="0"/>
                <a:t>chip</a:t>
              </a:r>
            </a:p>
          </p:txBody>
        </p:sp>
        <p:sp>
          <p:nvSpPr>
            <p:cNvPr id="115" name="Rectangle 114"/>
            <p:cNvSpPr/>
            <p:nvPr/>
          </p:nvSpPr>
          <p:spPr>
            <a:xfrm>
              <a:off x="4266850" y="1897323"/>
              <a:ext cx="73959" cy="73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5299615" y="1897322"/>
              <a:ext cx="73959" cy="73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5299615" y="2477329"/>
              <a:ext cx="73959" cy="73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4266850" y="2477328"/>
              <a:ext cx="73959" cy="73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9" name="Group 118"/>
          <p:cNvGrpSpPr/>
          <p:nvPr/>
        </p:nvGrpSpPr>
        <p:grpSpPr>
          <a:xfrm>
            <a:off x="6712685" y="3547552"/>
            <a:ext cx="1106724" cy="653966"/>
            <a:chOff x="4266850" y="1897322"/>
            <a:chExt cx="1106724" cy="653966"/>
          </a:xfrm>
        </p:grpSpPr>
        <p:sp>
          <p:nvSpPr>
            <p:cNvPr id="120" name="Rounded Rectangle 119"/>
            <p:cNvSpPr/>
            <p:nvPr/>
          </p:nvSpPr>
          <p:spPr>
            <a:xfrm>
              <a:off x="4364506" y="1981198"/>
              <a:ext cx="887767" cy="4616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p:cNvSpPr txBox="1"/>
            <p:nvPr/>
          </p:nvSpPr>
          <p:spPr>
            <a:xfrm>
              <a:off x="4525288" y="2007179"/>
              <a:ext cx="579005" cy="369332"/>
            </a:xfrm>
            <a:prstGeom prst="rect">
              <a:avLst/>
            </a:prstGeom>
            <a:noFill/>
          </p:spPr>
          <p:txBody>
            <a:bodyPr wrap="none" rtlCol="0">
              <a:spAutoFit/>
            </a:bodyPr>
            <a:lstStyle/>
            <a:p>
              <a:r>
                <a:rPr lang="en-US" dirty="0"/>
                <a:t>chip</a:t>
              </a:r>
            </a:p>
          </p:txBody>
        </p:sp>
        <p:sp>
          <p:nvSpPr>
            <p:cNvPr id="122" name="Rectangle 121"/>
            <p:cNvSpPr/>
            <p:nvPr/>
          </p:nvSpPr>
          <p:spPr>
            <a:xfrm>
              <a:off x="4266850" y="1897323"/>
              <a:ext cx="73959" cy="73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5299615" y="1897322"/>
              <a:ext cx="73959" cy="73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5299615" y="2477329"/>
              <a:ext cx="73959" cy="73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p:cNvSpPr/>
            <p:nvPr/>
          </p:nvSpPr>
          <p:spPr>
            <a:xfrm>
              <a:off x="4266850" y="2477328"/>
              <a:ext cx="73959" cy="73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p:cNvGrpSpPr/>
          <p:nvPr/>
        </p:nvGrpSpPr>
        <p:grpSpPr>
          <a:xfrm>
            <a:off x="8041441" y="3547552"/>
            <a:ext cx="1106724" cy="653966"/>
            <a:chOff x="4266850" y="1897322"/>
            <a:chExt cx="1106724" cy="653966"/>
          </a:xfrm>
        </p:grpSpPr>
        <p:sp>
          <p:nvSpPr>
            <p:cNvPr id="127" name="Rounded Rectangle 126"/>
            <p:cNvSpPr/>
            <p:nvPr/>
          </p:nvSpPr>
          <p:spPr>
            <a:xfrm>
              <a:off x="4364506" y="1981198"/>
              <a:ext cx="887767" cy="4616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extBox 127"/>
            <p:cNvSpPr txBox="1"/>
            <p:nvPr/>
          </p:nvSpPr>
          <p:spPr>
            <a:xfrm>
              <a:off x="4525288" y="2007179"/>
              <a:ext cx="579005" cy="369332"/>
            </a:xfrm>
            <a:prstGeom prst="rect">
              <a:avLst/>
            </a:prstGeom>
            <a:noFill/>
          </p:spPr>
          <p:txBody>
            <a:bodyPr wrap="none" rtlCol="0">
              <a:spAutoFit/>
            </a:bodyPr>
            <a:lstStyle/>
            <a:p>
              <a:r>
                <a:rPr lang="en-US" dirty="0"/>
                <a:t>chip</a:t>
              </a:r>
            </a:p>
          </p:txBody>
        </p:sp>
        <p:sp>
          <p:nvSpPr>
            <p:cNvPr id="129" name="Rectangle 128"/>
            <p:cNvSpPr/>
            <p:nvPr/>
          </p:nvSpPr>
          <p:spPr>
            <a:xfrm>
              <a:off x="4266850" y="1897323"/>
              <a:ext cx="73959" cy="73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p:cNvSpPr/>
            <p:nvPr/>
          </p:nvSpPr>
          <p:spPr>
            <a:xfrm>
              <a:off x="5299615" y="1897322"/>
              <a:ext cx="73959" cy="73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5299615" y="2477329"/>
              <a:ext cx="73959" cy="73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p:cNvSpPr/>
            <p:nvPr/>
          </p:nvSpPr>
          <p:spPr>
            <a:xfrm>
              <a:off x="4266850" y="2477328"/>
              <a:ext cx="73959" cy="73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9360670" y="3549929"/>
            <a:ext cx="1106724" cy="653966"/>
            <a:chOff x="4266850" y="1897322"/>
            <a:chExt cx="1106724" cy="653966"/>
          </a:xfrm>
        </p:grpSpPr>
        <p:sp>
          <p:nvSpPr>
            <p:cNvPr id="134" name="Rounded Rectangle 133"/>
            <p:cNvSpPr/>
            <p:nvPr/>
          </p:nvSpPr>
          <p:spPr>
            <a:xfrm>
              <a:off x="4364506" y="1981198"/>
              <a:ext cx="887767" cy="4616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p:cNvSpPr txBox="1"/>
            <p:nvPr/>
          </p:nvSpPr>
          <p:spPr>
            <a:xfrm>
              <a:off x="4525288" y="2007179"/>
              <a:ext cx="579005" cy="369332"/>
            </a:xfrm>
            <a:prstGeom prst="rect">
              <a:avLst/>
            </a:prstGeom>
            <a:noFill/>
          </p:spPr>
          <p:txBody>
            <a:bodyPr wrap="none" rtlCol="0">
              <a:spAutoFit/>
            </a:bodyPr>
            <a:lstStyle/>
            <a:p>
              <a:r>
                <a:rPr lang="en-US" dirty="0"/>
                <a:t>chip</a:t>
              </a:r>
            </a:p>
          </p:txBody>
        </p:sp>
        <p:sp>
          <p:nvSpPr>
            <p:cNvPr id="136" name="Rectangle 135"/>
            <p:cNvSpPr/>
            <p:nvPr/>
          </p:nvSpPr>
          <p:spPr>
            <a:xfrm>
              <a:off x="4266850" y="1897323"/>
              <a:ext cx="73959" cy="73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5299615" y="1897322"/>
              <a:ext cx="73959" cy="73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5299615" y="2477329"/>
              <a:ext cx="73959" cy="73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4266850" y="2477328"/>
              <a:ext cx="73959" cy="73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0" name="Group 139"/>
          <p:cNvGrpSpPr/>
          <p:nvPr/>
        </p:nvGrpSpPr>
        <p:grpSpPr>
          <a:xfrm>
            <a:off x="6712681" y="4447680"/>
            <a:ext cx="1106724" cy="653966"/>
            <a:chOff x="4266850" y="1897322"/>
            <a:chExt cx="1106724" cy="653966"/>
          </a:xfrm>
        </p:grpSpPr>
        <p:sp>
          <p:nvSpPr>
            <p:cNvPr id="141" name="Rounded Rectangle 140"/>
            <p:cNvSpPr/>
            <p:nvPr/>
          </p:nvSpPr>
          <p:spPr>
            <a:xfrm>
              <a:off x="4364506" y="1981198"/>
              <a:ext cx="887767" cy="4616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Box 141"/>
            <p:cNvSpPr txBox="1"/>
            <p:nvPr/>
          </p:nvSpPr>
          <p:spPr>
            <a:xfrm>
              <a:off x="4525288" y="2007179"/>
              <a:ext cx="579005" cy="369332"/>
            </a:xfrm>
            <a:prstGeom prst="rect">
              <a:avLst/>
            </a:prstGeom>
            <a:noFill/>
          </p:spPr>
          <p:txBody>
            <a:bodyPr wrap="none" rtlCol="0">
              <a:spAutoFit/>
            </a:bodyPr>
            <a:lstStyle/>
            <a:p>
              <a:r>
                <a:rPr lang="en-US" dirty="0"/>
                <a:t>chip</a:t>
              </a:r>
            </a:p>
          </p:txBody>
        </p:sp>
        <p:sp>
          <p:nvSpPr>
            <p:cNvPr id="143" name="Rectangle 142"/>
            <p:cNvSpPr/>
            <p:nvPr/>
          </p:nvSpPr>
          <p:spPr>
            <a:xfrm>
              <a:off x="4266850" y="1897323"/>
              <a:ext cx="73959" cy="73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p:cNvSpPr/>
            <p:nvPr/>
          </p:nvSpPr>
          <p:spPr>
            <a:xfrm>
              <a:off x="5299615" y="1897322"/>
              <a:ext cx="73959" cy="73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5299615" y="2477329"/>
              <a:ext cx="73959" cy="73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p:cNvSpPr/>
            <p:nvPr/>
          </p:nvSpPr>
          <p:spPr>
            <a:xfrm>
              <a:off x="4266850" y="2477328"/>
              <a:ext cx="73959" cy="73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46"/>
          <p:cNvGrpSpPr/>
          <p:nvPr/>
        </p:nvGrpSpPr>
        <p:grpSpPr>
          <a:xfrm>
            <a:off x="8041437" y="4447680"/>
            <a:ext cx="1106724" cy="653966"/>
            <a:chOff x="4266850" y="1897322"/>
            <a:chExt cx="1106724" cy="653966"/>
          </a:xfrm>
        </p:grpSpPr>
        <p:sp>
          <p:nvSpPr>
            <p:cNvPr id="148" name="Rounded Rectangle 147"/>
            <p:cNvSpPr/>
            <p:nvPr/>
          </p:nvSpPr>
          <p:spPr>
            <a:xfrm>
              <a:off x="4364506" y="1981198"/>
              <a:ext cx="887767" cy="4616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p:cNvSpPr txBox="1"/>
            <p:nvPr/>
          </p:nvSpPr>
          <p:spPr>
            <a:xfrm>
              <a:off x="4525288" y="2007179"/>
              <a:ext cx="579005" cy="369332"/>
            </a:xfrm>
            <a:prstGeom prst="rect">
              <a:avLst/>
            </a:prstGeom>
            <a:noFill/>
          </p:spPr>
          <p:txBody>
            <a:bodyPr wrap="none" rtlCol="0">
              <a:spAutoFit/>
            </a:bodyPr>
            <a:lstStyle/>
            <a:p>
              <a:r>
                <a:rPr lang="en-US" dirty="0"/>
                <a:t>chip</a:t>
              </a:r>
            </a:p>
          </p:txBody>
        </p:sp>
        <p:sp>
          <p:nvSpPr>
            <p:cNvPr id="150" name="Rectangle 149"/>
            <p:cNvSpPr/>
            <p:nvPr/>
          </p:nvSpPr>
          <p:spPr>
            <a:xfrm>
              <a:off x="4266850" y="1897323"/>
              <a:ext cx="73959" cy="73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5299615" y="1897322"/>
              <a:ext cx="73959" cy="73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5299615" y="2477329"/>
              <a:ext cx="73959" cy="73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p:cNvSpPr/>
            <p:nvPr/>
          </p:nvSpPr>
          <p:spPr>
            <a:xfrm>
              <a:off x="4266850" y="2477328"/>
              <a:ext cx="73959" cy="73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4" name="Group 153"/>
          <p:cNvGrpSpPr/>
          <p:nvPr/>
        </p:nvGrpSpPr>
        <p:grpSpPr>
          <a:xfrm>
            <a:off x="9360666" y="4450057"/>
            <a:ext cx="1106724" cy="653966"/>
            <a:chOff x="4266850" y="1897322"/>
            <a:chExt cx="1106724" cy="653966"/>
          </a:xfrm>
        </p:grpSpPr>
        <p:sp>
          <p:nvSpPr>
            <p:cNvPr id="155" name="Rounded Rectangle 154"/>
            <p:cNvSpPr/>
            <p:nvPr/>
          </p:nvSpPr>
          <p:spPr>
            <a:xfrm>
              <a:off x="4364506" y="1981198"/>
              <a:ext cx="887767" cy="4616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4525288" y="2007179"/>
              <a:ext cx="579005" cy="369332"/>
            </a:xfrm>
            <a:prstGeom prst="rect">
              <a:avLst/>
            </a:prstGeom>
            <a:noFill/>
          </p:spPr>
          <p:txBody>
            <a:bodyPr wrap="none" rtlCol="0">
              <a:spAutoFit/>
            </a:bodyPr>
            <a:lstStyle/>
            <a:p>
              <a:r>
                <a:rPr lang="en-US" dirty="0"/>
                <a:t>chip</a:t>
              </a:r>
            </a:p>
          </p:txBody>
        </p:sp>
        <p:sp>
          <p:nvSpPr>
            <p:cNvPr id="157" name="Rectangle 156"/>
            <p:cNvSpPr/>
            <p:nvPr/>
          </p:nvSpPr>
          <p:spPr>
            <a:xfrm>
              <a:off x="4266850" y="1897323"/>
              <a:ext cx="73959" cy="73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p:cNvSpPr/>
            <p:nvPr/>
          </p:nvSpPr>
          <p:spPr>
            <a:xfrm>
              <a:off x="5299615" y="1897322"/>
              <a:ext cx="73959" cy="73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p:cNvSpPr/>
            <p:nvPr/>
          </p:nvSpPr>
          <p:spPr>
            <a:xfrm>
              <a:off x="5299615" y="2477329"/>
              <a:ext cx="73959" cy="73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p:cNvSpPr/>
            <p:nvPr/>
          </p:nvSpPr>
          <p:spPr>
            <a:xfrm>
              <a:off x="4266850" y="2477328"/>
              <a:ext cx="73959" cy="73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1" name="Rectangle 160"/>
          <p:cNvSpPr/>
          <p:nvPr/>
        </p:nvSpPr>
        <p:spPr>
          <a:xfrm>
            <a:off x="6715111" y="5029836"/>
            <a:ext cx="73960" cy="6300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p:cNvSpPr/>
          <p:nvPr/>
        </p:nvSpPr>
        <p:spPr>
          <a:xfrm>
            <a:off x="10391774" y="1906843"/>
            <a:ext cx="73960" cy="6300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p:cNvSpPr/>
          <p:nvPr/>
        </p:nvSpPr>
        <p:spPr>
          <a:xfrm>
            <a:off x="10394153" y="5035856"/>
            <a:ext cx="73960" cy="6300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extBox 163"/>
          <p:cNvSpPr txBox="1"/>
          <p:nvPr/>
        </p:nvSpPr>
        <p:spPr>
          <a:xfrm>
            <a:off x="817858" y="529921"/>
            <a:ext cx="4860027" cy="5355312"/>
          </a:xfrm>
          <a:prstGeom prst="rect">
            <a:avLst/>
          </a:prstGeom>
          <a:noFill/>
        </p:spPr>
        <p:txBody>
          <a:bodyPr wrap="square" rtlCol="0">
            <a:spAutoFit/>
          </a:bodyPr>
          <a:lstStyle/>
          <a:p>
            <a:r>
              <a:rPr lang="en-US" b="1" dirty="0"/>
              <a:t>Alignment strategy</a:t>
            </a:r>
          </a:p>
          <a:p>
            <a:endParaRPr lang="en-US" b="1" dirty="0"/>
          </a:p>
          <a:p>
            <a:endParaRPr lang="en-US" b="1" dirty="0"/>
          </a:p>
          <a:p>
            <a:r>
              <a:rPr lang="en-US" dirty="0"/>
              <a:t>A common alignment strategy is to print four alignment marks next to each chip (a unit cell of the wafer). We then pick four of those marks (   ) for the initial “wafer alignment” which measures the overall rotation and shift of the substrate. After the wafer alignment is done, the e-beam can align to each chip individually, using the four marks nearest each chip.</a:t>
            </a:r>
          </a:p>
          <a:p>
            <a:endParaRPr lang="en-US" dirty="0"/>
          </a:p>
          <a:p>
            <a:r>
              <a:rPr lang="en-US" dirty="0"/>
              <a:t>Subsequent processing may destroy the marks, and so a device with n layers might require n sets of marks on each chip.</a:t>
            </a:r>
          </a:p>
          <a:p>
            <a:endParaRPr lang="en-US" dirty="0"/>
          </a:p>
          <a:p>
            <a:r>
              <a:rPr lang="en-US" dirty="0"/>
              <a:t>Wafer processing typically starts with exposure and liftoff of metal alignment marks, which are then used for the following n layers of the device.</a:t>
            </a:r>
          </a:p>
        </p:txBody>
      </p:sp>
      <p:sp>
        <p:nvSpPr>
          <p:cNvPr id="165" name="Rectangle 164"/>
          <p:cNvSpPr/>
          <p:nvPr/>
        </p:nvSpPr>
        <p:spPr>
          <a:xfrm>
            <a:off x="5223905" y="2072024"/>
            <a:ext cx="73960" cy="6300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4539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753980" y="2662649"/>
            <a:ext cx="2811933" cy="1661578"/>
            <a:chOff x="4266850" y="1897322"/>
            <a:chExt cx="1106724" cy="653966"/>
          </a:xfrm>
        </p:grpSpPr>
        <p:sp>
          <p:nvSpPr>
            <p:cNvPr id="3" name="Rounded Rectangle 2"/>
            <p:cNvSpPr/>
            <p:nvPr/>
          </p:nvSpPr>
          <p:spPr>
            <a:xfrm>
              <a:off x="4364506" y="1981198"/>
              <a:ext cx="887767" cy="4616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266850" y="1897323"/>
              <a:ext cx="73959" cy="73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299615" y="1897322"/>
              <a:ext cx="73959" cy="73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99615" y="2477329"/>
              <a:ext cx="73959" cy="73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66850" y="2477328"/>
              <a:ext cx="73959" cy="73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1933224" y="2580176"/>
            <a:ext cx="2811933" cy="1661578"/>
            <a:chOff x="4266850" y="1897322"/>
            <a:chExt cx="1106724" cy="653966"/>
          </a:xfrm>
        </p:grpSpPr>
        <p:sp>
          <p:nvSpPr>
            <p:cNvPr id="10" name="Rounded Rectangle 9"/>
            <p:cNvSpPr/>
            <p:nvPr/>
          </p:nvSpPr>
          <p:spPr>
            <a:xfrm>
              <a:off x="4364506" y="1981198"/>
              <a:ext cx="887767" cy="4616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266850" y="1897323"/>
              <a:ext cx="73959" cy="73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299615" y="1897322"/>
              <a:ext cx="73959" cy="73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299615" y="2477329"/>
              <a:ext cx="73959" cy="73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266850" y="2477328"/>
              <a:ext cx="73959" cy="7395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Flowchart: Summing Junction 15"/>
          <p:cNvSpPr/>
          <p:nvPr/>
        </p:nvSpPr>
        <p:spPr>
          <a:xfrm>
            <a:off x="3162056" y="3210143"/>
            <a:ext cx="300867" cy="300867"/>
          </a:xfrm>
          <a:prstGeom prst="flowChartSummingJunct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flipH="1">
            <a:off x="2486492" y="3584719"/>
            <a:ext cx="1645320" cy="307777"/>
          </a:xfrm>
          <a:prstGeom prst="rect">
            <a:avLst/>
          </a:prstGeom>
          <a:noFill/>
        </p:spPr>
        <p:txBody>
          <a:bodyPr wrap="square" rtlCol="0">
            <a:spAutoFit/>
          </a:bodyPr>
          <a:lstStyle/>
          <a:p>
            <a:r>
              <a:rPr lang="en-US" sz="1400" dirty="0"/>
              <a:t>Move to chip center </a:t>
            </a:r>
          </a:p>
        </p:txBody>
      </p:sp>
      <p:cxnSp>
        <p:nvCxnSpPr>
          <p:cNvPr id="19" name="Straight Arrow Connector 18"/>
          <p:cNvCxnSpPr/>
          <p:nvPr/>
        </p:nvCxnSpPr>
        <p:spPr>
          <a:xfrm flipV="1">
            <a:off x="3504216" y="2715426"/>
            <a:ext cx="1094321" cy="536010"/>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217480" y="1784860"/>
            <a:ext cx="1055354" cy="646331"/>
          </a:xfrm>
          <a:prstGeom prst="rect">
            <a:avLst/>
          </a:prstGeom>
          <a:noFill/>
        </p:spPr>
        <p:txBody>
          <a:bodyPr wrap="none" rtlCol="0">
            <a:spAutoFit/>
          </a:bodyPr>
          <a:lstStyle/>
          <a:p>
            <a:r>
              <a:rPr lang="en-US" sz="1200" dirty="0"/>
              <a:t>Deflect beam </a:t>
            </a:r>
            <a:br>
              <a:rPr lang="en-US" sz="1200" dirty="0"/>
            </a:br>
            <a:r>
              <a:rPr lang="en-US" sz="1200" dirty="0"/>
              <a:t>and measure</a:t>
            </a:r>
            <a:br>
              <a:rPr lang="en-US" sz="1200" dirty="0"/>
            </a:br>
            <a:r>
              <a:rPr lang="en-US" sz="1200" dirty="0"/>
              <a:t>mark position</a:t>
            </a:r>
          </a:p>
        </p:txBody>
      </p:sp>
      <p:grpSp>
        <p:nvGrpSpPr>
          <p:cNvPr id="29" name="Group 28"/>
          <p:cNvGrpSpPr/>
          <p:nvPr/>
        </p:nvGrpSpPr>
        <p:grpSpPr>
          <a:xfrm>
            <a:off x="4454016" y="2489540"/>
            <a:ext cx="371659" cy="353961"/>
            <a:chOff x="5315319" y="3067665"/>
            <a:chExt cx="371659" cy="353961"/>
          </a:xfrm>
        </p:grpSpPr>
        <p:cxnSp>
          <p:nvCxnSpPr>
            <p:cNvPr id="23" name="Straight Connector 22"/>
            <p:cNvCxnSpPr/>
            <p:nvPr/>
          </p:nvCxnSpPr>
          <p:spPr>
            <a:xfrm>
              <a:off x="5315319" y="3251436"/>
              <a:ext cx="37165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504097" y="3067665"/>
              <a:ext cx="0" cy="353961"/>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33" name="Straight Arrow Connector 32"/>
          <p:cNvCxnSpPr/>
          <p:nvPr/>
        </p:nvCxnSpPr>
        <p:spPr>
          <a:xfrm>
            <a:off x="3494681" y="3534468"/>
            <a:ext cx="983571" cy="505446"/>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4317769" y="4379190"/>
            <a:ext cx="770019" cy="461665"/>
          </a:xfrm>
          <a:prstGeom prst="rect">
            <a:avLst/>
          </a:prstGeom>
          <a:noFill/>
        </p:spPr>
        <p:txBody>
          <a:bodyPr wrap="none" rtlCol="0">
            <a:spAutoFit/>
          </a:bodyPr>
          <a:lstStyle/>
          <a:p>
            <a:r>
              <a:rPr lang="en-US" sz="1200" dirty="0"/>
              <a:t>Deflect &amp;</a:t>
            </a:r>
            <a:br>
              <a:rPr lang="en-US" sz="1200" dirty="0"/>
            </a:br>
            <a:r>
              <a:rPr lang="en-US" sz="1200" dirty="0"/>
              <a:t>measure</a:t>
            </a:r>
          </a:p>
        </p:txBody>
      </p:sp>
      <p:grpSp>
        <p:nvGrpSpPr>
          <p:cNvPr id="36" name="Group 35"/>
          <p:cNvGrpSpPr/>
          <p:nvPr/>
        </p:nvGrpSpPr>
        <p:grpSpPr>
          <a:xfrm>
            <a:off x="4458934" y="3969295"/>
            <a:ext cx="371659" cy="353961"/>
            <a:chOff x="5315319" y="3067665"/>
            <a:chExt cx="371659" cy="353961"/>
          </a:xfrm>
        </p:grpSpPr>
        <p:cxnSp>
          <p:nvCxnSpPr>
            <p:cNvPr id="37" name="Straight Connector 36"/>
            <p:cNvCxnSpPr/>
            <p:nvPr/>
          </p:nvCxnSpPr>
          <p:spPr>
            <a:xfrm>
              <a:off x="5315319" y="3251436"/>
              <a:ext cx="37165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504097" y="3067665"/>
              <a:ext cx="0" cy="353961"/>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39" name="Straight Arrow Connector 38"/>
          <p:cNvCxnSpPr/>
          <p:nvPr/>
        </p:nvCxnSpPr>
        <p:spPr>
          <a:xfrm flipH="1">
            <a:off x="2181345" y="3517335"/>
            <a:ext cx="966896" cy="522579"/>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642170" y="4379190"/>
            <a:ext cx="770019" cy="461665"/>
          </a:xfrm>
          <a:prstGeom prst="rect">
            <a:avLst/>
          </a:prstGeom>
          <a:noFill/>
        </p:spPr>
        <p:txBody>
          <a:bodyPr wrap="none" rtlCol="0">
            <a:spAutoFit/>
          </a:bodyPr>
          <a:lstStyle/>
          <a:p>
            <a:r>
              <a:rPr lang="en-US" sz="1200" dirty="0"/>
              <a:t>Deflect &amp;</a:t>
            </a:r>
            <a:br>
              <a:rPr lang="en-US" sz="1200" dirty="0"/>
            </a:br>
            <a:r>
              <a:rPr lang="en-US" sz="1200" dirty="0"/>
              <a:t>measure</a:t>
            </a:r>
          </a:p>
        </p:txBody>
      </p:sp>
      <p:grpSp>
        <p:nvGrpSpPr>
          <p:cNvPr id="42" name="Group 41"/>
          <p:cNvGrpSpPr/>
          <p:nvPr/>
        </p:nvGrpSpPr>
        <p:grpSpPr>
          <a:xfrm>
            <a:off x="1834905" y="3968089"/>
            <a:ext cx="371659" cy="353961"/>
            <a:chOff x="5315319" y="3067665"/>
            <a:chExt cx="371659" cy="353961"/>
          </a:xfrm>
        </p:grpSpPr>
        <p:cxnSp>
          <p:nvCxnSpPr>
            <p:cNvPr id="43" name="Straight Connector 42"/>
            <p:cNvCxnSpPr/>
            <p:nvPr/>
          </p:nvCxnSpPr>
          <p:spPr>
            <a:xfrm>
              <a:off x="5315319" y="3251436"/>
              <a:ext cx="37165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504097" y="3067665"/>
              <a:ext cx="0" cy="353961"/>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45" name="Straight Arrow Connector 44"/>
          <p:cNvCxnSpPr/>
          <p:nvPr/>
        </p:nvCxnSpPr>
        <p:spPr>
          <a:xfrm flipH="1" flipV="1">
            <a:off x="2167531" y="2793287"/>
            <a:ext cx="903732" cy="438834"/>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642170" y="2004849"/>
            <a:ext cx="770019" cy="461665"/>
          </a:xfrm>
          <a:prstGeom prst="rect">
            <a:avLst/>
          </a:prstGeom>
          <a:noFill/>
        </p:spPr>
        <p:txBody>
          <a:bodyPr wrap="none" rtlCol="0">
            <a:spAutoFit/>
          </a:bodyPr>
          <a:lstStyle/>
          <a:p>
            <a:r>
              <a:rPr lang="en-US" sz="1200" dirty="0"/>
              <a:t>Deflect &amp;</a:t>
            </a:r>
            <a:br>
              <a:rPr lang="en-US" sz="1200" dirty="0"/>
            </a:br>
            <a:r>
              <a:rPr lang="en-US" sz="1200" dirty="0"/>
              <a:t>measure</a:t>
            </a:r>
          </a:p>
        </p:txBody>
      </p:sp>
      <p:grpSp>
        <p:nvGrpSpPr>
          <p:cNvPr id="52" name="Group 51"/>
          <p:cNvGrpSpPr/>
          <p:nvPr/>
        </p:nvGrpSpPr>
        <p:grpSpPr>
          <a:xfrm>
            <a:off x="1839715" y="2489540"/>
            <a:ext cx="371659" cy="353961"/>
            <a:chOff x="5315319" y="3067665"/>
            <a:chExt cx="371659" cy="353961"/>
          </a:xfrm>
        </p:grpSpPr>
        <p:cxnSp>
          <p:nvCxnSpPr>
            <p:cNvPr id="53" name="Straight Connector 52"/>
            <p:cNvCxnSpPr/>
            <p:nvPr/>
          </p:nvCxnSpPr>
          <p:spPr>
            <a:xfrm>
              <a:off x="5315319" y="3251436"/>
              <a:ext cx="37165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504097" y="3067665"/>
              <a:ext cx="0" cy="353961"/>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56" name="TextBox 55"/>
          <p:cNvSpPr txBox="1"/>
          <p:nvPr/>
        </p:nvSpPr>
        <p:spPr>
          <a:xfrm>
            <a:off x="6361405" y="1718701"/>
            <a:ext cx="1281394" cy="830997"/>
          </a:xfrm>
          <a:prstGeom prst="rect">
            <a:avLst/>
          </a:prstGeom>
          <a:noFill/>
        </p:spPr>
        <p:txBody>
          <a:bodyPr wrap="square" rtlCol="0">
            <a:spAutoFit/>
          </a:bodyPr>
          <a:lstStyle/>
          <a:p>
            <a:r>
              <a:rPr lang="en-US" sz="1200" dirty="0"/>
              <a:t>Move the mark to the center of the field, then measure.</a:t>
            </a:r>
          </a:p>
        </p:txBody>
      </p:sp>
      <p:grpSp>
        <p:nvGrpSpPr>
          <p:cNvPr id="91" name="Group 90"/>
          <p:cNvGrpSpPr/>
          <p:nvPr/>
        </p:nvGrpSpPr>
        <p:grpSpPr>
          <a:xfrm>
            <a:off x="6106507" y="7233861"/>
            <a:ext cx="371659" cy="353961"/>
            <a:chOff x="6663098" y="2576667"/>
            <a:chExt cx="371659" cy="353961"/>
          </a:xfrm>
        </p:grpSpPr>
        <p:sp>
          <p:nvSpPr>
            <p:cNvPr id="55" name="Flowchart: Summing Junction 54"/>
            <p:cNvSpPr/>
            <p:nvPr/>
          </p:nvSpPr>
          <p:spPr>
            <a:xfrm>
              <a:off x="6705048" y="2613031"/>
              <a:ext cx="300867" cy="300867"/>
            </a:xfrm>
            <a:prstGeom prst="flowChartSummingJuncti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6663098" y="2576667"/>
              <a:ext cx="371659" cy="353961"/>
              <a:chOff x="5315319" y="3067665"/>
              <a:chExt cx="371659" cy="353961"/>
            </a:xfrm>
          </p:grpSpPr>
          <p:cxnSp>
            <p:nvCxnSpPr>
              <p:cNvPr id="58" name="Straight Connector 57"/>
              <p:cNvCxnSpPr/>
              <p:nvPr/>
            </p:nvCxnSpPr>
            <p:spPr>
              <a:xfrm>
                <a:off x="5315319" y="3251436"/>
                <a:ext cx="37165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5504097" y="3067665"/>
                <a:ext cx="0" cy="353961"/>
              </a:xfrm>
              <a:prstGeom prst="line">
                <a:avLst/>
              </a:prstGeom>
              <a:ln w="28575"/>
            </p:spPr>
            <p:style>
              <a:lnRef idx="1">
                <a:schemeClr val="accent1"/>
              </a:lnRef>
              <a:fillRef idx="0">
                <a:schemeClr val="accent1"/>
              </a:fillRef>
              <a:effectRef idx="0">
                <a:schemeClr val="accent1"/>
              </a:effectRef>
              <a:fontRef idx="minor">
                <a:schemeClr val="tx1"/>
              </a:fontRef>
            </p:style>
          </p:cxnSp>
        </p:grpSp>
      </p:grpSp>
      <p:sp>
        <p:nvSpPr>
          <p:cNvPr id="92" name="TextBox 91"/>
          <p:cNvSpPr txBox="1"/>
          <p:nvPr/>
        </p:nvSpPr>
        <p:spPr>
          <a:xfrm>
            <a:off x="9201210" y="2027875"/>
            <a:ext cx="727635" cy="461665"/>
          </a:xfrm>
          <a:prstGeom prst="rect">
            <a:avLst/>
          </a:prstGeom>
          <a:noFill/>
        </p:spPr>
        <p:txBody>
          <a:bodyPr wrap="none" rtlCol="0">
            <a:spAutoFit/>
          </a:bodyPr>
          <a:lstStyle/>
          <a:p>
            <a:r>
              <a:rPr lang="en-US" sz="1200" dirty="0"/>
              <a:t>Move &amp; </a:t>
            </a:r>
            <a:br>
              <a:rPr lang="en-US" sz="1200" dirty="0"/>
            </a:br>
            <a:r>
              <a:rPr lang="en-US" sz="1200" dirty="0"/>
              <a:t>measure</a:t>
            </a:r>
          </a:p>
        </p:txBody>
      </p:sp>
      <p:sp>
        <p:nvSpPr>
          <p:cNvPr id="93" name="TextBox 92"/>
          <p:cNvSpPr txBox="1"/>
          <p:nvPr/>
        </p:nvSpPr>
        <p:spPr>
          <a:xfrm>
            <a:off x="9201209" y="4379189"/>
            <a:ext cx="727635" cy="461665"/>
          </a:xfrm>
          <a:prstGeom prst="rect">
            <a:avLst/>
          </a:prstGeom>
          <a:noFill/>
        </p:spPr>
        <p:txBody>
          <a:bodyPr wrap="none" rtlCol="0">
            <a:spAutoFit/>
          </a:bodyPr>
          <a:lstStyle/>
          <a:p>
            <a:r>
              <a:rPr lang="en-US" sz="1200" dirty="0"/>
              <a:t>Move &amp; </a:t>
            </a:r>
            <a:br>
              <a:rPr lang="en-US" sz="1200" dirty="0"/>
            </a:br>
            <a:r>
              <a:rPr lang="en-US" sz="1200" dirty="0"/>
              <a:t>measure</a:t>
            </a:r>
          </a:p>
        </p:txBody>
      </p:sp>
      <p:sp>
        <p:nvSpPr>
          <p:cNvPr id="94" name="TextBox 93"/>
          <p:cNvSpPr txBox="1"/>
          <p:nvPr/>
        </p:nvSpPr>
        <p:spPr>
          <a:xfrm>
            <a:off x="6753980" y="4379189"/>
            <a:ext cx="727635" cy="461665"/>
          </a:xfrm>
          <a:prstGeom prst="rect">
            <a:avLst/>
          </a:prstGeom>
          <a:noFill/>
        </p:spPr>
        <p:txBody>
          <a:bodyPr wrap="none" rtlCol="0">
            <a:spAutoFit/>
          </a:bodyPr>
          <a:lstStyle/>
          <a:p>
            <a:r>
              <a:rPr lang="en-US" sz="1200" dirty="0"/>
              <a:t>Move &amp; </a:t>
            </a:r>
            <a:br>
              <a:rPr lang="en-US" sz="1200" dirty="0"/>
            </a:br>
            <a:r>
              <a:rPr lang="en-US" sz="1200" dirty="0"/>
              <a:t>measure</a:t>
            </a:r>
          </a:p>
        </p:txBody>
      </p:sp>
      <p:sp>
        <p:nvSpPr>
          <p:cNvPr id="95" name="TextBox 94"/>
          <p:cNvSpPr txBox="1"/>
          <p:nvPr/>
        </p:nvSpPr>
        <p:spPr>
          <a:xfrm>
            <a:off x="1238132" y="602027"/>
            <a:ext cx="4846904" cy="369332"/>
          </a:xfrm>
          <a:prstGeom prst="rect">
            <a:avLst/>
          </a:prstGeom>
          <a:noFill/>
        </p:spPr>
        <p:txBody>
          <a:bodyPr wrap="none" rtlCol="0">
            <a:spAutoFit/>
          </a:bodyPr>
          <a:lstStyle/>
          <a:p>
            <a:r>
              <a:rPr lang="en-US" b="1" dirty="0"/>
              <a:t>EBPG alignment is not like alignment with a SEM</a:t>
            </a:r>
          </a:p>
        </p:txBody>
      </p:sp>
      <p:sp>
        <p:nvSpPr>
          <p:cNvPr id="96" name="TextBox 95"/>
          <p:cNvSpPr txBox="1"/>
          <p:nvPr/>
        </p:nvSpPr>
        <p:spPr>
          <a:xfrm>
            <a:off x="1719470" y="5248873"/>
            <a:ext cx="3569491" cy="1077218"/>
          </a:xfrm>
          <a:prstGeom prst="rect">
            <a:avLst/>
          </a:prstGeom>
          <a:noFill/>
        </p:spPr>
        <p:txBody>
          <a:bodyPr wrap="square" rtlCol="0">
            <a:spAutoFit/>
          </a:bodyPr>
          <a:lstStyle/>
          <a:p>
            <a:r>
              <a:rPr lang="en-US" sz="1600" dirty="0"/>
              <a:t>A converted SEM must move to the field center, then deflect the beam to the marks. This allows the stage to settle before writing.</a:t>
            </a:r>
          </a:p>
        </p:txBody>
      </p:sp>
      <p:sp>
        <p:nvSpPr>
          <p:cNvPr id="97" name="TextBox 96"/>
          <p:cNvSpPr txBox="1"/>
          <p:nvPr/>
        </p:nvSpPr>
        <p:spPr>
          <a:xfrm>
            <a:off x="6361405" y="5248873"/>
            <a:ext cx="4426699" cy="1077218"/>
          </a:xfrm>
          <a:prstGeom prst="rect">
            <a:avLst/>
          </a:prstGeom>
          <a:noFill/>
        </p:spPr>
        <p:txBody>
          <a:bodyPr wrap="square" rtlCol="0">
            <a:spAutoFit/>
          </a:bodyPr>
          <a:lstStyle/>
          <a:p>
            <a:r>
              <a:rPr lang="en-US" sz="1600" dirty="0"/>
              <a:t>The EBPG stage is much faster and has active stabilization, and so it is more accurate to measure each mark at the center of the field. The chip size is no longer limited to the maximum deflection.</a:t>
            </a:r>
          </a:p>
        </p:txBody>
      </p:sp>
      <p:sp>
        <p:nvSpPr>
          <p:cNvPr id="98" name="TextBox 97"/>
          <p:cNvSpPr txBox="1"/>
          <p:nvPr/>
        </p:nvSpPr>
        <p:spPr>
          <a:xfrm>
            <a:off x="3009230" y="2803898"/>
            <a:ext cx="599844" cy="369332"/>
          </a:xfrm>
          <a:prstGeom prst="rect">
            <a:avLst/>
          </a:prstGeom>
          <a:noFill/>
        </p:spPr>
        <p:txBody>
          <a:bodyPr wrap="none" rtlCol="0">
            <a:spAutoFit/>
          </a:bodyPr>
          <a:lstStyle/>
          <a:p>
            <a:r>
              <a:rPr lang="en-US" dirty="0"/>
              <a:t>SEM</a:t>
            </a:r>
          </a:p>
        </p:txBody>
      </p:sp>
      <p:sp>
        <p:nvSpPr>
          <p:cNvPr id="99" name="TextBox 98"/>
          <p:cNvSpPr txBox="1"/>
          <p:nvPr/>
        </p:nvSpPr>
        <p:spPr>
          <a:xfrm>
            <a:off x="7829986" y="2882104"/>
            <a:ext cx="686406" cy="369332"/>
          </a:xfrm>
          <a:prstGeom prst="rect">
            <a:avLst/>
          </a:prstGeom>
          <a:noFill/>
        </p:spPr>
        <p:txBody>
          <a:bodyPr wrap="none" rtlCol="0">
            <a:spAutoFit/>
          </a:bodyPr>
          <a:lstStyle/>
          <a:p>
            <a:r>
              <a:rPr lang="en-US" dirty="0"/>
              <a:t>EBPG</a:t>
            </a:r>
          </a:p>
        </p:txBody>
      </p:sp>
    </p:spTree>
    <p:extLst>
      <p:ext uri="{BB962C8B-B14F-4D97-AF65-F5344CB8AC3E}">
        <p14:creationId xmlns:p14="http://schemas.microsoft.com/office/powerpoint/2010/main" val="2504205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fill="hold"/>
                                        <p:tgtEl>
                                          <p:spTgt spid="96"/>
                                        </p:tgtEl>
                                        <p:attrNameLst>
                                          <p:attrName>ppt_x</p:attrName>
                                        </p:attrNameLst>
                                      </p:cBhvr>
                                      <p:tavLst>
                                        <p:tav tm="0">
                                          <p:val>
                                            <p:strVal val="0-#ppt_w/2"/>
                                          </p:val>
                                        </p:tav>
                                        <p:tav tm="100000">
                                          <p:val>
                                            <p:strVal val="#ppt_x"/>
                                          </p:val>
                                        </p:tav>
                                      </p:tavLst>
                                    </p:anim>
                                    <p:anim calcmode="lin" valueType="num">
                                      <p:cBhvr additive="base">
                                        <p:cTn id="8" dur="500" fill="hold"/>
                                        <p:tgtEl>
                                          <p:spTgt spid="9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1000" fill="hold"/>
                                        <p:tgtEl>
                                          <p:spTgt spid="16"/>
                                        </p:tgtEl>
                                        <p:attrNameLst>
                                          <p:attrName>ppt_x</p:attrName>
                                        </p:attrNameLst>
                                      </p:cBhvr>
                                      <p:tavLst>
                                        <p:tav tm="0">
                                          <p:val>
                                            <p:strVal val="0-#ppt_w/2"/>
                                          </p:val>
                                        </p:tav>
                                        <p:tav tm="100000">
                                          <p:val>
                                            <p:strVal val="#ppt_x"/>
                                          </p:val>
                                        </p:tav>
                                      </p:tavLst>
                                    </p:anim>
                                    <p:anim calcmode="lin" valueType="num">
                                      <p:cBhvr additive="base">
                                        <p:cTn id="14" dur="1000" fill="hold"/>
                                        <p:tgtEl>
                                          <p:spTgt spid="16"/>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nodeType="afterEffect">
                                  <p:stCondLst>
                                    <p:cond delay="1000"/>
                                  </p:stCondLst>
                                  <p:childTnLst>
                                    <p:set>
                                      <p:cBhvr>
                                        <p:cTn id="20" dur="1" fill="hold">
                                          <p:stCondLst>
                                            <p:cond delay="0"/>
                                          </p:stCondLst>
                                        </p:cTn>
                                        <p:tgtEl>
                                          <p:spTgt spid="19"/>
                                        </p:tgtEl>
                                        <p:attrNameLst>
                                          <p:attrName>style.visibility</p:attrName>
                                        </p:attrNameLst>
                                      </p:cBhvr>
                                      <p:to>
                                        <p:strVal val="visible"/>
                                      </p:to>
                                    </p:set>
                                  </p:childTnLst>
                                </p:cTn>
                              </p:par>
                            </p:childTnLst>
                          </p:cTn>
                        </p:par>
                        <p:par>
                          <p:cTn id="21" fill="hold">
                            <p:stCondLst>
                              <p:cond delay="2000"/>
                            </p:stCondLst>
                            <p:childTnLst>
                              <p:par>
                                <p:cTn id="22" presetID="1" presetClass="entr" presetSubtype="0" fill="hold" grpId="0" nodeType="afterEffect">
                                  <p:stCondLst>
                                    <p:cond delay="500"/>
                                  </p:stCondLst>
                                  <p:childTnLst>
                                    <p:set>
                                      <p:cBhvr>
                                        <p:cTn id="23" dur="1" fill="hold">
                                          <p:stCondLst>
                                            <p:cond delay="0"/>
                                          </p:stCondLst>
                                        </p:cTn>
                                        <p:tgtEl>
                                          <p:spTgt spid="20"/>
                                        </p:tgtEl>
                                        <p:attrNameLst>
                                          <p:attrName>style.visibility</p:attrName>
                                        </p:attrNameLst>
                                      </p:cBhvr>
                                      <p:to>
                                        <p:strVal val="visible"/>
                                      </p:to>
                                    </p:set>
                                  </p:childTnLst>
                                </p:cTn>
                              </p:par>
                            </p:childTnLst>
                          </p:cTn>
                        </p:par>
                        <p:par>
                          <p:cTn id="24" fill="hold">
                            <p:stCondLst>
                              <p:cond delay="2500"/>
                            </p:stCondLst>
                            <p:childTnLst>
                              <p:par>
                                <p:cTn id="25" presetID="1" presetClass="entr" presetSubtype="0" fill="hold" nodeType="afterEffect">
                                  <p:stCondLst>
                                    <p:cond delay="1000"/>
                                  </p:stCondLst>
                                  <p:childTnLst>
                                    <p:set>
                                      <p:cBhvr>
                                        <p:cTn id="26" dur="1" fill="hold">
                                          <p:stCondLst>
                                            <p:cond delay="0"/>
                                          </p:stCondLst>
                                        </p:cTn>
                                        <p:tgtEl>
                                          <p:spTgt spid="29"/>
                                        </p:tgtEl>
                                        <p:attrNameLst>
                                          <p:attrName>style.visibility</p:attrName>
                                        </p:attrNameLst>
                                      </p:cBhvr>
                                      <p:to>
                                        <p:strVal val="visible"/>
                                      </p:to>
                                    </p:set>
                                  </p:childTnLst>
                                </p:cTn>
                              </p:par>
                            </p:childTnLst>
                          </p:cTn>
                        </p:par>
                        <p:par>
                          <p:cTn id="27" fill="hold">
                            <p:stCondLst>
                              <p:cond delay="3500"/>
                            </p:stCondLst>
                            <p:childTnLst>
                              <p:par>
                                <p:cTn id="28" presetID="1" presetClass="entr" presetSubtype="0" fill="hold" nodeType="afterEffect">
                                  <p:stCondLst>
                                    <p:cond delay="1000"/>
                                  </p:stCondLst>
                                  <p:childTnLst>
                                    <p:set>
                                      <p:cBhvr>
                                        <p:cTn id="29" dur="1" fill="hold">
                                          <p:stCondLst>
                                            <p:cond delay="0"/>
                                          </p:stCondLst>
                                        </p:cTn>
                                        <p:tgtEl>
                                          <p:spTgt spid="33"/>
                                        </p:tgtEl>
                                        <p:attrNameLst>
                                          <p:attrName>style.visibility</p:attrName>
                                        </p:attrNameLst>
                                      </p:cBhvr>
                                      <p:to>
                                        <p:strVal val="visible"/>
                                      </p:to>
                                    </p:set>
                                  </p:childTnLst>
                                </p:cTn>
                              </p:par>
                            </p:childTnLst>
                          </p:cTn>
                        </p:par>
                        <p:par>
                          <p:cTn id="30" fill="hold">
                            <p:stCondLst>
                              <p:cond delay="4500"/>
                            </p:stCondLst>
                            <p:childTnLst>
                              <p:par>
                                <p:cTn id="31" presetID="1" presetClass="entr" presetSubtype="0" fill="hold" grpId="0" nodeType="afterEffect">
                                  <p:stCondLst>
                                    <p:cond delay="1000"/>
                                  </p:stCondLst>
                                  <p:childTnLst>
                                    <p:set>
                                      <p:cBhvr>
                                        <p:cTn id="32" dur="1" fill="hold">
                                          <p:stCondLst>
                                            <p:cond delay="0"/>
                                          </p:stCondLst>
                                        </p:cTn>
                                        <p:tgtEl>
                                          <p:spTgt spid="35"/>
                                        </p:tgtEl>
                                        <p:attrNameLst>
                                          <p:attrName>style.visibility</p:attrName>
                                        </p:attrNameLst>
                                      </p:cBhvr>
                                      <p:to>
                                        <p:strVal val="visible"/>
                                      </p:to>
                                    </p:set>
                                  </p:childTnLst>
                                </p:cTn>
                              </p:par>
                            </p:childTnLst>
                          </p:cTn>
                        </p:par>
                        <p:par>
                          <p:cTn id="33" fill="hold">
                            <p:stCondLst>
                              <p:cond delay="5500"/>
                            </p:stCondLst>
                            <p:childTnLst>
                              <p:par>
                                <p:cTn id="34" presetID="1" presetClass="entr" presetSubtype="0" fill="hold" nodeType="afterEffect">
                                  <p:stCondLst>
                                    <p:cond delay="1000"/>
                                  </p:stCondLst>
                                  <p:childTnLst>
                                    <p:set>
                                      <p:cBhvr>
                                        <p:cTn id="35" dur="1" fill="hold">
                                          <p:stCondLst>
                                            <p:cond delay="0"/>
                                          </p:stCondLst>
                                        </p:cTn>
                                        <p:tgtEl>
                                          <p:spTgt spid="36"/>
                                        </p:tgtEl>
                                        <p:attrNameLst>
                                          <p:attrName>style.visibility</p:attrName>
                                        </p:attrNameLst>
                                      </p:cBhvr>
                                      <p:to>
                                        <p:strVal val="visible"/>
                                      </p:to>
                                    </p:set>
                                  </p:childTnLst>
                                </p:cTn>
                              </p:par>
                            </p:childTnLst>
                          </p:cTn>
                        </p:par>
                        <p:par>
                          <p:cTn id="36" fill="hold">
                            <p:stCondLst>
                              <p:cond delay="6500"/>
                            </p:stCondLst>
                            <p:childTnLst>
                              <p:par>
                                <p:cTn id="37" presetID="1" presetClass="entr" presetSubtype="0" fill="hold" nodeType="afterEffect">
                                  <p:stCondLst>
                                    <p:cond delay="1000"/>
                                  </p:stCondLst>
                                  <p:childTnLst>
                                    <p:set>
                                      <p:cBhvr>
                                        <p:cTn id="38" dur="1" fill="hold">
                                          <p:stCondLst>
                                            <p:cond delay="0"/>
                                          </p:stCondLst>
                                        </p:cTn>
                                        <p:tgtEl>
                                          <p:spTgt spid="39"/>
                                        </p:tgtEl>
                                        <p:attrNameLst>
                                          <p:attrName>style.visibility</p:attrName>
                                        </p:attrNameLst>
                                      </p:cBhvr>
                                      <p:to>
                                        <p:strVal val="visible"/>
                                      </p:to>
                                    </p:set>
                                  </p:childTnLst>
                                </p:cTn>
                              </p:par>
                            </p:childTnLst>
                          </p:cTn>
                        </p:par>
                        <p:par>
                          <p:cTn id="39" fill="hold">
                            <p:stCondLst>
                              <p:cond delay="7500"/>
                            </p:stCondLst>
                            <p:childTnLst>
                              <p:par>
                                <p:cTn id="40" presetID="1" presetClass="entr" presetSubtype="0" fill="hold" grpId="0" nodeType="afterEffect">
                                  <p:stCondLst>
                                    <p:cond delay="1000"/>
                                  </p:stCondLst>
                                  <p:childTnLst>
                                    <p:set>
                                      <p:cBhvr>
                                        <p:cTn id="41" dur="1" fill="hold">
                                          <p:stCondLst>
                                            <p:cond delay="0"/>
                                          </p:stCondLst>
                                        </p:cTn>
                                        <p:tgtEl>
                                          <p:spTgt spid="41"/>
                                        </p:tgtEl>
                                        <p:attrNameLst>
                                          <p:attrName>style.visibility</p:attrName>
                                        </p:attrNameLst>
                                      </p:cBhvr>
                                      <p:to>
                                        <p:strVal val="visible"/>
                                      </p:to>
                                    </p:set>
                                  </p:childTnLst>
                                </p:cTn>
                              </p:par>
                            </p:childTnLst>
                          </p:cTn>
                        </p:par>
                        <p:par>
                          <p:cTn id="42" fill="hold">
                            <p:stCondLst>
                              <p:cond delay="8500"/>
                            </p:stCondLst>
                            <p:childTnLst>
                              <p:par>
                                <p:cTn id="43" presetID="1" presetClass="entr" presetSubtype="0" fill="hold" nodeType="afterEffect">
                                  <p:stCondLst>
                                    <p:cond delay="1000"/>
                                  </p:stCondLst>
                                  <p:childTnLst>
                                    <p:set>
                                      <p:cBhvr>
                                        <p:cTn id="44" dur="1" fill="hold">
                                          <p:stCondLst>
                                            <p:cond delay="0"/>
                                          </p:stCondLst>
                                        </p:cTn>
                                        <p:tgtEl>
                                          <p:spTgt spid="42"/>
                                        </p:tgtEl>
                                        <p:attrNameLst>
                                          <p:attrName>style.visibility</p:attrName>
                                        </p:attrNameLst>
                                      </p:cBhvr>
                                      <p:to>
                                        <p:strVal val="visible"/>
                                      </p:to>
                                    </p:set>
                                  </p:childTnLst>
                                </p:cTn>
                              </p:par>
                            </p:childTnLst>
                          </p:cTn>
                        </p:par>
                        <p:par>
                          <p:cTn id="45" fill="hold">
                            <p:stCondLst>
                              <p:cond delay="9500"/>
                            </p:stCondLst>
                            <p:childTnLst>
                              <p:par>
                                <p:cTn id="46" presetID="1" presetClass="entr" presetSubtype="0" fill="hold" nodeType="afterEffect">
                                  <p:stCondLst>
                                    <p:cond delay="1000"/>
                                  </p:stCondLst>
                                  <p:childTnLst>
                                    <p:set>
                                      <p:cBhvr>
                                        <p:cTn id="47" dur="1" fill="hold">
                                          <p:stCondLst>
                                            <p:cond delay="0"/>
                                          </p:stCondLst>
                                        </p:cTn>
                                        <p:tgtEl>
                                          <p:spTgt spid="45"/>
                                        </p:tgtEl>
                                        <p:attrNameLst>
                                          <p:attrName>style.visibility</p:attrName>
                                        </p:attrNameLst>
                                      </p:cBhvr>
                                      <p:to>
                                        <p:strVal val="visible"/>
                                      </p:to>
                                    </p:set>
                                  </p:childTnLst>
                                </p:cTn>
                              </p:par>
                            </p:childTnLst>
                          </p:cTn>
                        </p:par>
                        <p:par>
                          <p:cTn id="48" fill="hold">
                            <p:stCondLst>
                              <p:cond delay="10500"/>
                            </p:stCondLst>
                            <p:childTnLst>
                              <p:par>
                                <p:cTn id="49" presetID="1" presetClass="entr" presetSubtype="0" fill="hold" grpId="0" nodeType="afterEffect">
                                  <p:stCondLst>
                                    <p:cond delay="1000"/>
                                  </p:stCondLst>
                                  <p:childTnLst>
                                    <p:set>
                                      <p:cBhvr>
                                        <p:cTn id="50" dur="1" fill="hold">
                                          <p:stCondLst>
                                            <p:cond delay="0"/>
                                          </p:stCondLst>
                                        </p:cTn>
                                        <p:tgtEl>
                                          <p:spTgt spid="51"/>
                                        </p:tgtEl>
                                        <p:attrNameLst>
                                          <p:attrName>style.visibility</p:attrName>
                                        </p:attrNameLst>
                                      </p:cBhvr>
                                      <p:to>
                                        <p:strVal val="visible"/>
                                      </p:to>
                                    </p:set>
                                  </p:childTnLst>
                                </p:cTn>
                              </p:par>
                            </p:childTnLst>
                          </p:cTn>
                        </p:par>
                        <p:par>
                          <p:cTn id="51" fill="hold">
                            <p:stCondLst>
                              <p:cond delay="11500"/>
                            </p:stCondLst>
                            <p:childTnLst>
                              <p:par>
                                <p:cTn id="52" presetID="1" presetClass="entr" presetSubtype="0" fill="hold" nodeType="afterEffect">
                                  <p:stCondLst>
                                    <p:cond delay="1000"/>
                                  </p:stCondLst>
                                  <p:childTnLst>
                                    <p:set>
                                      <p:cBhvr>
                                        <p:cTn id="53" dur="1" fill="hold">
                                          <p:stCondLst>
                                            <p:cond delay="0"/>
                                          </p:stCondLst>
                                        </p:cTn>
                                        <p:tgtEl>
                                          <p:spTgt spid="5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 presetClass="entr" presetSubtype="2" fill="hold" grpId="0" nodeType="clickEffect">
                                  <p:stCondLst>
                                    <p:cond delay="0"/>
                                  </p:stCondLst>
                                  <p:childTnLst>
                                    <p:set>
                                      <p:cBhvr>
                                        <p:cTn id="57" dur="1" fill="hold">
                                          <p:stCondLst>
                                            <p:cond delay="0"/>
                                          </p:stCondLst>
                                        </p:cTn>
                                        <p:tgtEl>
                                          <p:spTgt spid="97"/>
                                        </p:tgtEl>
                                        <p:attrNameLst>
                                          <p:attrName>style.visibility</p:attrName>
                                        </p:attrNameLst>
                                      </p:cBhvr>
                                      <p:to>
                                        <p:strVal val="visible"/>
                                      </p:to>
                                    </p:set>
                                    <p:anim calcmode="lin" valueType="num">
                                      <p:cBhvr additive="base">
                                        <p:cTn id="58" dur="500" fill="hold"/>
                                        <p:tgtEl>
                                          <p:spTgt spid="97"/>
                                        </p:tgtEl>
                                        <p:attrNameLst>
                                          <p:attrName>ppt_x</p:attrName>
                                        </p:attrNameLst>
                                      </p:cBhvr>
                                      <p:tavLst>
                                        <p:tav tm="0">
                                          <p:val>
                                            <p:strVal val="1+#ppt_w/2"/>
                                          </p:val>
                                        </p:tav>
                                        <p:tav tm="100000">
                                          <p:val>
                                            <p:strVal val="#ppt_x"/>
                                          </p:val>
                                        </p:tav>
                                      </p:tavLst>
                                    </p:anim>
                                    <p:anim calcmode="lin" valueType="num">
                                      <p:cBhvr additive="base">
                                        <p:cTn id="59" dur="500" fill="hold"/>
                                        <p:tgtEl>
                                          <p:spTgt spid="97"/>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56"/>
                                        </p:tgtEl>
                                        <p:attrNameLst>
                                          <p:attrName>style.visibility</p:attrName>
                                        </p:attrNameLst>
                                      </p:cBhvr>
                                      <p:to>
                                        <p:strVal val="visible"/>
                                      </p:to>
                                    </p:set>
                                  </p:childTnLst>
                                </p:cTn>
                              </p:par>
                            </p:childTnLst>
                          </p:cTn>
                        </p:par>
                        <p:par>
                          <p:cTn id="64" fill="hold">
                            <p:stCondLst>
                              <p:cond delay="0"/>
                            </p:stCondLst>
                            <p:childTnLst>
                              <p:par>
                                <p:cTn id="65" presetID="1" presetClass="entr" presetSubtype="0" fill="hold" grpId="0" nodeType="afterEffect">
                                  <p:stCondLst>
                                    <p:cond delay="1000"/>
                                  </p:stCondLst>
                                  <p:childTnLst>
                                    <p:set>
                                      <p:cBhvr>
                                        <p:cTn id="66" dur="1" fill="hold">
                                          <p:stCondLst>
                                            <p:cond delay="0"/>
                                          </p:stCondLst>
                                        </p:cTn>
                                        <p:tgtEl>
                                          <p:spTgt spid="92"/>
                                        </p:tgtEl>
                                        <p:attrNameLst>
                                          <p:attrName>style.visibility</p:attrName>
                                        </p:attrNameLst>
                                      </p:cBhvr>
                                      <p:to>
                                        <p:strVal val="visible"/>
                                      </p:to>
                                    </p:set>
                                  </p:childTnLst>
                                </p:cTn>
                              </p:par>
                            </p:childTnLst>
                          </p:cTn>
                        </p:par>
                        <p:par>
                          <p:cTn id="67" fill="hold">
                            <p:stCondLst>
                              <p:cond delay="1000"/>
                            </p:stCondLst>
                            <p:childTnLst>
                              <p:par>
                                <p:cTn id="68" presetID="1" presetClass="entr" presetSubtype="0" fill="hold" grpId="0" nodeType="afterEffect">
                                  <p:stCondLst>
                                    <p:cond delay="1000"/>
                                  </p:stCondLst>
                                  <p:childTnLst>
                                    <p:set>
                                      <p:cBhvr>
                                        <p:cTn id="69" dur="1" fill="hold">
                                          <p:stCondLst>
                                            <p:cond delay="0"/>
                                          </p:stCondLst>
                                        </p:cTn>
                                        <p:tgtEl>
                                          <p:spTgt spid="93"/>
                                        </p:tgtEl>
                                        <p:attrNameLst>
                                          <p:attrName>style.visibility</p:attrName>
                                        </p:attrNameLst>
                                      </p:cBhvr>
                                      <p:to>
                                        <p:strVal val="visible"/>
                                      </p:to>
                                    </p:set>
                                  </p:childTnLst>
                                </p:cTn>
                              </p:par>
                            </p:childTnLst>
                          </p:cTn>
                        </p:par>
                        <p:par>
                          <p:cTn id="70" fill="hold">
                            <p:stCondLst>
                              <p:cond delay="2000"/>
                            </p:stCondLst>
                            <p:childTnLst>
                              <p:par>
                                <p:cTn id="71" presetID="1" presetClass="entr" presetSubtype="0" fill="hold" grpId="0" nodeType="afterEffect">
                                  <p:stCondLst>
                                    <p:cond delay="1000"/>
                                  </p:stCondLst>
                                  <p:childTnLst>
                                    <p:set>
                                      <p:cBhvr>
                                        <p:cTn id="72" dur="1" fill="hold">
                                          <p:stCondLst>
                                            <p:cond delay="0"/>
                                          </p:stCondLst>
                                        </p:cTn>
                                        <p:tgtEl>
                                          <p:spTgt spid="94"/>
                                        </p:tgtEl>
                                        <p:attrNameLst>
                                          <p:attrName>style.visibility</p:attrName>
                                        </p:attrNameLst>
                                      </p:cBhvr>
                                      <p:to>
                                        <p:strVal val="visible"/>
                                      </p:to>
                                    </p:set>
                                  </p:childTnLst>
                                </p:cTn>
                              </p:par>
                            </p:childTnLst>
                          </p:cTn>
                        </p:par>
                        <p:par>
                          <p:cTn id="73" fill="hold">
                            <p:stCondLst>
                              <p:cond delay="3000"/>
                            </p:stCondLst>
                            <p:childTnLst>
                              <p:par>
                                <p:cTn id="74" presetID="0" presetClass="path" presetSubtype="0" accel="50000" decel="50000" fill="hold" nodeType="afterEffect">
                                  <p:stCondLst>
                                    <p:cond delay="0"/>
                                  </p:stCondLst>
                                  <p:childTnLst>
                                    <p:animMotion origin="layout" path="M 4.16667E-6 0.00092 L 4.16667E-6 0.00092 C 0.00013 -0.00371 0.00013 -0.00811 0.00039 -0.0125 C 0.00039 -0.0132 0.00078 -0.01412 0.00091 -0.01482 C 0.00104 -0.01621 0.00117 -0.0176 0.0013 -0.01899 C 0.00143 -0.01991 0.00169 -0.02061 0.00182 -0.02153 C 0.00286 -0.0301 0.00156 -0.02315 0.00325 -0.03056 C 0.00338 -0.03334 0.00338 -0.03612 0.00364 -0.03889 C 0.00377 -0.03982 0.00403 -0.04051 0.00416 -0.04144 C 0.00429 -0.04352 0.00442 -0.04584 0.00455 -0.04815 C 0.00468 -0.04954 0.00494 -0.0507 0.00507 -0.05209 C 0.0052 -0.05487 0.00533 -0.05764 0.00546 -0.06042 C 0.00599 -0.06575 0.00625 -0.06644 0.0069 -0.07037 C 0.00703 -0.07315 0.00703 -0.07593 0.00742 -0.07871 C 0.00755 -0.07963 0.0082 -0.0801 0.00833 -0.08125 C 0.00872 -0.08403 0.00859 -0.08727 0.00872 -0.09028 C 0.0095 -0.11829 0.00885 -0.09862 0.01015 -0.12593 C 0.01041 -0.1294 0.01041 -0.13311 0.01067 -0.13658 C 0.0108 -0.13936 0.01093 -0.14213 0.01106 -0.14491 C 0.01132 -0.14815 0.01132 -0.15162 0.01158 -0.15487 C 0.01184 -0.15857 0.01224 -0.16204 0.0125 -0.16551 C 0.01302 -0.17362 0.01315 -0.1845 0.01341 -0.19213 C 0.01354 -0.19445 0.0138 -0.19653 0.01393 -0.19885 C 0.01471 -0.21366 0.01367 -0.20579 0.01536 -0.21621 C 0.01549 -0.21945 0.01562 -0.22269 0.01575 -0.22616 C 0.01588 -0.22801 0.01601 -0.22987 0.01627 -0.23195 C 0.01731 -0.2419 0.01718 -0.24121 0.01809 -0.24769 C 0.01836 -0.25278 0.01862 -0.25811 0.01901 -0.26343 C 0.01914 -0.26528 0.01927 -0.26713 0.01953 -0.26922 C 0.01966 -0.26991 0.01979 -0.27084 0.01992 -0.27153 C 0.02031 -0.27385 0.0207 -0.27593 0.02096 -0.27825 C 0.02109 -0.28033 0.02122 -0.28264 0.02135 -0.28496 C 0.02148 -0.28635 0.02174 -0.2875 0.02187 -0.28889 C 0.022 -0.29121 0.022 -0.29352 0.02226 -0.29561 C 0.02252 -0.29792 0.02291 -0.3 0.02317 -0.30232 C 0.02343 -0.30463 0.02356 -0.30718 0.02369 -0.30973 C 0.02395 -0.31482 0.02395 -0.32014 0.02421 -0.32547 C 0.02434 -0.33033 0.02474 -0.3426 0.02513 -0.34769 C 0.02552 -0.35487 0.02643 -0.36922 0.02643 -0.36922 C 0.02669 -0.37547 0.02669 -0.38149 0.02695 -0.3875 C 0.02695 -0.38866 0.02734 -0.38982 0.02747 -0.39075 C 0.0276 -0.39283 0.02773 -0.39468 0.02786 -0.39653 C 0.02812 -0.4 0.02851 -0.40325 0.02877 -0.40649 C 0.02903 -0.40926 0.02903 -0.41204 0.02929 -0.41482 C 0.02942 -0.41598 0.02955 -0.41713 0.02968 -0.41806 C 0.03073 -0.42639 0.02955 -0.41783 0.03112 -0.42801 C 0.03216 -0.45047 0.03125 -0.44144 0.03307 -0.45533 C 0.03333 -0.46667 0.03372 -0.47616 0.03398 -0.48774 C 0.03398 -0.49028 0.03411 -0.52176 0.03489 -0.53241 C 0.03554 -0.54237 0.03554 -0.53774 0.03632 -0.54399 C 0.03645 -0.54561 0.03658 -0.54723 0.03671 -0.54908 C 0.03684 -0.55 0.03711 -0.55116 0.03724 -0.55232 C 0.03737 -0.55394 0.0375 -0.55556 0.03763 -0.55718 C 0.03776 -0.55857 0.03802 -0.55996 0.03815 -0.56135 C 0.0388 -0.57037 0.03776 -0.56667 0.03958 -0.5713 C 0.03997 -0.57477 0.03997 -0.57547 0.04049 -0.57871 C 0.04075 -0.58079 0.04101 -0.58264 0.0414 -0.5845 C 0.04179 -0.58635 0.04231 -0.58797 0.04283 -0.58959 C 0.04296 -0.59167 0.04336 -0.5963 0.04375 -0.59862 C 0.04388 -0.59954 0.04401 -0.60024 0.04414 -0.60116 C 0.04531 -0.61482 0.04401 -0.59815 0.04518 -0.62362 C 0.04531 -0.62894 0.0457 -0.6345 0.04609 -0.64005 C 0.04674 -0.66551 0.04648 -0.65162 0.04648 -0.68149 L 0.04466 -0.68149 C 0.05013 -0.68172 0.05546 -0.68218 0.06093 -0.68218 L 0.15976 -0.68056 C 0.16263 -0.6801 0.16562 -0.67917 0.16862 -0.67894 C 0.19127 -0.67825 0.21393 -0.67825 0.23658 -0.67825 C 0.24505 -0.67825 0.25338 -0.67894 0.26171 -0.67894 L 0.26171 -0.67894 C 0.26145 -0.66829 0.26119 -0.65741 0.2608 -0.64676 C 0.26054 -0.63982 0.26015 -0.63287 0.25989 -0.62593 C 0.25976 -0.62269 0.2595 -0.61945 0.25937 -0.61598 L 0.25898 -0.59792 C 0.25911 -0.56713 0.25911 -0.53658 0.25937 -0.50602 C 0.2595 -0.50325 0.25976 -0.49422 0.26041 -0.49028 C 0.26106 -0.48473 0.26132 -0.48612 0.26224 -0.48102 C 0.26237 -0.4801 0.2625 -0.47894 0.26276 -0.47778 C 0.2625 -0.475 0.2625 -0.47223 0.26224 -0.46945 C 0.26211 -0.46852 0.26211 -0.4676 0.26171 -0.4669 C 0.26119 -0.46621 0.26054 -0.46621 0.25989 -0.46621 L 0.25989 -0.46621 C 0.20612 -0.46343 0.24414 -0.46505 0.12994 -0.46621 L 0.06979 -0.4669 C 0.047 -0.46621 0.05546 -0.46621 0.04414 -0.46621 L 0.04414 -0.46621 " pathEditMode="relative" ptsTypes="AAAAAAAAAAAAAAAAAAAAAAAAAAAAAAAAAAAAAAAAAAAAAAAAAAAAAAAAAAAAAAAAAAAAAAAAAAAAAAAAAAAAAA">
                                      <p:cBhvr>
                                        <p:cTn id="75" dur="6000" fill="hold"/>
                                        <p:tgtEl>
                                          <p:spTgt spid="91"/>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20" grpId="0"/>
      <p:bldP spid="35" grpId="0"/>
      <p:bldP spid="41" grpId="0"/>
      <p:bldP spid="51" grpId="0"/>
      <p:bldP spid="56" grpId="0"/>
      <p:bldP spid="92" grpId="0"/>
      <p:bldP spid="93" grpId="0"/>
      <p:bldP spid="94" grpId="0"/>
      <p:bldP spid="96" grpId="0"/>
      <p:bldP spid="9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nano.yale.edu/sites/default/files/images/Marker%20Block%20et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1334" y="686827"/>
            <a:ext cx="8286750" cy="55721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1330" y="1546412"/>
            <a:ext cx="2420470" cy="4524315"/>
          </a:xfrm>
          <a:prstGeom prst="rect">
            <a:avLst/>
          </a:prstGeom>
          <a:noFill/>
        </p:spPr>
        <p:txBody>
          <a:bodyPr wrap="square" rtlCol="0">
            <a:spAutoFit/>
          </a:bodyPr>
          <a:lstStyle/>
          <a:p>
            <a:r>
              <a:rPr lang="en-US" dirty="0"/>
              <a:t>The first alignment marks you will encounter are found on the wafer holders. </a:t>
            </a:r>
          </a:p>
          <a:p>
            <a:endParaRPr lang="en-US" dirty="0"/>
          </a:p>
          <a:p>
            <a:r>
              <a:rPr lang="en-US" dirty="0"/>
              <a:t>These marks are 20 </a:t>
            </a:r>
            <a:r>
              <a:rPr lang="en-US" dirty="0">
                <a:latin typeface="Symbol" panose="05050102010706020507" pitchFamily="18" charset="2"/>
              </a:rPr>
              <a:t>m</a:t>
            </a:r>
            <a:r>
              <a:rPr lang="en-US" dirty="0"/>
              <a:t>m squares of 100nm thick gold or tungsten.</a:t>
            </a:r>
          </a:p>
          <a:p>
            <a:endParaRPr lang="en-US" dirty="0"/>
          </a:p>
          <a:p>
            <a:r>
              <a:rPr lang="en-US" dirty="0"/>
              <a:t>Marks on the holders are used for calibrating beam deflection and focus. The calibration block is designed to be in the same plane as your wafer.</a:t>
            </a:r>
          </a:p>
        </p:txBody>
      </p:sp>
    </p:spTree>
    <p:extLst>
      <p:ext uri="{BB962C8B-B14F-4D97-AF65-F5344CB8AC3E}">
        <p14:creationId xmlns:p14="http://schemas.microsoft.com/office/powerpoint/2010/main" val="926227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nano.yale.edu/sites/default/files/images/what%20is%20a%20mar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2017" y="965947"/>
            <a:ext cx="8629650" cy="4686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7712" y="1069041"/>
            <a:ext cx="2548217" cy="4247317"/>
          </a:xfrm>
          <a:prstGeom prst="rect">
            <a:avLst/>
          </a:prstGeom>
          <a:noFill/>
        </p:spPr>
        <p:txBody>
          <a:bodyPr wrap="square" rtlCol="0">
            <a:spAutoFit/>
          </a:bodyPr>
          <a:lstStyle/>
          <a:p>
            <a:r>
              <a:rPr lang="en-US" b="1" dirty="0"/>
              <a:t>Detecting alignment marks</a:t>
            </a:r>
          </a:p>
          <a:p>
            <a:endParaRPr lang="en-US" dirty="0"/>
          </a:p>
          <a:p>
            <a:r>
              <a:rPr lang="en-US" dirty="0"/>
              <a:t>The EBPG is not a good electron microscope, and so the materials used for alignment marks must be chosen carefully. You must use heavy metals or deep holes that produce enough contrast for the inefficient detectors.</a:t>
            </a:r>
          </a:p>
          <a:p>
            <a:endParaRPr lang="en-US" dirty="0"/>
          </a:p>
          <a:p>
            <a:endParaRPr lang="en-US" dirty="0"/>
          </a:p>
        </p:txBody>
      </p:sp>
    </p:spTree>
    <p:extLst>
      <p:ext uri="{BB962C8B-B14F-4D97-AF65-F5344CB8AC3E}">
        <p14:creationId xmlns:p14="http://schemas.microsoft.com/office/powerpoint/2010/main" val="764837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nano.yale.edu/sites/default/files/images/what%20makes%20a%20good%20allign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0245" y="0"/>
            <a:ext cx="8201025" cy="63055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88134" y="4262719"/>
            <a:ext cx="8115301" cy="1200329"/>
          </a:xfrm>
          <a:prstGeom prst="rect">
            <a:avLst/>
          </a:prstGeom>
          <a:noFill/>
        </p:spPr>
        <p:txBody>
          <a:bodyPr wrap="square" rtlCol="0">
            <a:spAutoFit/>
          </a:bodyPr>
          <a:lstStyle/>
          <a:p>
            <a:r>
              <a:rPr lang="en-US" dirty="0"/>
              <a:t>Here are some examples of good alignment mark materials. You might be surprised to find that aluminum is a bad choice. Aluminum is very bright optically, but there is almost no contrast when viewing aluminum on silicon, using 100 kV electrons. That’s because the atomic number of aluminum almost the same as that of silicon.</a:t>
            </a:r>
          </a:p>
        </p:txBody>
      </p:sp>
      <p:sp>
        <p:nvSpPr>
          <p:cNvPr id="3" name="Rectangle 2"/>
          <p:cNvSpPr/>
          <p:nvPr/>
        </p:nvSpPr>
        <p:spPr>
          <a:xfrm>
            <a:off x="4713194" y="5463048"/>
            <a:ext cx="5802406" cy="12335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6C414523-9D24-D5B2-6D83-176B4D31FE83}"/>
              </a:ext>
            </a:extLst>
          </p:cNvPr>
          <p:cNvSpPr/>
          <p:nvPr/>
        </p:nvSpPr>
        <p:spPr>
          <a:xfrm>
            <a:off x="7699513" y="3429000"/>
            <a:ext cx="1073426" cy="3677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5259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nano.yale.edu/sites/default/files/images/metal%20allign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669" y="56518"/>
            <a:ext cx="8077200" cy="64865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868334" y="1593477"/>
            <a:ext cx="2864224" cy="4585871"/>
          </a:xfrm>
          <a:prstGeom prst="rect">
            <a:avLst/>
          </a:prstGeom>
          <a:noFill/>
        </p:spPr>
        <p:txBody>
          <a:bodyPr wrap="square" rtlCol="0">
            <a:spAutoFit/>
          </a:bodyPr>
          <a:lstStyle/>
          <a:p>
            <a:r>
              <a:rPr lang="en-US" sz="1600" dirty="0"/>
              <a:t>Use this “rule of thumb” to estimate the required thickness of a metal mark on silicon - </a:t>
            </a:r>
            <a:r>
              <a:rPr lang="en-US" sz="1600" i="1" dirty="0"/>
              <a:t>using unbiased detectors.</a:t>
            </a:r>
          </a:p>
          <a:p>
            <a:endParaRPr lang="en-US" sz="1600" i="1" dirty="0"/>
          </a:p>
          <a:p>
            <a:r>
              <a:rPr lang="en-US" sz="1600" dirty="0"/>
              <a:t>You can use thinner material if you use the biased secondary detector on the newer EBPG-5200. Unfortunately, we do not have a good rule of thumb for the thickness of weak marks, since the signal depends a lot on the resist thickness. You will need some trial runs to experiment with poor mark material.</a:t>
            </a:r>
          </a:p>
          <a:p>
            <a:endParaRPr lang="en-US" dirty="0"/>
          </a:p>
          <a:p>
            <a:endParaRPr lang="en-US" dirty="0"/>
          </a:p>
        </p:txBody>
      </p:sp>
      <p:sp>
        <p:nvSpPr>
          <p:cNvPr id="3" name="Rectangle 2">
            <a:extLst>
              <a:ext uri="{FF2B5EF4-FFF2-40B4-BE49-F238E27FC236}">
                <a16:creationId xmlns:a16="http://schemas.microsoft.com/office/drawing/2014/main" id="{49D2776E-29BA-1070-607C-3B0531D9D0E3}"/>
              </a:ext>
            </a:extLst>
          </p:cNvPr>
          <p:cNvSpPr/>
          <p:nvPr/>
        </p:nvSpPr>
        <p:spPr>
          <a:xfrm>
            <a:off x="6369477" y="3429000"/>
            <a:ext cx="1073426" cy="3677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4464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nano.yale.edu/sites/default/files/images/strange%20allign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9971" y="652370"/>
            <a:ext cx="8162925" cy="56102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706158"/>
            <a:ext cx="4108076" cy="5632311"/>
          </a:xfrm>
          <a:prstGeom prst="rect">
            <a:avLst/>
          </a:prstGeom>
          <a:noFill/>
        </p:spPr>
        <p:txBody>
          <a:bodyPr wrap="square" rtlCol="0">
            <a:spAutoFit/>
          </a:bodyPr>
          <a:lstStyle/>
          <a:p>
            <a:r>
              <a:rPr lang="en-US" b="1" dirty="0"/>
              <a:t>Strange alignment mark example: through-wafer holes</a:t>
            </a:r>
          </a:p>
          <a:p>
            <a:endParaRPr lang="en-US" b="1" dirty="0"/>
          </a:p>
          <a:p>
            <a:r>
              <a:rPr lang="en-US" dirty="0"/>
              <a:t>Not all alignment marks are simple squares made from metal. In this example we need to use holes etched all the way through the wafer. (There is usually a thin film of silicon nitride covering the hole.)</a:t>
            </a:r>
          </a:p>
          <a:p>
            <a:endParaRPr lang="en-US" dirty="0"/>
          </a:p>
          <a:p>
            <a:r>
              <a:rPr lang="en-US" dirty="0"/>
              <a:t>The “mark” is too large for normal mark detection, and the edge is very sloped. But we can find each edge individually with the command “</a:t>
            </a:r>
            <a:r>
              <a:rPr lang="en-US" dirty="0" err="1"/>
              <a:t>find_edge</a:t>
            </a:r>
            <a:r>
              <a:rPr lang="en-US" dirty="0"/>
              <a:t>”.</a:t>
            </a:r>
          </a:p>
          <a:p>
            <a:endParaRPr lang="en-US" dirty="0"/>
          </a:p>
          <a:p>
            <a:r>
              <a:rPr lang="en-US" dirty="0"/>
              <a:t>We can use our own alignment script for alignment by creating a mark type “window” that points to the script “./align_window.sh”. You simply have to make a copy of that script, and then edit it to change the window size.</a:t>
            </a:r>
          </a:p>
        </p:txBody>
      </p:sp>
      <p:sp>
        <p:nvSpPr>
          <p:cNvPr id="3" name="Rectangle 2"/>
          <p:cNvSpPr/>
          <p:nvPr/>
        </p:nvSpPr>
        <p:spPr>
          <a:xfrm>
            <a:off x="9856701" y="4545106"/>
            <a:ext cx="3368489" cy="1815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8777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1397</TotalTime>
  <Words>1153</Words>
  <Application>Microsoft Office PowerPoint</Application>
  <PresentationFormat>Widescreen</PresentationFormat>
  <Paragraphs>100</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Courier New</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Yale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E</dc:creator>
  <cp:lastModifiedBy>Rooks, Michael</cp:lastModifiedBy>
  <cp:revision>147</cp:revision>
  <dcterms:created xsi:type="dcterms:W3CDTF">2017-09-19T19:00:38Z</dcterms:created>
  <dcterms:modified xsi:type="dcterms:W3CDTF">2024-03-27T14:51:03Z</dcterms:modified>
</cp:coreProperties>
</file>