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79" r:id="rId3"/>
    <p:sldId id="280" r:id="rId4"/>
    <p:sldId id="281" r:id="rId5"/>
    <p:sldId id="282" r:id="rId6"/>
    <p:sldId id="283" r:id="rId7"/>
    <p:sldId id="284" r:id="rId8"/>
    <p:sldId id="285"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23" d="100"/>
          <a:sy n="123" d="100"/>
        </p:scale>
        <p:origin x="9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1C0FFF-A3DC-4666-B3A2-A5CB48F19DB8}"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3267617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1C0FFF-A3DC-4666-B3A2-A5CB48F19DB8}"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361270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1C0FFF-A3DC-4666-B3A2-A5CB48F19DB8}"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60885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1C0FFF-A3DC-4666-B3A2-A5CB48F19DB8}"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278463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1C0FFF-A3DC-4666-B3A2-A5CB48F19DB8}"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1358198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1C0FFF-A3DC-4666-B3A2-A5CB48F19DB8}"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350032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1C0FFF-A3DC-4666-B3A2-A5CB48F19DB8}" type="datetimeFigureOut">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324819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1C0FFF-A3DC-4666-B3A2-A5CB48F19DB8}"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4265069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C0FFF-A3DC-4666-B3A2-A5CB48F19DB8}" type="datetimeFigureOut">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275717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1C0FFF-A3DC-4666-B3A2-A5CB48F19DB8}"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234071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1C0FFF-A3DC-4666-B3A2-A5CB48F19DB8}"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35406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1C0FFF-A3DC-4666-B3A2-A5CB48F19DB8}" type="datetimeFigureOut">
              <a:rPr lang="en-US" smtClean="0"/>
              <a:t>10/14/2022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62FAD-A882-47EC-9170-7DA15D7BC748}" type="slidenum">
              <a:rPr lang="en-US" smtClean="0"/>
              <a:t>‹#›</a:t>
            </a:fld>
            <a:endParaRPr lang="en-US"/>
          </a:p>
        </p:txBody>
      </p:sp>
    </p:spTree>
    <p:extLst>
      <p:ext uri="{BB962C8B-B14F-4D97-AF65-F5344CB8AC3E}">
        <p14:creationId xmlns:p14="http://schemas.microsoft.com/office/powerpoint/2010/main" val="2426902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0BED26B-4B22-4844-8FDA-F5E2C3D87255}"/>
              </a:ext>
            </a:extLst>
          </p:cNvPr>
          <p:cNvPicPr>
            <a:picLocks noChangeAspect="1"/>
          </p:cNvPicPr>
          <p:nvPr/>
        </p:nvPicPr>
        <p:blipFill>
          <a:blip r:embed="rId2"/>
          <a:stretch>
            <a:fillRect/>
          </a:stretch>
        </p:blipFill>
        <p:spPr>
          <a:xfrm>
            <a:off x="4681310" y="-45864"/>
            <a:ext cx="7137767" cy="6470983"/>
          </a:xfrm>
          <a:prstGeom prst="rect">
            <a:avLst/>
          </a:prstGeom>
        </p:spPr>
      </p:pic>
      <p:sp>
        <p:nvSpPr>
          <p:cNvPr id="4" name="TextBox 3"/>
          <p:cNvSpPr txBox="1"/>
          <p:nvPr/>
        </p:nvSpPr>
        <p:spPr>
          <a:xfrm>
            <a:off x="1532106" y="899809"/>
            <a:ext cx="3331724" cy="1631216"/>
          </a:xfrm>
          <a:prstGeom prst="rect">
            <a:avLst/>
          </a:prstGeom>
          <a:noFill/>
        </p:spPr>
        <p:txBody>
          <a:bodyPr wrap="square" rtlCol="0">
            <a:spAutoFit/>
          </a:bodyPr>
          <a:lstStyle/>
          <a:p>
            <a:r>
              <a:rPr lang="en-US" sz="2000" dirty="0"/>
              <a:t>Electron-beam lithography</a:t>
            </a:r>
            <a:br>
              <a:rPr lang="en-US" sz="2000" dirty="0"/>
            </a:br>
            <a:r>
              <a:rPr lang="en-US" sz="2000" dirty="0"/>
              <a:t>with the </a:t>
            </a:r>
            <a:r>
              <a:rPr lang="en-US" sz="2000" dirty="0" err="1"/>
              <a:t>Raith</a:t>
            </a:r>
            <a:r>
              <a:rPr lang="en-US" sz="2000" dirty="0"/>
              <a:t> EBPG</a:t>
            </a:r>
          </a:p>
          <a:p>
            <a:endParaRPr lang="en-US" sz="2000" dirty="0"/>
          </a:p>
          <a:p>
            <a:endParaRPr lang="en-US" sz="2000" dirty="0"/>
          </a:p>
          <a:p>
            <a:r>
              <a:rPr lang="en-US" sz="2000" dirty="0"/>
              <a:t>Part 2: Choosing parameters</a:t>
            </a:r>
          </a:p>
        </p:txBody>
      </p:sp>
      <p:sp>
        <p:nvSpPr>
          <p:cNvPr id="6" name="TextBox 5"/>
          <p:cNvSpPr txBox="1"/>
          <p:nvPr/>
        </p:nvSpPr>
        <p:spPr>
          <a:xfrm>
            <a:off x="10445886" y="6425119"/>
            <a:ext cx="1746114" cy="261610"/>
          </a:xfrm>
          <a:prstGeom prst="rect">
            <a:avLst/>
          </a:prstGeom>
          <a:noFill/>
        </p:spPr>
        <p:txBody>
          <a:bodyPr wrap="square" rtlCol="0">
            <a:spAutoFit/>
          </a:bodyPr>
          <a:lstStyle/>
          <a:p>
            <a:r>
              <a:rPr lang="en-US" sz="1100" dirty="0"/>
              <a:t>M. Rooks, Yale University</a:t>
            </a:r>
          </a:p>
        </p:txBody>
      </p:sp>
    </p:spTree>
    <p:extLst>
      <p:ext uri="{BB962C8B-B14F-4D97-AF65-F5344CB8AC3E}">
        <p14:creationId xmlns:p14="http://schemas.microsoft.com/office/powerpoint/2010/main" val="244952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49829" y="994229"/>
            <a:ext cx="6582228" cy="2308324"/>
          </a:xfrm>
          <a:prstGeom prst="rect">
            <a:avLst/>
          </a:prstGeom>
          <a:noFill/>
        </p:spPr>
        <p:txBody>
          <a:bodyPr wrap="square" rtlCol="0">
            <a:spAutoFit/>
          </a:bodyPr>
          <a:lstStyle/>
          <a:p>
            <a:r>
              <a:rPr lang="en-US" b="1" dirty="0"/>
              <a:t>Choosing e-beam exposure parameters</a:t>
            </a:r>
          </a:p>
          <a:p>
            <a:endParaRPr lang="en-US" b="1" dirty="0"/>
          </a:p>
          <a:p>
            <a:endParaRPr lang="en-US" b="1" dirty="0"/>
          </a:p>
          <a:p>
            <a:r>
              <a:rPr lang="en-US" dirty="0"/>
              <a:t>Step 1: choose the resist and choose the resist thickness</a:t>
            </a:r>
          </a:p>
          <a:p>
            <a:endParaRPr lang="en-US" dirty="0"/>
          </a:p>
          <a:p>
            <a:endParaRPr lang="en-US" dirty="0"/>
          </a:p>
          <a:p>
            <a:r>
              <a:rPr lang="en-US" dirty="0"/>
              <a:t>Typical choices:</a:t>
            </a:r>
          </a:p>
          <a:p>
            <a:r>
              <a:rPr lang="en-US" dirty="0"/>
              <a:t> </a:t>
            </a:r>
          </a:p>
        </p:txBody>
      </p:sp>
      <p:graphicFrame>
        <p:nvGraphicFramePr>
          <p:cNvPr id="6" name="Table 5"/>
          <p:cNvGraphicFramePr>
            <a:graphicFrameLocks noGrp="1"/>
          </p:cNvGraphicFramePr>
          <p:nvPr>
            <p:extLst>
              <p:ext uri="{D42A27DB-BD31-4B8C-83A1-F6EECF244321}">
                <p14:modId xmlns:p14="http://schemas.microsoft.com/office/powerpoint/2010/main" val="2749141862"/>
              </p:ext>
            </p:extLst>
          </p:nvPr>
        </p:nvGraphicFramePr>
        <p:xfrm>
          <a:off x="2216053" y="3437698"/>
          <a:ext cx="7521334" cy="1829085"/>
        </p:xfrm>
        <a:graphic>
          <a:graphicData uri="http://schemas.openxmlformats.org/drawingml/2006/table">
            <a:tbl>
              <a:tblPr firstRow="1" bandRow="1">
                <a:tableStyleId>{5C22544A-7EE6-4342-B048-85BDC9FD1C3A}</a:tableStyleId>
              </a:tblPr>
              <a:tblGrid>
                <a:gridCol w="2599138">
                  <a:extLst>
                    <a:ext uri="{9D8B030D-6E8A-4147-A177-3AD203B41FA5}">
                      <a16:colId xmlns:a16="http://schemas.microsoft.com/office/drawing/2014/main" val="1872021295"/>
                    </a:ext>
                  </a:extLst>
                </a:gridCol>
                <a:gridCol w="4922196">
                  <a:extLst>
                    <a:ext uri="{9D8B030D-6E8A-4147-A177-3AD203B41FA5}">
                      <a16:colId xmlns:a16="http://schemas.microsoft.com/office/drawing/2014/main" val="1289909140"/>
                    </a:ext>
                  </a:extLst>
                </a:gridCol>
              </a:tblGrid>
              <a:tr h="365817">
                <a:tc>
                  <a:txBody>
                    <a:bodyPr/>
                    <a:lstStyle/>
                    <a:p>
                      <a:r>
                        <a:rPr lang="en-US" b="0" dirty="0">
                          <a:solidFill>
                            <a:schemeClr val="tx1"/>
                          </a:solidFill>
                        </a:rPr>
                        <a:t>Metal liftoff</a:t>
                      </a:r>
                    </a:p>
                  </a:txBody>
                  <a:tcPr>
                    <a:noFill/>
                  </a:tcPr>
                </a:tc>
                <a:tc>
                  <a:txBody>
                    <a:bodyPr/>
                    <a:lstStyle/>
                    <a:p>
                      <a:r>
                        <a:rPr lang="en-US" b="0" dirty="0">
                          <a:solidFill>
                            <a:schemeClr val="tx1"/>
                          </a:solidFill>
                        </a:rPr>
                        <a:t>PMMA or PMMA on top of P(MMA-MAA)</a:t>
                      </a:r>
                    </a:p>
                  </a:txBody>
                  <a:tcPr>
                    <a:noFill/>
                  </a:tcPr>
                </a:tc>
                <a:extLst>
                  <a:ext uri="{0D108BD9-81ED-4DB2-BD59-A6C34878D82A}">
                    <a16:rowId xmlns:a16="http://schemas.microsoft.com/office/drawing/2014/main" val="3706135278"/>
                  </a:ext>
                </a:extLst>
              </a:tr>
              <a:tr h="365817">
                <a:tc>
                  <a:txBody>
                    <a:bodyPr/>
                    <a:lstStyle/>
                    <a:p>
                      <a:r>
                        <a:rPr lang="en-US" dirty="0">
                          <a:solidFill>
                            <a:schemeClr val="tx1"/>
                          </a:solidFill>
                        </a:rPr>
                        <a:t>Holes in SiO</a:t>
                      </a:r>
                      <a:r>
                        <a:rPr lang="en-US" baseline="-25000" dirty="0">
                          <a:solidFill>
                            <a:schemeClr val="tx1"/>
                          </a:solidFill>
                        </a:rPr>
                        <a:t>2</a:t>
                      </a:r>
                    </a:p>
                  </a:txBody>
                  <a:tcPr>
                    <a:noFill/>
                  </a:tcPr>
                </a:tc>
                <a:tc>
                  <a:txBody>
                    <a:bodyPr/>
                    <a:lstStyle/>
                    <a:p>
                      <a:r>
                        <a:rPr lang="en-US" dirty="0">
                          <a:solidFill>
                            <a:schemeClr val="tx1"/>
                          </a:solidFill>
                        </a:rPr>
                        <a:t>ZEP, CSAR, or PMMA</a:t>
                      </a:r>
                    </a:p>
                  </a:txBody>
                  <a:tcPr>
                    <a:noFill/>
                  </a:tcPr>
                </a:tc>
                <a:extLst>
                  <a:ext uri="{0D108BD9-81ED-4DB2-BD59-A6C34878D82A}">
                    <a16:rowId xmlns:a16="http://schemas.microsoft.com/office/drawing/2014/main" val="1004522918"/>
                  </a:ext>
                </a:extLst>
              </a:tr>
              <a:tr h="365817">
                <a:tc>
                  <a:txBody>
                    <a:bodyPr/>
                    <a:lstStyle/>
                    <a:p>
                      <a:r>
                        <a:rPr lang="en-US" dirty="0">
                          <a:solidFill>
                            <a:schemeClr val="tx1"/>
                          </a:solidFill>
                        </a:rPr>
                        <a:t>Plating Au</a:t>
                      </a:r>
                    </a:p>
                  </a:txBody>
                  <a:tcPr>
                    <a:noFill/>
                  </a:tcPr>
                </a:tc>
                <a:tc>
                  <a:txBody>
                    <a:bodyPr/>
                    <a:lstStyle/>
                    <a:p>
                      <a:r>
                        <a:rPr lang="en-US" dirty="0">
                          <a:solidFill>
                            <a:schemeClr val="tx1"/>
                          </a:solidFill>
                        </a:rPr>
                        <a:t>PMMA</a:t>
                      </a:r>
                    </a:p>
                  </a:txBody>
                  <a:tcPr>
                    <a:noFill/>
                  </a:tcPr>
                </a:tc>
                <a:extLst>
                  <a:ext uri="{0D108BD9-81ED-4DB2-BD59-A6C34878D82A}">
                    <a16:rowId xmlns:a16="http://schemas.microsoft.com/office/drawing/2014/main" val="3793059945"/>
                  </a:ext>
                </a:extLst>
              </a:tr>
              <a:tr h="365817">
                <a:tc>
                  <a:txBody>
                    <a:bodyPr/>
                    <a:lstStyle/>
                    <a:p>
                      <a:r>
                        <a:rPr lang="en-US" dirty="0">
                          <a:solidFill>
                            <a:schemeClr val="tx1"/>
                          </a:solidFill>
                        </a:rPr>
                        <a:t>Etching</a:t>
                      </a:r>
                      <a:r>
                        <a:rPr lang="en-US" baseline="0" dirty="0">
                          <a:solidFill>
                            <a:schemeClr val="tx1"/>
                          </a:solidFill>
                        </a:rPr>
                        <a:t> </a:t>
                      </a:r>
                      <a:r>
                        <a:rPr lang="en-US" baseline="0" dirty="0" err="1">
                          <a:solidFill>
                            <a:schemeClr val="tx1"/>
                          </a:solidFill>
                        </a:rPr>
                        <a:t>Nb</a:t>
                      </a:r>
                      <a:endParaRPr lang="en-US" dirty="0">
                        <a:solidFill>
                          <a:schemeClr val="tx1"/>
                        </a:solidFill>
                      </a:endParaRPr>
                    </a:p>
                  </a:txBody>
                  <a:tcPr>
                    <a:noFill/>
                  </a:tcPr>
                </a:tc>
                <a:tc>
                  <a:txBody>
                    <a:bodyPr/>
                    <a:lstStyle/>
                    <a:p>
                      <a:r>
                        <a:rPr lang="en-US" dirty="0">
                          <a:solidFill>
                            <a:schemeClr val="tx1"/>
                          </a:solidFill>
                        </a:rPr>
                        <a:t>20 nm HSQ on hard-baked photoresist</a:t>
                      </a:r>
                    </a:p>
                  </a:txBody>
                  <a:tcPr>
                    <a:noFill/>
                  </a:tcPr>
                </a:tc>
                <a:extLst>
                  <a:ext uri="{0D108BD9-81ED-4DB2-BD59-A6C34878D82A}">
                    <a16:rowId xmlns:a16="http://schemas.microsoft.com/office/drawing/2014/main" val="3731408279"/>
                  </a:ext>
                </a:extLst>
              </a:tr>
              <a:tr h="365817">
                <a:tc>
                  <a:txBody>
                    <a:bodyPr/>
                    <a:lstStyle/>
                    <a:p>
                      <a:r>
                        <a:rPr lang="en-US" dirty="0">
                          <a:solidFill>
                            <a:schemeClr val="tx1"/>
                          </a:solidFill>
                        </a:rPr>
                        <a:t>Etching Si with Cl</a:t>
                      </a:r>
                    </a:p>
                  </a:txBody>
                  <a:tcPr>
                    <a:noFill/>
                  </a:tcPr>
                </a:tc>
                <a:tc>
                  <a:txBody>
                    <a:bodyPr/>
                    <a:lstStyle/>
                    <a:p>
                      <a:r>
                        <a:rPr lang="en-US" dirty="0">
                          <a:solidFill>
                            <a:schemeClr val="tx1"/>
                          </a:solidFill>
                        </a:rPr>
                        <a:t>500 nm HSQ</a:t>
                      </a:r>
                    </a:p>
                  </a:txBody>
                  <a:tcPr>
                    <a:noFill/>
                  </a:tcPr>
                </a:tc>
                <a:extLst>
                  <a:ext uri="{0D108BD9-81ED-4DB2-BD59-A6C34878D82A}">
                    <a16:rowId xmlns:a16="http://schemas.microsoft.com/office/drawing/2014/main" val="896575271"/>
                  </a:ext>
                </a:extLst>
              </a:tr>
            </a:tbl>
          </a:graphicData>
        </a:graphic>
      </p:graphicFrame>
    </p:spTree>
    <p:extLst>
      <p:ext uri="{BB962C8B-B14F-4D97-AF65-F5344CB8AC3E}">
        <p14:creationId xmlns:p14="http://schemas.microsoft.com/office/powerpoint/2010/main" val="3004769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8229" y="531198"/>
            <a:ext cx="6582228" cy="1477328"/>
          </a:xfrm>
          <a:prstGeom prst="rect">
            <a:avLst/>
          </a:prstGeom>
          <a:noFill/>
        </p:spPr>
        <p:txBody>
          <a:bodyPr wrap="square" rtlCol="0">
            <a:spAutoFit/>
          </a:bodyPr>
          <a:lstStyle/>
          <a:p>
            <a:r>
              <a:rPr lang="en-US" b="1" dirty="0"/>
              <a:t>Choosing e-beam exposure parameters</a:t>
            </a:r>
          </a:p>
          <a:p>
            <a:endParaRPr lang="en-US" b="1" dirty="0"/>
          </a:p>
          <a:p>
            <a:endParaRPr lang="en-US" b="1" dirty="0"/>
          </a:p>
          <a:p>
            <a:r>
              <a:rPr lang="en-US" dirty="0"/>
              <a:t>Step 2: Choose a spot size &lt; minimum feature size</a:t>
            </a:r>
          </a:p>
          <a:p>
            <a:r>
              <a:rPr lang="en-US" dirty="0"/>
              <a:t> </a:t>
            </a:r>
          </a:p>
        </p:txBody>
      </p:sp>
      <p:sp>
        <p:nvSpPr>
          <p:cNvPr id="3" name="Freeform 2"/>
          <p:cNvSpPr/>
          <p:nvPr/>
        </p:nvSpPr>
        <p:spPr bwMode="auto">
          <a:xfrm>
            <a:off x="5544012" y="2786789"/>
            <a:ext cx="5956710" cy="2466258"/>
          </a:xfrm>
          <a:custGeom>
            <a:avLst/>
            <a:gdLst>
              <a:gd name="connsiteX0" fmla="*/ 0 w 5956710"/>
              <a:gd name="connsiteY0" fmla="*/ 2466258 h 2466258"/>
              <a:gd name="connsiteX1" fmla="*/ 434258 w 5956710"/>
              <a:gd name="connsiteY1" fmla="*/ 2425291 h 2466258"/>
              <a:gd name="connsiteX2" fmla="*/ 999613 w 5956710"/>
              <a:gd name="connsiteY2" fmla="*/ 2351549 h 2466258"/>
              <a:gd name="connsiteX3" fmla="*/ 1384710 w 5956710"/>
              <a:gd name="connsiteY3" fmla="*/ 2269613 h 2466258"/>
              <a:gd name="connsiteX4" fmla="*/ 1925484 w 5956710"/>
              <a:gd name="connsiteY4" fmla="*/ 2138516 h 2466258"/>
              <a:gd name="connsiteX5" fmla="*/ 2507226 w 5956710"/>
              <a:gd name="connsiteY5" fmla="*/ 1933678 h 2466258"/>
              <a:gd name="connsiteX6" fmla="*/ 2974258 w 5956710"/>
              <a:gd name="connsiteY6" fmla="*/ 1769807 h 2466258"/>
              <a:gd name="connsiteX7" fmla="*/ 3457678 w 5956710"/>
              <a:gd name="connsiteY7" fmla="*/ 1556775 h 2466258"/>
              <a:gd name="connsiteX8" fmla="*/ 3965678 w 5956710"/>
              <a:gd name="connsiteY8" fmla="*/ 1310968 h 2466258"/>
              <a:gd name="connsiteX9" fmla="*/ 4563807 w 5956710"/>
              <a:gd name="connsiteY9" fmla="*/ 1032387 h 2466258"/>
              <a:gd name="connsiteX10" fmla="*/ 5112775 w 5956710"/>
              <a:gd name="connsiteY10" fmla="*/ 737420 h 2466258"/>
              <a:gd name="connsiteX11" fmla="*/ 5481484 w 5956710"/>
              <a:gd name="connsiteY11" fmla="*/ 467033 h 2466258"/>
              <a:gd name="connsiteX12" fmla="*/ 5850194 w 5956710"/>
              <a:gd name="connsiteY12" fmla="*/ 122904 h 2466258"/>
              <a:gd name="connsiteX13" fmla="*/ 5956710 w 5956710"/>
              <a:gd name="connsiteY13" fmla="*/ 0 h 246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56710" h="2466258">
                <a:moveTo>
                  <a:pt x="0" y="2466258"/>
                </a:moveTo>
                <a:cubicBezTo>
                  <a:pt x="133828" y="2455333"/>
                  <a:pt x="267656" y="2444409"/>
                  <a:pt x="434258" y="2425291"/>
                </a:cubicBezTo>
                <a:cubicBezTo>
                  <a:pt x="600860" y="2406173"/>
                  <a:pt x="841204" y="2377495"/>
                  <a:pt x="999613" y="2351549"/>
                </a:cubicBezTo>
                <a:cubicBezTo>
                  <a:pt x="1158022" y="2325603"/>
                  <a:pt x="1230398" y="2305119"/>
                  <a:pt x="1384710" y="2269613"/>
                </a:cubicBezTo>
                <a:cubicBezTo>
                  <a:pt x="1539022" y="2234108"/>
                  <a:pt x="1738398" y="2194505"/>
                  <a:pt x="1925484" y="2138516"/>
                </a:cubicBezTo>
                <a:cubicBezTo>
                  <a:pt x="2112570" y="2082527"/>
                  <a:pt x="2507226" y="1933678"/>
                  <a:pt x="2507226" y="1933678"/>
                </a:cubicBezTo>
                <a:cubicBezTo>
                  <a:pt x="2682022" y="1872227"/>
                  <a:pt x="2815849" y="1832624"/>
                  <a:pt x="2974258" y="1769807"/>
                </a:cubicBezTo>
                <a:cubicBezTo>
                  <a:pt x="3132667" y="1706990"/>
                  <a:pt x="3292441" y="1633248"/>
                  <a:pt x="3457678" y="1556775"/>
                </a:cubicBezTo>
                <a:cubicBezTo>
                  <a:pt x="3622915" y="1480302"/>
                  <a:pt x="3965678" y="1310968"/>
                  <a:pt x="3965678" y="1310968"/>
                </a:cubicBezTo>
                <a:cubicBezTo>
                  <a:pt x="4150033" y="1223570"/>
                  <a:pt x="4372624" y="1127978"/>
                  <a:pt x="4563807" y="1032387"/>
                </a:cubicBezTo>
                <a:cubicBezTo>
                  <a:pt x="4754990" y="936796"/>
                  <a:pt x="4959829" y="831646"/>
                  <a:pt x="5112775" y="737420"/>
                </a:cubicBezTo>
                <a:cubicBezTo>
                  <a:pt x="5265721" y="643194"/>
                  <a:pt x="5358581" y="569452"/>
                  <a:pt x="5481484" y="467033"/>
                </a:cubicBezTo>
                <a:cubicBezTo>
                  <a:pt x="5604387" y="364614"/>
                  <a:pt x="5770990" y="200743"/>
                  <a:pt x="5850194" y="122904"/>
                </a:cubicBezTo>
                <a:cubicBezTo>
                  <a:pt x="5929398" y="45065"/>
                  <a:pt x="5947151" y="19118"/>
                  <a:pt x="5956710" y="0"/>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100" b="0" i="0" u="none" strike="noStrike" cap="none" normalizeH="0" baseline="0">
              <a:ln>
                <a:noFill/>
              </a:ln>
              <a:solidFill>
                <a:schemeClr val="tx1"/>
              </a:solidFill>
              <a:effectLst/>
              <a:latin typeface="Arial" pitchFamily="34" charset="0"/>
              <a:ea typeface="ＭＳ Ｐゴシック" pitchFamily="34" charset="-128"/>
            </a:endParaRPr>
          </a:p>
        </p:txBody>
      </p:sp>
      <p:sp>
        <p:nvSpPr>
          <p:cNvPr id="4" name="Freeform 3"/>
          <p:cNvSpPr/>
          <p:nvPr/>
        </p:nvSpPr>
        <p:spPr bwMode="auto">
          <a:xfrm>
            <a:off x="5542858" y="3156868"/>
            <a:ext cx="5965794" cy="1537462"/>
          </a:xfrm>
          <a:custGeom>
            <a:avLst/>
            <a:gdLst>
              <a:gd name="connsiteX0" fmla="*/ 0 w 5965794"/>
              <a:gd name="connsiteY0" fmla="*/ 1537462 h 1537462"/>
              <a:gd name="connsiteX1" fmla="*/ 635014 w 5965794"/>
              <a:gd name="connsiteY1" fmla="*/ 1529106 h 1537462"/>
              <a:gd name="connsiteX2" fmla="*/ 1186474 w 5965794"/>
              <a:gd name="connsiteY2" fmla="*/ 1529106 h 1537462"/>
              <a:gd name="connsiteX3" fmla="*/ 1813133 w 5965794"/>
              <a:gd name="connsiteY3" fmla="*/ 1512395 h 1537462"/>
              <a:gd name="connsiteX4" fmla="*/ 2715523 w 5965794"/>
              <a:gd name="connsiteY4" fmla="*/ 1420481 h 1537462"/>
              <a:gd name="connsiteX5" fmla="*/ 3292049 w 5965794"/>
              <a:gd name="connsiteY5" fmla="*/ 1328568 h 1537462"/>
              <a:gd name="connsiteX6" fmla="*/ 3860220 w 5965794"/>
              <a:gd name="connsiteY6" fmla="*/ 1153097 h 1537462"/>
              <a:gd name="connsiteX7" fmla="*/ 4478523 w 5965794"/>
              <a:gd name="connsiteY7" fmla="*/ 902423 h 1537462"/>
              <a:gd name="connsiteX8" fmla="*/ 5155315 w 5965794"/>
              <a:gd name="connsiteY8" fmla="*/ 568193 h 1537462"/>
              <a:gd name="connsiteX9" fmla="*/ 5573088 w 5965794"/>
              <a:gd name="connsiteY9" fmla="*/ 309164 h 1537462"/>
              <a:gd name="connsiteX10" fmla="*/ 5965794 w 5965794"/>
              <a:gd name="connsiteY10" fmla="*/ 0 h 1537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65794" h="1537462">
                <a:moveTo>
                  <a:pt x="0" y="1537462"/>
                </a:moveTo>
                <a:lnTo>
                  <a:pt x="635014" y="1529106"/>
                </a:lnTo>
                <a:lnTo>
                  <a:pt x="1186474" y="1529106"/>
                </a:lnTo>
                <a:cubicBezTo>
                  <a:pt x="1382827" y="1526321"/>
                  <a:pt x="1558292" y="1530499"/>
                  <a:pt x="1813133" y="1512395"/>
                </a:cubicBezTo>
                <a:cubicBezTo>
                  <a:pt x="2067975" y="1494291"/>
                  <a:pt x="2469037" y="1451119"/>
                  <a:pt x="2715523" y="1420481"/>
                </a:cubicBezTo>
                <a:cubicBezTo>
                  <a:pt x="2962009" y="1389843"/>
                  <a:pt x="3101266" y="1373132"/>
                  <a:pt x="3292049" y="1328568"/>
                </a:cubicBezTo>
                <a:cubicBezTo>
                  <a:pt x="3482832" y="1284004"/>
                  <a:pt x="3662474" y="1224121"/>
                  <a:pt x="3860220" y="1153097"/>
                </a:cubicBezTo>
                <a:cubicBezTo>
                  <a:pt x="4057966" y="1082073"/>
                  <a:pt x="4262674" y="999907"/>
                  <a:pt x="4478523" y="902423"/>
                </a:cubicBezTo>
                <a:cubicBezTo>
                  <a:pt x="4694372" y="804939"/>
                  <a:pt x="4972887" y="667070"/>
                  <a:pt x="5155315" y="568193"/>
                </a:cubicBezTo>
                <a:cubicBezTo>
                  <a:pt x="5337743" y="469316"/>
                  <a:pt x="5438008" y="403863"/>
                  <a:pt x="5573088" y="309164"/>
                </a:cubicBezTo>
                <a:cubicBezTo>
                  <a:pt x="5708168" y="214465"/>
                  <a:pt x="5901736" y="51527"/>
                  <a:pt x="5965794" y="0"/>
                </a:cubicBezTo>
              </a:path>
            </a:pathLst>
          </a:custGeom>
          <a:no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100" b="0" i="0" u="none" strike="noStrike" cap="none" normalizeH="0" baseline="0">
              <a:ln>
                <a:noFill/>
              </a:ln>
              <a:solidFill>
                <a:schemeClr val="tx1"/>
              </a:solidFill>
              <a:effectLst/>
              <a:latin typeface="Arial" pitchFamily="34" charset="0"/>
              <a:ea typeface="ＭＳ Ｐゴシック" pitchFamily="34" charset="-128"/>
            </a:endParaRPr>
          </a:p>
        </p:txBody>
      </p:sp>
      <p:sp>
        <p:nvSpPr>
          <p:cNvPr id="5" name="Freeform 4"/>
          <p:cNvSpPr/>
          <p:nvPr/>
        </p:nvSpPr>
        <p:spPr bwMode="auto">
          <a:xfrm>
            <a:off x="5551213" y="3198647"/>
            <a:ext cx="5915662" cy="952558"/>
          </a:xfrm>
          <a:custGeom>
            <a:avLst/>
            <a:gdLst>
              <a:gd name="connsiteX0" fmla="*/ 0 w 5915662"/>
              <a:gd name="connsiteY0" fmla="*/ 952558 h 952558"/>
              <a:gd name="connsiteX1" fmla="*/ 1278385 w 5915662"/>
              <a:gd name="connsiteY1" fmla="*/ 952558 h 952558"/>
              <a:gd name="connsiteX2" fmla="*/ 2606902 w 5915662"/>
              <a:gd name="connsiteY2" fmla="*/ 935846 h 952558"/>
              <a:gd name="connsiteX3" fmla="*/ 3726533 w 5915662"/>
              <a:gd name="connsiteY3" fmla="*/ 877356 h 952558"/>
              <a:gd name="connsiteX4" fmla="*/ 4612211 w 5915662"/>
              <a:gd name="connsiteY4" fmla="*/ 718596 h 952558"/>
              <a:gd name="connsiteX5" fmla="*/ 5130249 w 5915662"/>
              <a:gd name="connsiteY5" fmla="*/ 543125 h 952558"/>
              <a:gd name="connsiteX6" fmla="*/ 5614866 w 5915662"/>
              <a:gd name="connsiteY6" fmla="*/ 242317 h 952558"/>
              <a:gd name="connsiteX7" fmla="*/ 5915662 w 5915662"/>
              <a:gd name="connsiteY7" fmla="*/ 0 h 952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15662" h="952558">
                <a:moveTo>
                  <a:pt x="0" y="952558"/>
                </a:moveTo>
                <a:lnTo>
                  <a:pt x="1278385" y="952558"/>
                </a:lnTo>
                <a:lnTo>
                  <a:pt x="2606902" y="935846"/>
                </a:lnTo>
                <a:cubicBezTo>
                  <a:pt x="3014927" y="923312"/>
                  <a:pt x="3392315" y="913564"/>
                  <a:pt x="3726533" y="877356"/>
                </a:cubicBezTo>
                <a:cubicBezTo>
                  <a:pt x="4060751" y="841148"/>
                  <a:pt x="4378258" y="774301"/>
                  <a:pt x="4612211" y="718596"/>
                </a:cubicBezTo>
                <a:cubicBezTo>
                  <a:pt x="4846164" y="662891"/>
                  <a:pt x="4963140" y="622505"/>
                  <a:pt x="5130249" y="543125"/>
                </a:cubicBezTo>
                <a:cubicBezTo>
                  <a:pt x="5297358" y="463745"/>
                  <a:pt x="5483964" y="332838"/>
                  <a:pt x="5614866" y="242317"/>
                </a:cubicBezTo>
                <a:cubicBezTo>
                  <a:pt x="5745768" y="151796"/>
                  <a:pt x="5890596" y="38994"/>
                  <a:pt x="5915662" y="0"/>
                </a:cubicBezTo>
              </a:path>
            </a:pathLst>
          </a:custGeom>
          <a:noFill/>
          <a:ln w="28575" cap="flat" cmpd="sng" algn="ctr">
            <a:solidFill>
              <a:srgbClr val="33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100" b="0" i="0" u="none" strike="noStrike" cap="none" normalizeH="0" baseline="0">
              <a:ln>
                <a:noFill/>
              </a:ln>
              <a:solidFill>
                <a:schemeClr val="tx1"/>
              </a:solidFill>
              <a:effectLst/>
              <a:latin typeface="Arial" pitchFamily="34" charset="0"/>
              <a:ea typeface="ＭＳ Ｐゴシック" pitchFamily="34" charset="-128"/>
            </a:endParaRPr>
          </a:p>
        </p:txBody>
      </p:sp>
      <p:cxnSp>
        <p:nvCxnSpPr>
          <p:cNvPr id="6" name="Straight Connector 5"/>
          <p:cNvCxnSpPr/>
          <p:nvPr/>
        </p:nvCxnSpPr>
        <p:spPr bwMode="auto">
          <a:xfrm rot="5400000">
            <a:off x="3955262" y="4201339"/>
            <a:ext cx="3175193" cy="1588"/>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rot="5400000">
            <a:off x="9912332" y="4201339"/>
            <a:ext cx="3175193" cy="1588"/>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flipV="1">
            <a:off x="11466877" y="5789730"/>
            <a:ext cx="38" cy="1"/>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flipV="1">
            <a:off x="11619277" y="5942130"/>
            <a:ext cx="38" cy="1"/>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5542858" y="5722882"/>
            <a:ext cx="5965794" cy="1588"/>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5533340" y="2612948"/>
            <a:ext cx="5965794" cy="1588"/>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5788748" y="4172307"/>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grpSp>
        <p:nvGrpSpPr>
          <p:cNvPr id="13" name="Group 12"/>
          <p:cNvGrpSpPr/>
          <p:nvPr/>
        </p:nvGrpSpPr>
        <p:grpSpPr>
          <a:xfrm>
            <a:off x="5507645" y="2613743"/>
            <a:ext cx="7880594" cy="3550325"/>
            <a:chOff x="2062006" y="2757405"/>
            <a:chExt cx="7880594" cy="3550325"/>
          </a:xfrm>
        </p:grpSpPr>
        <p:cxnSp>
          <p:nvCxnSpPr>
            <p:cNvPr id="14" name="Straight Connector 13"/>
            <p:cNvCxnSpPr/>
            <p:nvPr/>
          </p:nvCxnSpPr>
          <p:spPr bwMode="auto">
            <a:xfrm rot="5400000">
              <a:off x="2495301" y="4344413"/>
              <a:ext cx="3175603"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15" name="Straight Connector 14"/>
            <p:cNvCxnSpPr/>
            <p:nvPr/>
          </p:nvCxnSpPr>
          <p:spPr bwMode="auto">
            <a:xfrm rot="5400000">
              <a:off x="1136284" y="4312373"/>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16" name="Straight Connector 15"/>
            <p:cNvCxnSpPr/>
            <p:nvPr/>
          </p:nvCxnSpPr>
          <p:spPr bwMode="auto">
            <a:xfrm rot="5400000">
              <a:off x="1489204" y="4322721"/>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17" name="Straight Connector 16"/>
            <p:cNvCxnSpPr/>
            <p:nvPr/>
          </p:nvCxnSpPr>
          <p:spPr bwMode="auto">
            <a:xfrm rot="5400000">
              <a:off x="1741864" y="4316357"/>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18" name="Straight Connector 17"/>
            <p:cNvCxnSpPr/>
            <p:nvPr/>
          </p:nvCxnSpPr>
          <p:spPr bwMode="auto">
            <a:xfrm rot="5400000">
              <a:off x="1936039" y="4318349"/>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19" name="Straight Connector 18"/>
            <p:cNvCxnSpPr/>
            <p:nvPr/>
          </p:nvCxnSpPr>
          <p:spPr bwMode="auto">
            <a:xfrm rot="5400000">
              <a:off x="2088439" y="4320341"/>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20" name="Straight Connector 19"/>
            <p:cNvCxnSpPr/>
            <p:nvPr/>
          </p:nvCxnSpPr>
          <p:spPr bwMode="auto">
            <a:xfrm rot="5400000">
              <a:off x="2215774" y="4322333"/>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21" name="Straight Connector 20"/>
            <p:cNvCxnSpPr/>
            <p:nvPr/>
          </p:nvCxnSpPr>
          <p:spPr bwMode="auto">
            <a:xfrm rot="5400000">
              <a:off x="3115789" y="4328309"/>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22" name="Straight Connector 21"/>
            <p:cNvCxnSpPr/>
            <p:nvPr/>
          </p:nvCxnSpPr>
          <p:spPr bwMode="auto">
            <a:xfrm rot="5400000">
              <a:off x="3477064" y="4330301"/>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23" name="Straight Connector 22"/>
            <p:cNvCxnSpPr/>
            <p:nvPr/>
          </p:nvCxnSpPr>
          <p:spPr bwMode="auto">
            <a:xfrm rot="5400000">
              <a:off x="3721369" y="4323937"/>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24" name="Straight Connector 23"/>
            <p:cNvCxnSpPr/>
            <p:nvPr/>
          </p:nvCxnSpPr>
          <p:spPr bwMode="auto">
            <a:xfrm rot="5400000">
              <a:off x="3915544" y="4317573"/>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25" name="Straight Connector 24"/>
            <p:cNvCxnSpPr/>
            <p:nvPr/>
          </p:nvCxnSpPr>
          <p:spPr bwMode="auto">
            <a:xfrm rot="5400000">
              <a:off x="4076299" y="4327921"/>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26" name="Straight Connector 25"/>
            <p:cNvCxnSpPr/>
            <p:nvPr/>
          </p:nvCxnSpPr>
          <p:spPr bwMode="auto">
            <a:xfrm rot="5400000">
              <a:off x="4195279" y="4321557"/>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27" name="Straight Connector 26"/>
            <p:cNvCxnSpPr/>
            <p:nvPr/>
          </p:nvCxnSpPr>
          <p:spPr bwMode="auto">
            <a:xfrm rot="5400000">
              <a:off x="4330969" y="4323549"/>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28" name="Straight Connector 27"/>
            <p:cNvCxnSpPr/>
            <p:nvPr/>
          </p:nvCxnSpPr>
          <p:spPr bwMode="auto">
            <a:xfrm rot="5400000">
              <a:off x="4433239" y="4317185"/>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29" name="Straight Connector 28"/>
            <p:cNvCxnSpPr>
              <a:endCxn id="60" idx="0"/>
            </p:cNvCxnSpPr>
            <p:nvPr/>
          </p:nvCxnSpPr>
          <p:spPr bwMode="auto">
            <a:xfrm rot="5400000">
              <a:off x="8342525" y="4707654"/>
              <a:ext cx="3178774" cy="21377"/>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30" name="Straight Connector 29"/>
            <p:cNvCxnSpPr/>
            <p:nvPr/>
          </p:nvCxnSpPr>
          <p:spPr bwMode="auto">
            <a:xfrm rot="5400000">
              <a:off x="5107669" y="4323161"/>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31" name="Straight Connector 30"/>
            <p:cNvCxnSpPr/>
            <p:nvPr/>
          </p:nvCxnSpPr>
          <p:spPr bwMode="auto">
            <a:xfrm rot="5400000">
              <a:off x="5460589" y="4316797"/>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32" name="Straight Connector 31"/>
            <p:cNvCxnSpPr/>
            <p:nvPr/>
          </p:nvCxnSpPr>
          <p:spPr bwMode="auto">
            <a:xfrm rot="5400000">
              <a:off x="5713249" y="4327145"/>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33" name="Straight Connector 32"/>
            <p:cNvCxnSpPr/>
            <p:nvPr/>
          </p:nvCxnSpPr>
          <p:spPr bwMode="auto">
            <a:xfrm rot="5400000">
              <a:off x="5907424" y="4329137"/>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34" name="Straight Connector 33"/>
            <p:cNvCxnSpPr/>
            <p:nvPr/>
          </p:nvCxnSpPr>
          <p:spPr bwMode="auto">
            <a:xfrm rot="5400000">
              <a:off x="6059824" y="4331129"/>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35" name="Straight Connector 34"/>
            <p:cNvCxnSpPr/>
            <p:nvPr/>
          </p:nvCxnSpPr>
          <p:spPr bwMode="auto">
            <a:xfrm rot="5400000">
              <a:off x="6195514" y="4316409"/>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36" name="Straight Connector 35"/>
            <p:cNvCxnSpPr/>
            <p:nvPr/>
          </p:nvCxnSpPr>
          <p:spPr bwMode="auto">
            <a:xfrm rot="5400000">
              <a:off x="6322849" y="4318401"/>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37" name="Straight Connector 36"/>
            <p:cNvCxnSpPr/>
            <p:nvPr/>
          </p:nvCxnSpPr>
          <p:spPr bwMode="auto">
            <a:xfrm rot="5400000">
              <a:off x="6416764" y="4328749"/>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38" name="Straight Connector 37"/>
            <p:cNvCxnSpPr/>
            <p:nvPr/>
          </p:nvCxnSpPr>
          <p:spPr bwMode="auto">
            <a:xfrm>
              <a:off x="2087701" y="2850556"/>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39" name="Straight Connector 38"/>
            <p:cNvCxnSpPr/>
            <p:nvPr/>
          </p:nvCxnSpPr>
          <p:spPr bwMode="auto">
            <a:xfrm>
              <a:off x="2106421" y="2919396"/>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40" name="Straight Connector 39"/>
            <p:cNvCxnSpPr/>
            <p:nvPr/>
          </p:nvCxnSpPr>
          <p:spPr bwMode="auto">
            <a:xfrm>
              <a:off x="2100076" y="3021660"/>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41" name="Straight Connector 40"/>
            <p:cNvCxnSpPr/>
            <p:nvPr/>
          </p:nvCxnSpPr>
          <p:spPr bwMode="auto">
            <a:xfrm>
              <a:off x="2102086" y="3115568"/>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42" name="Straight Connector 41"/>
            <p:cNvCxnSpPr/>
            <p:nvPr/>
          </p:nvCxnSpPr>
          <p:spPr bwMode="auto">
            <a:xfrm>
              <a:off x="2095741" y="3242900"/>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43" name="Straight Connector 42"/>
            <p:cNvCxnSpPr/>
            <p:nvPr/>
          </p:nvCxnSpPr>
          <p:spPr bwMode="auto">
            <a:xfrm>
              <a:off x="2089396" y="3395300"/>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44" name="Straight Connector 43"/>
            <p:cNvCxnSpPr/>
            <p:nvPr/>
          </p:nvCxnSpPr>
          <p:spPr bwMode="auto">
            <a:xfrm>
              <a:off x="2108116" y="3597836"/>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45" name="Straight Connector 44"/>
            <p:cNvCxnSpPr/>
            <p:nvPr/>
          </p:nvCxnSpPr>
          <p:spPr bwMode="auto">
            <a:xfrm>
              <a:off x="2110126" y="3858864"/>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46" name="Straight Connector 45"/>
            <p:cNvCxnSpPr/>
            <p:nvPr/>
          </p:nvCxnSpPr>
          <p:spPr bwMode="auto">
            <a:xfrm>
              <a:off x="2062006" y="4337148"/>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47" name="Straight Connector 46"/>
            <p:cNvCxnSpPr/>
            <p:nvPr/>
          </p:nvCxnSpPr>
          <p:spPr bwMode="auto">
            <a:xfrm>
              <a:off x="2105791" y="4397632"/>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48" name="Straight Connector 47"/>
            <p:cNvCxnSpPr/>
            <p:nvPr/>
          </p:nvCxnSpPr>
          <p:spPr bwMode="auto">
            <a:xfrm>
              <a:off x="2099446" y="4466472"/>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49" name="Straight Connector 48"/>
            <p:cNvCxnSpPr/>
            <p:nvPr/>
          </p:nvCxnSpPr>
          <p:spPr bwMode="auto">
            <a:xfrm>
              <a:off x="2109811" y="4568736"/>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50" name="Straight Connector 49"/>
            <p:cNvCxnSpPr/>
            <p:nvPr/>
          </p:nvCxnSpPr>
          <p:spPr bwMode="auto">
            <a:xfrm>
              <a:off x="2095111" y="4671000"/>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51" name="Straight Connector 50"/>
            <p:cNvCxnSpPr/>
            <p:nvPr/>
          </p:nvCxnSpPr>
          <p:spPr bwMode="auto">
            <a:xfrm>
              <a:off x="2097121" y="4789976"/>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52" name="Straight Connector 51"/>
            <p:cNvCxnSpPr/>
            <p:nvPr/>
          </p:nvCxnSpPr>
          <p:spPr bwMode="auto">
            <a:xfrm>
              <a:off x="2107486" y="4942376"/>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53" name="Straight Connector 52"/>
            <p:cNvCxnSpPr/>
            <p:nvPr/>
          </p:nvCxnSpPr>
          <p:spPr bwMode="auto">
            <a:xfrm>
              <a:off x="2092786" y="5128200"/>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cxnSp>
          <p:nvCxnSpPr>
            <p:cNvPr id="54" name="Straight Connector 53"/>
            <p:cNvCxnSpPr/>
            <p:nvPr/>
          </p:nvCxnSpPr>
          <p:spPr bwMode="auto">
            <a:xfrm>
              <a:off x="2094796" y="5414296"/>
              <a:ext cx="5967382" cy="1588"/>
            </a:xfrm>
            <a:prstGeom prst="line">
              <a:avLst/>
            </a:prstGeom>
            <a:solidFill>
              <a:schemeClr val="accent1"/>
            </a:solidFill>
            <a:ln w="3175" cap="flat" cmpd="sng" algn="ctr">
              <a:solidFill>
                <a:srgbClr val="3366FF"/>
              </a:solidFill>
              <a:prstDash val="sysDash"/>
              <a:round/>
              <a:headEnd type="none" w="med" len="med"/>
              <a:tailEnd type="none" w="med" len="med"/>
            </a:ln>
            <a:effectLst/>
          </p:spPr>
        </p:cxnSp>
      </p:grpSp>
      <p:cxnSp>
        <p:nvCxnSpPr>
          <p:cNvPr id="55" name="Straight Connector 54"/>
          <p:cNvCxnSpPr/>
          <p:nvPr/>
        </p:nvCxnSpPr>
        <p:spPr bwMode="auto">
          <a:xfrm rot="5400000">
            <a:off x="5886683" y="4178283"/>
            <a:ext cx="3109934" cy="1589"/>
          </a:xfrm>
          <a:prstGeom prst="line">
            <a:avLst/>
          </a:prstGeom>
          <a:solidFill>
            <a:schemeClr val="accent1"/>
          </a:solidFill>
          <a:ln w="3175" cap="flat" cmpd="sng" algn="ctr">
            <a:solidFill>
              <a:srgbClr val="3366FF"/>
            </a:solidFill>
            <a:prstDash val="sysDash"/>
            <a:round/>
            <a:headEnd type="none" w="med" len="med"/>
            <a:tailEnd type="none" w="med" len="med"/>
          </a:ln>
          <a:effectLst/>
        </p:spPr>
      </p:cxnSp>
      <p:sp>
        <p:nvSpPr>
          <p:cNvPr id="56" name="TextBox 55"/>
          <p:cNvSpPr txBox="1"/>
          <p:nvPr/>
        </p:nvSpPr>
        <p:spPr>
          <a:xfrm rot="16200000">
            <a:off x="4409781" y="3964362"/>
            <a:ext cx="1146468" cy="276999"/>
          </a:xfrm>
          <a:prstGeom prst="rect">
            <a:avLst/>
          </a:prstGeom>
          <a:noFill/>
        </p:spPr>
        <p:txBody>
          <a:bodyPr wrap="none" rtlCol="0">
            <a:spAutoFit/>
          </a:bodyPr>
          <a:lstStyle/>
          <a:p>
            <a:r>
              <a:rPr lang="en-US" sz="1200"/>
              <a:t>Spot Size, nm</a:t>
            </a:r>
          </a:p>
        </p:txBody>
      </p:sp>
      <p:sp>
        <p:nvSpPr>
          <p:cNvPr id="57" name="TextBox 56"/>
          <p:cNvSpPr txBox="1"/>
          <p:nvPr/>
        </p:nvSpPr>
        <p:spPr>
          <a:xfrm>
            <a:off x="8115600" y="6131969"/>
            <a:ext cx="966931" cy="276999"/>
          </a:xfrm>
          <a:prstGeom prst="rect">
            <a:avLst/>
          </a:prstGeom>
          <a:noFill/>
        </p:spPr>
        <p:txBody>
          <a:bodyPr wrap="none" rtlCol="0">
            <a:spAutoFit/>
          </a:bodyPr>
          <a:lstStyle/>
          <a:p>
            <a:r>
              <a:rPr lang="en-US" sz="1200"/>
              <a:t>Current, nA</a:t>
            </a:r>
          </a:p>
        </p:txBody>
      </p:sp>
      <p:sp>
        <p:nvSpPr>
          <p:cNvPr id="58" name="TextBox 57"/>
          <p:cNvSpPr txBox="1"/>
          <p:nvPr/>
        </p:nvSpPr>
        <p:spPr>
          <a:xfrm>
            <a:off x="5308349" y="5808473"/>
            <a:ext cx="398592" cy="276999"/>
          </a:xfrm>
          <a:prstGeom prst="rect">
            <a:avLst/>
          </a:prstGeom>
          <a:noFill/>
        </p:spPr>
        <p:txBody>
          <a:bodyPr wrap="none" rtlCol="0">
            <a:spAutoFit/>
          </a:bodyPr>
          <a:lstStyle/>
          <a:p>
            <a:r>
              <a:rPr lang="en-US" sz="1200"/>
              <a:t>0.1</a:t>
            </a:r>
          </a:p>
        </p:txBody>
      </p:sp>
      <p:sp>
        <p:nvSpPr>
          <p:cNvPr id="59" name="TextBox 58"/>
          <p:cNvSpPr txBox="1"/>
          <p:nvPr/>
        </p:nvSpPr>
        <p:spPr>
          <a:xfrm>
            <a:off x="7392821" y="5803631"/>
            <a:ext cx="270251" cy="276999"/>
          </a:xfrm>
          <a:prstGeom prst="rect">
            <a:avLst/>
          </a:prstGeom>
          <a:noFill/>
        </p:spPr>
        <p:txBody>
          <a:bodyPr wrap="none" rtlCol="0">
            <a:spAutoFit/>
          </a:bodyPr>
          <a:lstStyle/>
          <a:p>
            <a:r>
              <a:rPr lang="en-US" sz="1200"/>
              <a:t>1</a:t>
            </a:r>
          </a:p>
        </p:txBody>
      </p:sp>
      <p:sp>
        <p:nvSpPr>
          <p:cNvPr id="60" name="TextBox 59"/>
          <p:cNvSpPr txBox="1"/>
          <p:nvPr/>
        </p:nvSpPr>
        <p:spPr>
          <a:xfrm>
            <a:off x="9320904" y="5808473"/>
            <a:ext cx="355837" cy="276999"/>
          </a:xfrm>
          <a:prstGeom prst="rect">
            <a:avLst/>
          </a:prstGeom>
          <a:noFill/>
        </p:spPr>
        <p:txBody>
          <a:bodyPr wrap="none" rtlCol="0">
            <a:spAutoFit/>
          </a:bodyPr>
          <a:lstStyle/>
          <a:p>
            <a:r>
              <a:rPr lang="en-US" sz="1200"/>
              <a:t>10</a:t>
            </a:r>
          </a:p>
        </p:txBody>
      </p:sp>
      <p:sp>
        <p:nvSpPr>
          <p:cNvPr id="61" name="TextBox 60"/>
          <p:cNvSpPr txBox="1"/>
          <p:nvPr/>
        </p:nvSpPr>
        <p:spPr>
          <a:xfrm>
            <a:off x="11263440" y="5803630"/>
            <a:ext cx="441422" cy="276999"/>
          </a:xfrm>
          <a:prstGeom prst="rect">
            <a:avLst/>
          </a:prstGeom>
          <a:noFill/>
        </p:spPr>
        <p:txBody>
          <a:bodyPr wrap="none" rtlCol="0">
            <a:spAutoFit/>
          </a:bodyPr>
          <a:lstStyle/>
          <a:p>
            <a:r>
              <a:rPr lang="en-US" sz="1200"/>
              <a:t>100</a:t>
            </a:r>
          </a:p>
        </p:txBody>
      </p:sp>
      <p:sp>
        <p:nvSpPr>
          <p:cNvPr id="62" name="TextBox 61"/>
          <p:cNvSpPr txBox="1"/>
          <p:nvPr/>
        </p:nvSpPr>
        <p:spPr>
          <a:xfrm>
            <a:off x="5207627" y="5567994"/>
            <a:ext cx="270251" cy="276999"/>
          </a:xfrm>
          <a:prstGeom prst="rect">
            <a:avLst/>
          </a:prstGeom>
          <a:noFill/>
        </p:spPr>
        <p:txBody>
          <a:bodyPr wrap="none" rtlCol="0">
            <a:spAutoFit/>
          </a:bodyPr>
          <a:lstStyle/>
          <a:p>
            <a:r>
              <a:rPr lang="en-US" sz="1200"/>
              <a:t>1</a:t>
            </a:r>
          </a:p>
        </p:txBody>
      </p:sp>
      <p:sp>
        <p:nvSpPr>
          <p:cNvPr id="63" name="TextBox 62"/>
          <p:cNvSpPr txBox="1"/>
          <p:nvPr/>
        </p:nvSpPr>
        <p:spPr>
          <a:xfrm>
            <a:off x="5164761" y="4012705"/>
            <a:ext cx="355837" cy="276999"/>
          </a:xfrm>
          <a:prstGeom prst="rect">
            <a:avLst/>
          </a:prstGeom>
          <a:noFill/>
        </p:spPr>
        <p:txBody>
          <a:bodyPr wrap="none" rtlCol="0">
            <a:spAutoFit/>
          </a:bodyPr>
          <a:lstStyle/>
          <a:p>
            <a:r>
              <a:rPr lang="en-US" sz="1200"/>
              <a:t>10</a:t>
            </a:r>
          </a:p>
        </p:txBody>
      </p:sp>
      <p:sp>
        <p:nvSpPr>
          <p:cNvPr id="64" name="TextBox 63"/>
          <p:cNvSpPr txBox="1"/>
          <p:nvPr/>
        </p:nvSpPr>
        <p:spPr>
          <a:xfrm>
            <a:off x="5122236" y="2510874"/>
            <a:ext cx="441422" cy="276999"/>
          </a:xfrm>
          <a:prstGeom prst="rect">
            <a:avLst/>
          </a:prstGeom>
          <a:noFill/>
        </p:spPr>
        <p:txBody>
          <a:bodyPr wrap="none" rtlCol="0">
            <a:spAutoFit/>
          </a:bodyPr>
          <a:lstStyle/>
          <a:p>
            <a:r>
              <a:rPr lang="en-US" sz="1200"/>
              <a:t>100</a:t>
            </a:r>
          </a:p>
        </p:txBody>
      </p:sp>
      <p:sp>
        <p:nvSpPr>
          <p:cNvPr id="65" name="TextBox 64"/>
          <p:cNvSpPr txBox="1"/>
          <p:nvPr/>
        </p:nvSpPr>
        <p:spPr>
          <a:xfrm>
            <a:off x="5706941" y="4880402"/>
            <a:ext cx="701033" cy="276999"/>
          </a:xfrm>
          <a:prstGeom prst="rect">
            <a:avLst/>
          </a:prstGeom>
          <a:noFill/>
        </p:spPr>
        <p:txBody>
          <a:bodyPr wrap="none" rtlCol="0">
            <a:spAutoFit/>
          </a:bodyPr>
          <a:lstStyle/>
          <a:p>
            <a:r>
              <a:rPr lang="en-US" sz="1200"/>
              <a:t>200 </a:t>
            </a:r>
            <a:r>
              <a:rPr lang="en-US" sz="1200">
                <a:latin typeface="Symbol" charset="2"/>
                <a:cs typeface="Symbol" charset="2"/>
              </a:rPr>
              <a:t>m</a:t>
            </a:r>
            <a:r>
              <a:rPr lang="en-US" sz="1200"/>
              <a:t>m</a:t>
            </a:r>
          </a:p>
        </p:txBody>
      </p:sp>
      <p:sp>
        <p:nvSpPr>
          <p:cNvPr id="66" name="TextBox 65"/>
          <p:cNvSpPr txBox="1"/>
          <p:nvPr/>
        </p:nvSpPr>
        <p:spPr>
          <a:xfrm>
            <a:off x="5703655" y="4360894"/>
            <a:ext cx="701033" cy="276999"/>
          </a:xfrm>
          <a:prstGeom prst="rect">
            <a:avLst/>
          </a:prstGeom>
          <a:noFill/>
        </p:spPr>
        <p:txBody>
          <a:bodyPr wrap="none" rtlCol="0">
            <a:spAutoFit/>
          </a:bodyPr>
          <a:lstStyle/>
          <a:p>
            <a:r>
              <a:rPr lang="en-US" sz="1200"/>
              <a:t>300 </a:t>
            </a:r>
            <a:r>
              <a:rPr lang="en-US" sz="1200">
                <a:latin typeface="Symbol" charset="2"/>
                <a:cs typeface="Symbol" charset="2"/>
              </a:rPr>
              <a:t>m</a:t>
            </a:r>
            <a:r>
              <a:rPr lang="en-US" sz="1200"/>
              <a:t>m</a:t>
            </a:r>
          </a:p>
        </p:txBody>
      </p:sp>
      <p:sp>
        <p:nvSpPr>
          <p:cNvPr id="67" name="TextBox 66"/>
          <p:cNvSpPr txBox="1"/>
          <p:nvPr/>
        </p:nvSpPr>
        <p:spPr>
          <a:xfrm>
            <a:off x="5703655" y="3817646"/>
            <a:ext cx="1359717" cy="276999"/>
          </a:xfrm>
          <a:prstGeom prst="rect">
            <a:avLst/>
          </a:prstGeom>
          <a:noFill/>
        </p:spPr>
        <p:txBody>
          <a:bodyPr wrap="none" rtlCol="0">
            <a:spAutoFit/>
          </a:bodyPr>
          <a:lstStyle/>
          <a:p>
            <a:r>
              <a:rPr lang="en-US" sz="1200"/>
              <a:t>400 </a:t>
            </a:r>
            <a:r>
              <a:rPr lang="en-US" sz="1200">
                <a:latin typeface="Symbol" charset="2"/>
                <a:cs typeface="Symbol" charset="2"/>
              </a:rPr>
              <a:t>m</a:t>
            </a:r>
            <a:r>
              <a:rPr lang="en-US" sz="1200"/>
              <a:t>m  aperture</a:t>
            </a:r>
          </a:p>
        </p:txBody>
      </p:sp>
      <p:sp>
        <p:nvSpPr>
          <p:cNvPr id="68" name="TextBox 67"/>
          <p:cNvSpPr txBox="1"/>
          <p:nvPr/>
        </p:nvSpPr>
        <p:spPr>
          <a:xfrm>
            <a:off x="6389954" y="2169945"/>
            <a:ext cx="5385154" cy="369332"/>
          </a:xfrm>
          <a:prstGeom prst="rect">
            <a:avLst/>
          </a:prstGeom>
          <a:noFill/>
        </p:spPr>
        <p:txBody>
          <a:bodyPr wrap="square" rtlCol="0">
            <a:spAutoFit/>
          </a:bodyPr>
          <a:lstStyle/>
          <a:p>
            <a:r>
              <a:rPr lang="en-US" dirty="0"/>
              <a:t>EBPG theoretical on-axis spot size at 100 kV</a:t>
            </a:r>
          </a:p>
        </p:txBody>
      </p:sp>
      <p:sp>
        <p:nvSpPr>
          <p:cNvPr id="135" name="TextBox 134"/>
          <p:cNvSpPr txBox="1"/>
          <p:nvPr/>
        </p:nvSpPr>
        <p:spPr>
          <a:xfrm>
            <a:off x="1357086" y="2612948"/>
            <a:ext cx="3182257" cy="2862322"/>
          </a:xfrm>
          <a:prstGeom prst="rect">
            <a:avLst/>
          </a:prstGeom>
          <a:noFill/>
        </p:spPr>
        <p:txBody>
          <a:bodyPr wrap="square" rtlCol="0">
            <a:spAutoFit/>
          </a:bodyPr>
          <a:lstStyle/>
          <a:p>
            <a:r>
              <a:rPr lang="en-US" dirty="0"/>
              <a:t>For example, if you want 20nm wide lines you should use a spot size no larger than about 5nm. According to this plot, you could choose the 200um aperture at 3 </a:t>
            </a:r>
            <a:r>
              <a:rPr lang="en-US" dirty="0" err="1"/>
              <a:t>nA</a:t>
            </a:r>
            <a:r>
              <a:rPr lang="en-US" dirty="0"/>
              <a:t>, or you could choose the 300um aperture at 1nA. Of course you should pick the larger current, to run faster.</a:t>
            </a:r>
          </a:p>
          <a:p>
            <a:endParaRPr lang="en-US" dirty="0"/>
          </a:p>
        </p:txBody>
      </p:sp>
    </p:spTree>
    <p:extLst>
      <p:ext uri="{BB962C8B-B14F-4D97-AF65-F5344CB8AC3E}">
        <p14:creationId xmlns:p14="http://schemas.microsoft.com/office/powerpoint/2010/main" val="269870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8229" y="531198"/>
            <a:ext cx="6582228" cy="1477328"/>
          </a:xfrm>
          <a:prstGeom prst="rect">
            <a:avLst/>
          </a:prstGeom>
          <a:noFill/>
        </p:spPr>
        <p:txBody>
          <a:bodyPr wrap="square" rtlCol="0">
            <a:spAutoFit/>
          </a:bodyPr>
          <a:lstStyle/>
          <a:p>
            <a:r>
              <a:rPr lang="en-US" b="1" dirty="0"/>
              <a:t>Choosing e-beam exposure parameters</a:t>
            </a:r>
          </a:p>
          <a:p>
            <a:endParaRPr lang="en-US" b="1" dirty="0"/>
          </a:p>
          <a:p>
            <a:endParaRPr lang="en-US" b="1" dirty="0"/>
          </a:p>
          <a:p>
            <a:r>
              <a:rPr lang="en-US" dirty="0"/>
              <a:t>Step 3: Select a range of doses for testing*</a:t>
            </a:r>
          </a:p>
          <a:p>
            <a:r>
              <a:rPr lang="en-US" dirty="0"/>
              <a:t> </a:t>
            </a:r>
          </a:p>
        </p:txBody>
      </p:sp>
      <p:sp>
        <p:nvSpPr>
          <p:cNvPr id="3" name="TextBox 2"/>
          <p:cNvSpPr txBox="1"/>
          <p:nvPr/>
        </p:nvSpPr>
        <p:spPr>
          <a:xfrm>
            <a:off x="1407886" y="6096000"/>
            <a:ext cx="7982857" cy="461665"/>
          </a:xfrm>
          <a:prstGeom prst="rect">
            <a:avLst/>
          </a:prstGeom>
          <a:noFill/>
        </p:spPr>
        <p:txBody>
          <a:bodyPr wrap="square" rtlCol="0">
            <a:spAutoFit/>
          </a:bodyPr>
          <a:lstStyle/>
          <a:p>
            <a:r>
              <a:rPr lang="en-US" sz="1200" dirty="0"/>
              <a:t>* We always start with a dose test, because you can’t trust your friends to tell you the right </a:t>
            </a:r>
            <a:br>
              <a:rPr lang="en-US" sz="1200" dirty="0"/>
            </a:br>
            <a:r>
              <a:rPr lang="en-US" sz="1200" dirty="0"/>
              <a:t>   dose. In fact, you might need several different doses for different parts of the pattern.</a:t>
            </a:r>
          </a:p>
        </p:txBody>
      </p:sp>
      <p:graphicFrame>
        <p:nvGraphicFramePr>
          <p:cNvPr id="4" name="Table 3"/>
          <p:cNvGraphicFramePr>
            <a:graphicFrameLocks noGrp="1"/>
          </p:cNvGraphicFramePr>
          <p:nvPr>
            <p:extLst>
              <p:ext uri="{D42A27DB-BD31-4B8C-83A1-F6EECF244321}">
                <p14:modId xmlns:p14="http://schemas.microsoft.com/office/powerpoint/2010/main" val="3628370365"/>
              </p:ext>
            </p:extLst>
          </p:nvPr>
        </p:nvGraphicFramePr>
        <p:xfrm>
          <a:off x="1336551" y="2487629"/>
          <a:ext cx="7252974" cy="1483360"/>
        </p:xfrm>
        <a:graphic>
          <a:graphicData uri="http://schemas.openxmlformats.org/drawingml/2006/table">
            <a:tbl>
              <a:tblPr firstRow="1" bandRow="1">
                <a:tableStyleId>{5C22544A-7EE6-4342-B048-85BDC9FD1C3A}</a:tableStyleId>
              </a:tblPr>
              <a:tblGrid>
                <a:gridCol w="1593753">
                  <a:extLst>
                    <a:ext uri="{9D8B030D-6E8A-4147-A177-3AD203B41FA5}">
                      <a16:colId xmlns:a16="http://schemas.microsoft.com/office/drawing/2014/main" val="1722045049"/>
                    </a:ext>
                  </a:extLst>
                </a:gridCol>
                <a:gridCol w="2291631">
                  <a:extLst>
                    <a:ext uri="{9D8B030D-6E8A-4147-A177-3AD203B41FA5}">
                      <a16:colId xmlns:a16="http://schemas.microsoft.com/office/drawing/2014/main" val="108027252"/>
                    </a:ext>
                  </a:extLst>
                </a:gridCol>
                <a:gridCol w="3367590">
                  <a:extLst>
                    <a:ext uri="{9D8B030D-6E8A-4147-A177-3AD203B41FA5}">
                      <a16:colId xmlns:a16="http://schemas.microsoft.com/office/drawing/2014/main" val="1100502553"/>
                    </a:ext>
                  </a:extLst>
                </a:gridCol>
              </a:tblGrid>
              <a:tr h="370840">
                <a:tc>
                  <a:txBody>
                    <a:bodyPr/>
                    <a:lstStyle/>
                    <a:p>
                      <a:r>
                        <a:rPr lang="en-US" b="0" u="sng" dirty="0">
                          <a:solidFill>
                            <a:schemeClr val="tx1"/>
                          </a:solidFill>
                        </a:rPr>
                        <a:t>Resist</a:t>
                      </a:r>
                    </a:p>
                  </a:txBody>
                  <a:tcPr>
                    <a:noFill/>
                  </a:tcPr>
                </a:tc>
                <a:tc>
                  <a:txBody>
                    <a:bodyPr/>
                    <a:lstStyle/>
                    <a:p>
                      <a:r>
                        <a:rPr lang="en-US" b="0" u="sng" dirty="0">
                          <a:solidFill>
                            <a:schemeClr val="tx1"/>
                          </a:solidFill>
                        </a:rPr>
                        <a:t>Developer</a:t>
                      </a:r>
                    </a:p>
                  </a:txBody>
                  <a:tcPr>
                    <a:noFill/>
                  </a:tcPr>
                </a:tc>
                <a:tc>
                  <a:txBody>
                    <a:bodyPr/>
                    <a:lstStyle/>
                    <a:p>
                      <a:r>
                        <a:rPr lang="en-US" b="0" u="sng" dirty="0">
                          <a:solidFill>
                            <a:schemeClr val="tx1"/>
                          </a:solidFill>
                        </a:rPr>
                        <a:t>Typical dose range</a:t>
                      </a:r>
                    </a:p>
                  </a:txBody>
                  <a:tcPr>
                    <a:noFill/>
                  </a:tcPr>
                </a:tc>
                <a:extLst>
                  <a:ext uri="{0D108BD9-81ED-4DB2-BD59-A6C34878D82A}">
                    <a16:rowId xmlns:a16="http://schemas.microsoft.com/office/drawing/2014/main" val="1495353878"/>
                  </a:ext>
                </a:extLst>
              </a:tr>
              <a:tr h="370840">
                <a:tc>
                  <a:txBody>
                    <a:bodyPr/>
                    <a:lstStyle/>
                    <a:p>
                      <a:r>
                        <a:rPr lang="en-US" b="0" dirty="0">
                          <a:solidFill>
                            <a:schemeClr val="tx1"/>
                          </a:solidFill>
                        </a:rPr>
                        <a:t>PMMA</a:t>
                      </a:r>
                    </a:p>
                  </a:txBody>
                  <a:tcPr>
                    <a:noFill/>
                  </a:tcPr>
                </a:tc>
                <a:tc>
                  <a:txBody>
                    <a:bodyPr/>
                    <a:lstStyle/>
                    <a:p>
                      <a:r>
                        <a:rPr lang="en-US" b="0" dirty="0">
                          <a:solidFill>
                            <a:schemeClr val="tx1"/>
                          </a:solidFill>
                        </a:rPr>
                        <a:t>IPA/water, cold</a:t>
                      </a:r>
                    </a:p>
                  </a:txBody>
                  <a:tcPr>
                    <a:noFill/>
                  </a:tcPr>
                </a:tc>
                <a:tc>
                  <a:txBody>
                    <a:bodyPr/>
                    <a:lstStyle/>
                    <a:p>
                      <a:r>
                        <a:rPr lang="en-US" b="0" dirty="0">
                          <a:solidFill>
                            <a:schemeClr val="tx1"/>
                          </a:solidFill>
                        </a:rPr>
                        <a:t>800 to 3000 </a:t>
                      </a:r>
                      <a:r>
                        <a:rPr lang="en-US" b="0" dirty="0" err="1">
                          <a:solidFill>
                            <a:schemeClr val="tx1"/>
                          </a:solidFill>
                          <a:latin typeface="Symbol" panose="05050102010706020507" pitchFamily="18" charset="2"/>
                        </a:rPr>
                        <a:t>m</a:t>
                      </a:r>
                      <a:r>
                        <a:rPr lang="en-US" b="0" dirty="0" err="1">
                          <a:solidFill>
                            <a:schemeClr val="tx1"/>
                          </a:solidFill>
                        </a:rPr>
                        <a:t>C</a:t>
                      </a:r>
                      <a:r>
                        <a:rPr lang="en-US" b="0" dirty="0">
                          <a:solidFill>
                            <a:schemeClr val="tx1"/>
                          </a:solidFill>
                        </a:rPr>
                        <a:t>/cm2</a:t>
                      </a:r>
                    </a:p>
                  </a:txBody>
                  <a:tcPr>
                    <a:noFill/>
                  </a:tcPr>
                </a:tc>
                <a:extLst>
                  <a:ext uri="{0D108BD9-81ED-4DB2-BD59-A6C34878D82A}">
                    <a16:rowId xmlns:a16="http://schemas.microsoft.com/office/drawing/2014/main" val="1714060324"/>
                  </a:ext>
                </a:extLst>
              </a:tr>
              <a:tr h="370840">
                <a:tc>
                  <a:txBody>
                    <a:bodyPr/>
                    <a:lstStyle/>
                    <a:p>
                      <a:r>
                        <a:rPr lang="en-US" b="0" dirty="0">
                          <a:solidFill>
                            <a:schemeClr val="tx1"/>
                          </a:solidFill>
                        </a:rPr>
                        <a:t>ZEP or CSAR</a:t>
                      </a:r>
                    </a:p>
                  </a:txBody>
                  <a:tcPr>
                    <a:noFill/>
                  </a:tcPr>
                </a:tc>
                <a:tc>
                  <a:txBody>
                    <a:bodyPr/>
                    <a:lstStyle/>
                    <a:p>
                      <a:r>
                        <a:rPr lang="en-US" b="0" dirty="0">
                          <a:solidFill>
                            <a:schemeClr val="tx1"/>
                          </a:solidFill>
                        </a:rPr>
                        <a:t>Xylene, cold</a:t>
                      </a:r>
                    </a:p>
                  </a:txBody>
                  <a:tcPr>
                    <a:noFill/>
                  </a:tcPr>
                </a:tc>
                <a:tc>
                  <a:txBody>
                    <a:bodyPr/>
                    <a:lstStyle/>
                    <a:p>
                      <a:r>
                        <a:rPr lang="en-US" b="0" dirty="0">
                          <a:solidFill>
                            <a:schemeClr val="tx1"/>
                          </a:solidFill>
                        </a:rPr>
                        <a:t>500 to 1000</a:t>
                      </a:r>
                    </a:p>
                  </a:txBody>
                  <a:tcPr>
                    <a:noFill/>
                  </a:tcPr>
                </a:tc>
                <a:extLst>
                  <a:ext uri="{0D108BD9-81ED-4DB2-BD59-A6C34878D82A}">
                    <a16:rowId xmlns:a16="http://schemas.microsoft.com/office/drawing/2014/main" val="1012491865"/>
                  </a:ext>
                </a:extLst>
              </a:tr>
              <a:tr h="370840">
                <a:tc>
                  <a:txBody>
                    <a:bodyPr/>
                    <a:lstStyle/>
                    <a:p>
                      <a:r>
                        <a:rPr lang="en-US" b="0" dirty="0">
                          <a:solidFill>
                            <a:schemeClr val="tx1"/>
                          </a:solidFill>
                        </a:rPr>
                        <a:t>HSQ</a:t>
                      </a:r>
                    </a:p>
                  </a:txBody>
                  <a:tcPr>
                    <a:noFill/>
                  </a:tcPr>
                </a:tc>
                <a:tc>
                  <a:txBody>
                    <a:bodyPr/>
                    <a:lstStyle/>
                    <a:p>
                      <a:r>
                        <a:rPr lang="en-US" b="0" dirty="0">
                          <a:solidFill>
                            <a:schemeClr val="tx1"/>
                          </a:solidFill>
                        </a:rPr>
                        <a:t>MF312 (TMAH)</a:t>
                      </a:r>
                    </a:p>
                  </a:txBody>
                  <a:tcPr>
                    <a:noFill/>
                  </a:tcPr>
                </a:tc>
                <a:tc>
                  <a:txBody>
                    <a:bodyPr/>
                    <a:lstStyle/>
                    <a:p>
                      <a:r>
                        <a:rPr lang="en-US" b="0" dirty="0">
                          <a:solidFill>
                            <a:schemeClr val="tx1"/>
                          </a:solidFill>
                        </a:rPr>
                        <a:t>800 to 3000</a:t>
                      </a:r>
                    </a:p>
                  </a:txBody>
                  <a:tcPr>
                    <a:noFill/>
                  </a:tcPr>
                </a:tc>
                <a:extLst>
                  <a:ext uri="{0D108BD9-81ED-4DB2-BD59-A6C34878D82A}">
                    <a16:rowId xmlns:a16="http://schemas.microsoft.com/office/drawing/2014/main" val="1157905229"/>
                  </a:ext>
                </a:extLst>
              </a:tr>
            </a:tbl>
          </a:graphicData>
        </a:graphic>
      </p:graphicFrame>
      <p:sp>
        <p:nvSpPr>
          <p:cNvPr id="5" name="TextBox 4"/>
          <p:cNvSpPr txBox="1"/>
          <p:nvPr/>
        </p:nvSpPr>
        <p:spPr>
          <a:xfrm>
            <a:off x="8210144" y="1546698"/>
            <a:ext cx="3161489" cy="4524315"/>
          </a:xfrm>
          <a:prstGeom prst="rect">
            <a:avLst/>
          </a:prstGeom>
          <a:noFill/>
        </p:spPr>
        <p:txBody>
          <a:bodyPr wrap="square" rtlCol="0">
            <a:spAutoFit/>
          </a:bodyPr>
          <a:lstStyle/>
          <a:p>
            <a:r>
              <a:rPr lang="en-US" dirty="0"/>
              <a:t>Your first run should always be a dose test. Choose a range of doses that goes from too low to too high. Then expose your pattern (or part of it) a number of times using different doses. The best dose will depend on the pattern, the substrate, the developer and to some extent on the pattern transfer technique. It’s not like using a laser printer; some testing and tweaking is always required. Very small features with very few pixels will require even higher doses than these.</a:t>
            </a:r>
          </a:p>
        </p:txBody>
      </p:sp>
    </p:spTree>
    <p:extLst>
      <p:ext uri="{BB962C8B-B14F-4D97-AF65-F5344CB8AC3E}">
        <p14:creationId xmlns:p14="http://schemas.microsoft.com/office/powerpoint/2010/main" val="1110791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48229" y="531198"/>
            <a:ext cx="6582228" cy="4247317"/>
          </a:xfrm>
          <a:prstGeom prst="rect">
            <a:avLst/>
          </a:prstGeom>
          <a:noFill/>
        </p:spPr>
        <p:txBody>
          <a:bodyPr wrap="square" rtlCol="0">
            <a:spAutoFit/>
          </a:bodyPr>
          <a:lstStyle/>
          <a:p>
            <a:r>
              <a:rPr lang="en-US" b="1" dirty="0"/>
              <a:t>Choosing e-beam exposure parameters</a:t>
            </a:r>
          </a:p>
          <a:p>
            <a:endParaRPr lang="en-US" b="1" dirty="0"/>
          </a:p>
          <a:p>
            <a:endParaRPr lang="en-US" b="1" dirty="0"/>
          </a:p>
          <a:p>
            <a:r>
              <a:rPr lang="en-US" dirty="0"/>
              <a:t>Step 4: Resist sensitivity and beam step size</a:t>
            </a:r>
          </a:p>
          <a:p>
            <a:endParaRPr lang="en-US" dirty="0"/>
          </a:p>
          <a:p>
            <a:endParaRPr lang="en-US" dirty="0"/>
          </a:p>
          <a:p>
            <a:endParaRPr lang="en-US" dirty="0"/>
          </a:p>
          <a:p>
            <a:r>
              <a:rPr lang="en-US" dirty="0"/>
              <a:t>Number of electrons in a pixel = </a:t>
            </a:r>
          </a:p>
          <a:p>
            <a:endParaRPr lang="en-US" dirty="0"/>
          </a:p>
          <a:p>
            <a:r>
              <a:rPr lang="en-US" dirty="0"/>
              <a:t>	current * time = dose * area</a:t>
            </a:r>
          </a:p>
          <a:p>
            <a:endParaRPr lang="en-US" dirty="0"/>
          </a:p>
          <a:p>
            <a:r>
              <a:rPr lang="en-US" dirty="0"/>
              <a:t>In other words,</a:t>
            </a:r>
          </a:p>
          <a:p>
            <a:endParaRPr lang="en-US" dirty="0"/>
          </a:p>
          <a:p>
            <a:r>
              <a:rPr lang="en-US" dirty="0"/>
              <a:t>	current / frequency = dose * (beam step)</a:t>
            </a:r>
            <a:r>
              <a:rPr lang="en-US" baseline="30000" dirty="0"/>
              <a:t>2</a:t>
            </a:r>
          </a:p>
          <a:p>
            <a:r>
              <a:rPr lang="en-US" dirty="0"/>
              <a:t> </a:t>
            </a:r>
          </a:p>
        </p:txBody>
      </p:sp>
      <p:sp>
        <p:nvSpPr>
          <p:cNvPr id="4" name="TextBox 3"/>
          <p:cNvSpPr txBox="1"/>
          <p:nvPr/>
        </p:nvSpPr>
        <p:spPr>
          <a:xfrm>
            <a:off x="7263220" y="1329242"/>
            <a:ext cx="4134255" cy="4524315"/>
          </a:xfrm>
          <a:prstGeom prst="rect">
            <a:avLst/>
          </a:prstGeom>
          <a:noFill/>
        </p:spPr>
        <p:txBody>
          <a:bodyPr wrap="square" rtlCol="0">
            <a:spAutoFit/>
          </a:bodyPr>
          <a:lstStyle/>
          <a:p>
            <a:r>
              <a:rPr lang="en-US" dirty="0"/>
              <a:t>By “area” we mean the area of one pixel, which is the square of the beam step size. The dose delivered to one pixel is the same as the dose delivered to the entire shape.</a:t>
            </a:r>
          </a:p>
          <a:p>
            <a:endParaRPr lang="en-US" dirty="0"/>
          </a:p>
          <a:p>
            <a:r>
              <a:rPr lang="en-US" dirty="0"/>
              <a:t>The beam dwells on one pixel for a time equal to 1/frequency. The maximum frequency of our EBPG is 50 </a:t>
            </a:r>
            <a:r>
              <a:rPr lang="en-US" dirty="0" err="1"/>
              <a:t>MHz.</a:t>
            </a:r>
            <a:r>
              <a:rPr lang="en-US" dirty="0"/>
              <a:t> This constrains the exposure current, since there is a minimum dwell time.</a:t>
            </a:r>
          </a:p>
          <a:p>
            <a:endParaRPr lang="en-US" dirty="0"/>
          </a:p>
          <a:p>
            <a:r>
              <a:rPr lang="en-US" dirty="0"/>
              <a:t>To stay under the speed limit (125 MHz on the EBPG5200 or 50 MHz on the older EBPG5000) we can lower the current, or increase the beam step size.</a:t>
            </a:r>
          </a:p>
        </p:txBody>
      </p:sp>
      <p:grpSp>
        <p:nvGrpSpPr>
          <p:cNvPr id="5" name="Group 4"/>
          <p:cNvGrpSpPr/>
          <p:nvPr/>
        </p:nvGrpSpPr>
        <p:grpSpPr>
          <a:xfrm>
            <a:off x="3867590" y="5027489"/>
            <a:ext cx="2406751" cy="1116722"/>
            <a:chOff x="1484313" y="2413000"/>
            <a:chExt cx="6100762" cy="3013075"/>
          </a:xfrm>
        </p:grpSpPr>
        <p:sp>
          <p:nvSpPr>
            <p:cNvPr id="6" name="Line 4"/>
            <p:cNvSpPr>
              <a:spLocks noChangeShapeType="1"/>
            </p:cNvSpPr>
            <p:nvPr/>
          </p:nvSpPr>
          <p:spPr bwMode="auto">
            <a:xfrm>
              <a:off x="2012950" y="2690813"/>
              <a:ext cx="5305425" cy="0"/>
            </a:xfrm>
            <a:prstGeom prst="line">
              <a:avLst/>
            </a:prstGeom>
            <a:noFill/>
            <a:ln w="12700">
              <a:solidFill>
                <a:srgbClr val="000000"/>
              </a:solidFill>
              <a:round/>
              <a:headEnd type="none" w="sm" len="sm"/>
              <a:tailEnd type="none" w="sm" len="sm"/>
            </a:ln>
            <a:effectLst/>
          </p:spPr>
          <p:txBody>
            <a:bodyPr/>
            <a:lstStyle/>
            <a:p>
              <a:endParaRPr lang="en-US"/>
            </a:p>
          </p:txBody>
        </p:sp>
        <p:sp>
          <p:nvSpPr>
            <p:cNvPr id="7" name="Oval 5"/>
            <p:cNvSpPr>
              <a:spLocks noChangeArrowheads="1"/>
            </p:cNvSpPr>
            <p:nvPr/>
          </p:nvSpPr>
          <p:spPr bwMode="auto">
            <a:xfrm>
              <a:off x="4406900" y="2419350"/>
              <a:ext cx="519113"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 name="Oval 6"/>
            <p:cNvSpPr>
              <a:spLocks noChangeArrowheads="1"/>
            </p:cNvSpPr>
            <p:nvPr/>
          </p:nvSpPr>
          <p:spPr bwMode="auto">
            <a:xfrm>
              <a:off x="4406900" y="2974975"/>
              <a:ext cx="519113" cy="550863"/>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9" name="Oval 7"/>
            <p:cNvSpPr>
              <a:spLocks noChangeArrowheads="1"/>
            </p:cNvSpPr>
            <p:nvPr/>
          </p:nvSpPr>
          <p:spPr bwMode="auto">
            <a:xfrm>
              <a:off x="4406900" y="3535363"/>
              <a:ext cx="519113"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0" name="Oval 8"/>
            <p:cNvSpPr>
              <a:spLocks noChangeArrowheads="1"/>
            </p:cNvSpPr>
            <p:nvPr/>
          </p:nvSpPr>
          <p:spPr bwMode="auto">
            <a:xfrm>
              <a:off x="4406900" y="4090988"/>
              <a:ext cx="519113" cy="55086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1" name="Oval 9"/>
            <p:cNvSpPr>
              <a:spLocks noChangeArrowheads="1"/>
            </p:cNvSpPr>
            <p:nvPr/>
          </p:nvSpPr>
          <p:spPr bwMode="auto">
            <a:xfrm>
              <a:off x="4406900" y="4651375"/>
              <a:ext cx="519113" cy="54768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 name="Line 10"/>
            <p:cNvSpPr>
              <a:spLocks noChangeShapeType="1"/>
            </p:cNvSpPr>
            <p:nvPr/>
          </p:nvSpPr>
          <p:spPr bwMode="auto">
            <a:xfrm flipV="1">
              <a:off x="1747838" y="2413000"/>
              <a:ext cx="0" cy="2789238"/>
            </a:xfrm>
            <a:prstGeom prst="line">
              <a:avLst/>
            </a:prstGeom>
            <a:noFill/>
            <a:ln w="12700">
              <a:solidFill>
                <a:srgbClr val="000000"/>
              </a:solidFill>
              <a:round/>
              <a:headEnd type="none" w="sm" len="sm"/>
              <a:tailEnd type="none" w="sm" len="sm"/>
            </a:ln>
            <a:effectLst/>
          </p:spPr>
          <p:txBody>
            <a:bodyPr/>
            <a:lstStyle/>
            <a:p>
              <a:endParaRPr lang="en-US"/>
            </a:p>
          </p:txBody>
        </p:sp>
        <p:sp>
          <p:nvSpPr>
            <p:cNvPr id="13" name="Line 11"/>
            <p:cNvSpPr>
              <a:spLocks noChangeShapeType="1"/>
            </p:cNvSpPr>
            <p:nvPr/>
          </p:nvSpPr>
          <p:spPr bwMode="auto">
            <a:xfrm>
              <a:off x="1747838" y="2413000"/>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4" name="Line 12"/>
            <p:cNvSpPr>
              <a:spLocks noChangeShapeType="1"/>
            </p:cNvSpPr>
            <p:nvPr/>
          </p:nvSpPr>
          <p:spPr bwMode="auto">
            <a:xfrm>
              <a:off x="1747838" y="2413000"/>
              <a:ext cx="5834062" cy="0"/>
            </a:xfrm>
            <a:prstGeom prst="line">
              <a:avLst/>
            </a:prstGeom>
            <a:noFill/>
            <a:ln w="12700">
              <a:solidFill>
                <a:srgbClr val="000000"/>
              </a:solidFill>
              <a:round/>
              <a:headEnd type="none" w="sm" len="sm"/>
              <a:tailEnd type="none" w="sm" len="sm"/>
            </a:ln>
            <a:effectLst/>
          </p:spPr>
          <p:txBody>
            <a:bodyPr/>
            <a:lstStyle/>
            <a:p>
              <a:endParaRPr lang="en-US"/>
            </a:p>
          </p:txBody>
        </p:sp>
        <p:sp>
          <p:nvSpPr>
            <p:cNvPr id="15" name="Line 13"/>
            <p:cNvSpPr>
              <a:spLocks noChangeShapeType="1"/>
            </p:cNvSpPr>
            <p:nvPr/>
          </p:nvSpPr>
          <p:spPr bwMode="auto">
            <a:xfrm>
              <a:off x="7581900" y="2413000"/>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6" name="Line 14"/>
            <p:cNvSpPr>
              <a:spLocks noChangeShapeType="1"/>
            </p:cNvSpPr>
            <p:nvPr/>
          </p:nvSpPr>
          <p:spPr bwMode="auto">
            <a:xfrm>
              <a:off x="7581900" y="2413000"/>
              <a:ext cx="0" cy="2789238"/>
            </a:xfrm>
            <a:prstGeom prst="line">
              <a:avLst/>
            </a:prstGeom>
            <a:noFill/>
            <a:ln w="12700">
              <a:solidFill>
                <a:srgbClr val="000000"/>
              </a:solidFill>
              <a:round/>
              <a:headEnd type="none" w="sm" len="sm"/>
              <a:tailEnd type="none" w="sm" len="sm"/>
            </a:ln>
            <a:effectLst/>
          </p:spPr>
          <p:txBody>
            <a:bodyPr/>
            <a:lstStyle/>
            <a:p>
              <a:endParaRPr lang="en-US"/>
            </a:p>
          </p:txBody>
        </p:sp>
        <p:sp>
          <p:nvSpPr>
            <p:cNvPr id="17" name="Line 15"/>
            <p:cNvSpPr>
              <a:spLocks noChangeShapeType="1"/>
            </p:cNvSpPr>
            <p:nvPr/>
          </p:nvSpPr>
          <p:spPr bwMode="auto">
            <a:xfrm>
              <a:off x="7581900" y="5202238"/>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8" name="Line 16"/>
            <p:cNvSpPr>
              <a:spLocks noChangeShapeType="1"/>
            </p:cNvSpPr>
            <p:nvPr/>
          </p:nvSpPr>
          <p:spPr bwMode="auto">
            <a:xfrm flipH="1">
              <a:off x="1747838" y="5202238"/>
              <a:ext cx="5834062" cy="0"/>
            </a:xfrm>
            <a:prstGeom prst="line">
              <a:avLst/>
            </a:prstGeom>
            <a:noFill/>
            <a:ln w="12700">
              <a:solidFill>
                <a:srgbClr val="000000"/>
              </a:solidFill>
              <a:round/>
              <a:headEnd type="none" w="sm" len="sm"/>
              <a:tailEnd type="none" w="sm" len="sm"/>
            </a:ln>
            <a:effectLst/>
          </p:spPr>
          <p:txBody>
            <a:bodyPr/>
            <a:lstStyle/>
            <a:p>
              <a:endParaRPr lang="en-US"/>
            </a:p>
          </p:txBody>
        </p:sp>
        <p:sp>
          <p:nvSpPr>
            <p:cNvPr id="19" name="Line 17"/>
            <p:cNvSpPr>
              <a:spLocks noChangeShapeType="1"/>
            </p:cNvSpPr>
            <p:nvPr/>
          </p:nvSpPr>
          <p:spPr bwMode="auto">
            <a:xfrm>
              <a:off x="1747838" y="5202238"/>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20" name="Line 18"/>
            <p:cNvSpPr>
              <a:spLocks noChangeShapeType="1"/>
            </p:cNvSpPr>
            <p:nvPr/>
          </p:nvSpPr>
          <p:spPr bwMode="auto">
            <a:xfrm>
              <a:off x="7318375" y="2690813"/>
              <a:ext cx="1588"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21" name="Line 19"/>
            <p:cNvSpPr>
              <a:spLocks noChangeShapeType="1"/>
            </p:cNvSpPr>
            <p:nvPr/>
          </p:nvSpPr>
          <p:spPr bwMode="auto">
            <a:xfrm>
              <a:off x="7318375" y="2690813"/>
              <a:ext cx="0" cy="560387"/>
            </a:xfrm>
            <a:prstGeom prst="line">
              <a:avLst/>
            </a:prstGeom>
            <a:noFill/>
            <a:ln w="12700">
              <a:solidFill>
                <a:srgbClr val="000000"/>
              </a:solidFill>
              <a:round/>
              <a:headEnd type="none" w="sm" len="sm"/>
              <a:tailEnd type="none" w="sm" len="sm"/>
            </a:ln>
            <a:effectLst/>
          </p:spPr>
          <p:txBody>
            <a:bodyPr/>
            <a:lstStyle/>
            <a:p>
              <a:endParaRPr lang="en-US"/>
            </a:p>
          </p:txBody>
        </p:sp>
        <p:sp>
          <p:nvSpPr>
            <p:cNvPr id="22" name="Line 20"/>
            <p:cNvSpPr>
              <a:spLocks noChangeShapeType="1"/>
            </p:cNvSpPr>
            <p:nvPr/>
          </p:nvSpPr>
          <p:spPr bwMode="auto">
            <a:xfrm>
              <a:off x="7318375" y="3251200"/>
              <a:ext cx="1588"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23" name="Line 21"/>
            <p:cNvSpPr>
              <a:spLocks noChangeShapeType="1"/>
            </p:cNvSpPr>
            <p:nvPr/>
          </p:nvSpPr>
          <p:spPr bwMode="auto">
            <a:xfrm flipH="1">
              <a:off x="2012950" y="3251200"/>
              <a:ext cx="5305425" cy="0"/>
            </a:xfrm>
            <a:prstGeom prst="line">
              <a:avLst/>
            </a:prstGeom>
            <a:noFill/>
            <a:ln w="12700">
              <a:solidFill>
                <a:srgbClr val="000000"/>
              </a:solidFill>
              <a:round/>
              <a:headEnd type="none" w="sm" len="sm"/>
              <a:tailEnd type="none" w="sm" len="sm"/>
            </a:ln>
            <a:effectLst/>
          </p:spPr>
          <p:txBody>
            <a:bodyPr/>
            <a:lstStyle/>
            <a:p>
              <a:endParaRPr lang="en-US"/>
            </a:p>
          </p:txBody>
        </p:sp>
        <p:sp>
          <p:nvSpPr>
            <p:cNvPr id="24" name="Line 22"/>
            <p:cNvSpPr>
              <a:spLocks noChangeShapeType="1"/>
            </p:cNvSpPr>
            <p:nvPr/>
          </p:nvSpPr>
          <p:spPr bwMode="auto">
            <a:xfrm>
              <a:off x="2012950" y="3251200"/>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25" name="Line 23"/>
            <p:cNvSpPr>
              <a:spLocks noChangeShapeType="1"/>
            </p:cNvSpPr>
            <p:nvPr/>
          </p:nvSpPr>
          <p:spPr bwMode="auto">
            <a:xfrm>
              <a:off x="2012950" y="3251200"/>
              <a:ext cx="0" cy="557213"/>
            </a:xfrm>
            <a:prstGeom prst="line">
              <a:avLst/>
            </a:prstGeom>
            <a:noFill/>
            <a:ln w="12700">
              <a:solidFill>
                <a:srgbClr val="000000"/>
              </a:solidFill>
              <a:round/>
              <a:headEnd type="none" w="sm" len="sm"/>
              <a:tailEnd type="none" w="sm" len="sm"/>
            </a:ln>
            <a:effectLst/>
          </p:spPr>
          <p:txBody>
            <a:bodyPr/>
            <a:lstStyle/>
            <a:p>
              <a:endParaRPr lang="en-US"/>
            </a:p>
          </p:txBody>
        </p:sp>
        <p:sp>
          <p:nvSpPr>
            <p:cNvPr id="26" name="Line 24"/>
            <p:cNvSpPr>
              <a:spLocks noChangeShapeType="1"/>
            </p:cNvSpPr>
            <p:nvPr/>
          </p:nvSpPr>
          <p:spPr bwMode="auto">
            <a:xfrm>
              <a:off x="2012950" y="3808413"/>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27" name="Line 25"/>
            <p:cNvSpPr>
              <a:spLocks noChangeShapeType="1"/>
            </p:cNvSpPr>
            <p:nvPr/>
          </p:nvSpPr>
          <p:spPr bwMode="auto">
            <a:xfrm>
              <a:off x="2012950" y="3808413"/>
              <a:ext cx="5305425" cy="0"/>
            </a:xfrm>
            <a:prstGeom prst="line">
              <a:avLst/>
            </a:prstGeom>
            <a:noFill/>
            <a:ln w="12700">
              <a:solidFill>
                <a:srgbClr val="FF0100"/>
              </a:solidFill>
              <a:round/>
              <a:headEnd type="none" w="sm" len="sm"/>
              <a:tailEnd type="none" w="sm" len="sm"/>
            </a:ln>
            <a:effectLst/>
          </p:spPr>
          <p:txBody>
            <a:bodyPr/>
            <a:lstStyle/>
            <a:p>
              <a:endParaRPr lang="en-US"/>
            </a:p>
          </p:txBody>
        </p:sp>
        <p:sp>
          <p:nvSpPr>
            <p:cNvPr id="28" name="Line 26"/>
            <p:cNvSpPr>
              <a:spLocks noChangeShapeType="1"/>
            </p:cNvSpPr>
            <p:nvPr/>
          </p:nvSpPr>
          <p:spPr bwMode="auto">
            <a:xfrm>
              <a:off x="7318375" y="3808413"/>
              <a:ext cx="1588"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29" name="Line 27"/>
            <p:cNvSpPr>
              <a:spLocks noChangeShapeType="1"/>
            </p:cNvSpPr>
            <p:nvPr/>
          </p:nvSpPr>
          <p:spPr bwMode="auto">
            <a:xfrm>
              <a:off x="7318375" y="3808413"/>
              <a:ext cx="0" cy="555625"/>
            </a:xfrm>
            <a:prstGeom prst="line">
              <a:avLst/>
            </a:prstGeom>
            <a:noFill/>
            <a:ln w="12700">
              <a:solidFill>
                <a:srgbClr val="000000"/>
              </a:solidFill>
              <a:round/>
              <a:headEnd type="none" w="sm" len="sm"/>
              <a:tailEnd type="none" w="sm" len="sm"/>
            </a:ln>
            <a:effectLst/>
          </p:spPr>
          <p:txBody>
            <a:bodyPr/>
            <a:lstStyle/>
            <a:p>
              <a:endParaRPr lang="en-US"/>
            </a:p>
          </p:txBody>
        </p:sp>
        <p:sp>
          <p:nvSpPr>
            <p:cNvPr id="30" name="Line 28"/>
            <p:cNvSpPr>
              <a:spLocks noChangeShapeType="1"/>
            </p:cNvSpPr>
            <p:nvPr/>
          </p:nvSpPr>
          <p:spPr bwMode="auto">
            <a:xfrm>
              <a:off x="7318375" y="4364038"/>
              <a:ext cx="1588"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31" name="Line 29"/>
            <p:cNvSpPr>
              <a:spLocks noChangeShapeType="1"/>
            </p:cNvSpPr>
            <p:nvPr/>
          </p:nvSpPr>
          <p:spPr bwMode="auto">
            <a:xfrm flipH="1">
              <a:off x="2012950" y="4364038"/>
              <a:ext cx="5305425" cy="0"/>
            </a:xfrm>
            <a:prstGeom prst="line">
              <a:avLst/>
            </a:prstGeom>
            <a:noFill/>
            <a:ln w="12700">
              <a:solidFill>
                <a:srgbClr val="FF0100"/>
              </a:solidFill>
              <a:round/>
              <a:headEnd type="none" w="sm" len="sm"/>
              <a:tailEnd type="none" w="sm" len="sm"/>
            </a:ln>
            <a:effectLst/>
          </p:spPr>
          <p:txBody>
            <a:bodyPr/>
            <a:lstStyle/>
            <a:p>
              <a:endParaRPr lang="en-US"/>
            </a:p>
          </p:txBody>
        </p:sp>
        <p:sp>
          <p:nvSpPr>
            <p:cNvPr id="32" name="Line 30"/>
            <p:cNvSpPr>
              <a:spLocks noChangeShapeType="1"/>
            </p:cNvSpPr>
            <p:nvPr/>
          </p:nvSpPr>
          <p:spPr bwMode="auto">
            <a:xfrm>
              <a:off x="2012950" y="4364038"/>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33" name="Line 31"/>
            <p:cNvSpPr>
              <a:spLocks noChangeShapeType="1"/>
            </p:cNvSpPr>
            <p:nvPr/>
          </p:nvSpPr>
          <p:spPr bwMode="auto">
            <a:xfrm>
              <a:off x="2012950" y="4364038"/>
              <a:ext cx="0" cy="558800"/>
            </a:xfrm>
            <a:prstGeom prst="line">
              <a:avLst/>
            </a:prstGeom>
            <a:noFill/>
            <a:ln w="12700">
              <a:solidFill>
                <a:srgbClr val="000000"/>
              </a:solidFill>
              <a:round/>
              <a:headEnd type="none" w="sm" len="sm"/>
              <a:tailEnd type="none" w="sm" len="sm"/>
            </a:ln>
            <a:effectLst/>
          </p:spPr>
          <p:txBody>
            <a:bodyPr/>
            <a:lstStyle/>
            <a:p>
              <a:endParaRPr lang="en-US"/>
            </a:p>
          </p:txBody>
        </p:sp>
        <p:sp>
          <p:nvSpPr>
            <p:cNvPr id="34" name="Line 32"/>
            <p:cNvSpPr>
              <a:spLocks noChangeShapeType="1"/>
            </p:cNvSpPr>
            <p:nvPr/>
          </p:nvSpPr>
          <p:spPr bwMode="auto">
            <a:xfrm>
              <a:off x="2012950" y="4922838"/>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35" name="Line 33"/>
            <p:cNvSpPr>
              <a:spLocks noChangeShapeType="1"/>
            </p:cNvSpPr>
            <p:nvPr/>
          </p:nvSpPr>
          <p:spPr bwMode="auto">
            <a:xfrm>
              <a:off x="7318375" y="4922838"/>
              <a:ext cx="1588"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36" name="Line 34"/>
            <p:cNvSpPr>
              <a:spLocks noChangeShapeType="1"/>
            </p:cNvSpPr>
            <p:nvPr/>
          </p:nvSpPr>
          <p:spPr bwMode="auto">
            <a:xfrm>
              <a:off x="2012950" y="4922838"/>
              <a:ext cx="5305425" cy="0"/>
            </a:xfrm>
            <a:prstGeom prst="line">
              <a:avLst/>
            </a:prstGeom>
            <a:noFill/>
            <a:ln w="12700">
              <a:solidFill>
                <a:srgbClr val="000000"/>
              </a:solidFill>
              <a:round/>
              <a:headEnd type="none" w="sm" len="sm"/>
              <a:tailEnd type="none" w="sm" len="sm"/>
            </a:ln>
            <a:effectLst/>
          </p:spPr>
          <p:txBody>
            <a:bodyPr/>
            <a:lstStyle/>
            <a:p>
              <a:endParaRPr lang="en-US"/>
            </a:p>
          </p:txBody>
        </p:sp>
        <p:sp>
          <p:nvSpPr>
            <p:cNvPr id="37" name="Oval 35"/>
            <p:cNvSpPr>
              <a:spLocks noChangeArrowheads="1"/>
            </p:cNvSpPr>
            <p:nvPr/>
          </p:nvSpPr>
          <p:spPr bwMode="auto">
            <a:xfrm>
              <a:off x="1754188" y="4090988"/>
              <a:ext cx="522287" cy="55086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38" name="Oval 36"/>
            <p:cNvSpPr>
              <a:spLocks noChangeArrowheads="1"/>
            </p:cNvSpPr>
            <p:nvPr/>
          </p:nvSpPr>
          <p:spPr bwMode="auto">
            <a:xfrm>
              <a:off x="2286000" y="4090988"/>
              <a:ext cx="519113" cy="55086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39" name="Oval 37"/>
            <p:cNvSpPr>
              <a:spLocks noChangeArrowheads="1"/>
            </p:cNvSpPr>
            <p:nvPr/>
          </p:nvSpPr>
          <p:spPr bwMode="auto">
            <a:xfrm>
              <a:off x="2814638" y="4090988"/>
              <a:ext cx="522287" cy="55086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0" name="Oval 38"/>
            <p:cNvSpPr>
              <a:spLocks noChangeArrowheads="1"/>
            </p:cNvSpPr>
            <p:nvPr/>
          </p:nvSpPr>
          <p:spPr bwMode="auto">
            <a:xfrm>
              <a:off x="3346450" y="4090988"/>
              <a:ext cx="519113" cy="55086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1" name="Oval 39"/>
            <p:cNvSpPr>
              <a:spLocks noChangeArrowheads="1"/>
            </p:cNvSpPr>
            <p:nvPr/>
          </p:nvSpPr>
          <p:spPr bwMode="auto">
            <a:xfrm>
              <a:off x="3875088" y="4090988"/>
              <a:ext cx="522287" cy="55086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2" name="Oval 40"/>
            <p:cNvSpPr>
              <a:spLocks noChangeArrowheads="1"/>
            </p:cNvSpPr>
            <p:nvPr/>
          </p:nvSpPr>
          <p:spPr bwMode="auto">
            <a:xfrm>
              <a:off x="2286000" y="4651375"/>
              <a:ext cx="519113" cy="54768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3" name="Oval 41"/>
            <p:cNvSpPr>
              <a:spLocks noChangeArrowheads="1"/>
            </p:cNvSpPr>
            <p:nvPr/>
          </p:nvSpPr>
          <p:spPr bwMode="auto">
            <a:xfrm>
              <a:off x="1754188" y="4651375"/>
              <a:ext cx="522287" cy="54768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4" name="Oval 42"/>
            <p:cNvSpPr>
              <a:spLocks noChangeArrowheads="1"/>
            </p:cNvSpPr>
            <p:nvPr/>
          </p:nvSpPr>
          <p:spPr bwMode="auto">
            <a:xfrm>
              <a:off x="3346450" y="4651375"/>
              <a:ext cx="519113" cy="54768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5" name="Oval 43"/>
            <p:cNvSpPr>
              <a:spLocks noChangeArrowheads="1"/>
            </p:cNvSpPr>
            <p:nvPr/>
          </p:nvSpPr>
          <p:spPr bwMode="auto">
            <a:xfrm>
              <a:off x="2814638" y="4651375"/>
              <a:ext cx="522287" cy="54768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6" name="Oval 44"/>
            <p:cNvSpPr>
              <a:spLocks noChangeArrowheads="1"/>
            </p:cNvSpPr>
            <p:nvPr/>
          </p:nvSpPr>
          <p:spPr bwMode="auto">
            <a:xfrm>
              <a:off x="3875088" y="4651375"/>
              <a:ext cx="522287" cy="54768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7" name="Oval 45"/>
            <p:cNvSpPr>
              <a:spLocks noChangeArrowheads="1"/>
            </p:cNvSpPr>
            <p:nvPr/>
          </p:nvSpPr>
          <p:spPr bwMode="auto">
            <a:xfrm>
              <a:off x="2286000" y="2419350"/>
              <a:ext cx="519113"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8" name="Oval 46"/>
            <p:cNvSpPr>
              <a:spLocks noChangeArrowheads="1"/>
            </p:cNvSpPr>
            <p:nvPr/>
          </p:nvSpPr>
          <p:spPr bwMode="auto">
            <a:xfrm>
              <a:off x="2286000" y="2974975"/>
              <a:ext cx="519113" cy="550863"/>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9" name="Oval 47"/>
            <p:cNvSpPr>
              <a:spLocks noChangeArrowheads="1"/>
            </p:cNvSpPr>
            <p:nvPr/>
          </p:nvSpPr>
          <p:spPr bwMode="auto">
            <a:xfrm>
              <a:off x="2286000" y="3535363"/>
              <a:ext cx="519113"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0" name="Oval 48"/>
            <p:cNvSpPr>
              <a:spLocks noChangeArrowheads="1"/>
            </p:cNvSpPr>
            <p:nvPr/>
          </p:nvSpPr>
          <p:spPr bwMode="auto">
            <a:xfrm>
              <a:off x="1754188" y="2974975"/>
              <a:ext cx="522287" cy="550863"/>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1" name="Oval 49"/>
            <p:cNvSpPr>
              <a:spLocks noChangeArrowheads="1"/>
            </p:cNvSpPr>
            <p:nvPr/>
          </p:nvSpPr>
          <p:spPr bwMode="auto">
            <a:xfrm>
              <a:off x="1754188" y="3535363"/>
              <a:ext cx="522287"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2" name="Oval 50"/>
            <p:cNvSpPr>
              <a:spLocks noChangeArrowheads="1"/>
            </p:cNvSpPr>
            <p:nvPr/>
          </p:nvSpPr>
          <p:spPr bwMode="auto">
            <a:xfrm>
              <a:off x="1754188" y="2419350"/>
              <a:ext cx="522287"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3" name="Oval 51"/>
            <p:cNvSpPr>
              <a:spLocks noChangeArrowheads="1"/>
            </p:cNvSpPr>
            <p:nvPr/>
          </p:nvSpPr>
          <p:spPr bwMode="auto">
            <a:xfrm>
              <a:off x="2814638" y="2974975"/>
              <a:ext cx="522287" cy="550863"/>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4" name="Oval 52"/>
            <p:cNvSpPr>
              <a:spLocks noChangeArrowheads="1"/>
            </p:cNvSpPr>
            <p:nvPr/>
          </p:nvSpPr>
          <p:spPr bwMode="auto">
            <a:xfrm>
              <a:off x="3346450" y="2974975"/>
              <a:ext cx="519113" cy="550863"/>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5" name="Oval 53"/>
            <p:cNvSpPr>
              <a:spLocks noChangeArrowheads="1"/>
            </p:cNvSpPr>
            <p:nvPr/>
          </p:nvSpPr>
          <p:spPr bwMode="auto">
            <a:xfrm>
              <a:off x="3875088" y="2974975"/>
              <a:ext cx="522287" cy="550863"/>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6" name="Oval 54"/>
            <p:cNvSpPr>
              <a:spLocks noChangeArrowheads="1"/>
            </p:cNvSpPr>
            <p:nvPr/>
          </p:nvSpPr>
          <p:spPr bwMode="auto">
            <a:xfrm>
              <a:off x="3346450" y="3535363"/>
              <a:ext cx="519113"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7" name="Oval 55"/>
            <p:cNvSpPr>
              <a:spLocks noChangeArrowheads="1"/>
            </p:cNvSpPr>
            <p:nvPr/>
          </p:nvSpPr>
          <p:spPr bwMode="auto">
            <a:xfrm>
              <a:off x="2814638" y="3535363"/>
              <a:ext cx="522287"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8" name="Oval 56"/>
            <p:cNvSpPr>
              <a:spLocks noChangeArrowheads="1"/>
            </p:cNvSpPr>
            <p:nvPr/>
          </p:nvSpPr>
          <p:spPr bwMode="auto">
            <a:xfrm>
              <a:off x="3875088" y="3535363"/>
              <a:ext cx="522287"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9" name="Oval 57"/>
            <p:cNvSpPr>
              <a:spLocks noChangeArrowheads="1"/>
            </p:cNvSpPr>
            <p:nvPr/>
          </p:nvSpPr>
          <p:spPr bwMode="auto">
            <a:xfrm>
              <a:off x="3346450" y="2419350"/>
              <a:ext cx="519113"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0" name="Oval 58"/>
            <p:cNvSpPr>
              <a:spLocks noChangeArrowheads="1"/>
            </p:cNvSpPr>
            <p:nvPr/>
          </p:nvSpPr>
          <p:spPr bwMode="auto">
            <a:xfrm>
              <a:off x="2814638" y="2419350"/>
              <a:ext cx="522287"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1" name="Oval 59"/>
            <p:cNvSpPr>
              <a:spLocks noChangeArrowheads="1"/>
            </p:cNvSpPr>
            <p:nvPr/>
          </p:nvSpPr>
          <p:spPr bwMode="auto">
            <a:xfrm>
              <a:off x="3875088" y="2419350"/>
              <a:ext cx="522287"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2" name="Oval 60"/>
            <p:cNvSpPr>
              <a:spLocks noChangeArrowheads="1"/>
            </p:cNvSpPr>
            <p:nvPr/>
          </p:nvSpPr>
          <p:spPr bwMode="auto">
            <a:xfrm>
              <a:off x="7056438" y="4090988"/>
              <a:ext cx="522287" cy="55086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3" name="Oval 61"/>
            <p:cNvSpPr>
              <a:spLocks noChangeArrowheads="1"/>
            </p:cNvSpPr>
            <p:nvPr/>
          </p:nvSpPr>
          <p:spPr bwMode="auto">
            <a:xfrm>
              <a:off x="6527800" y="4090988"/>
              <a:ext cx="519113" cy="55086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4" name="Oval 62"/>
            <p:cNvSpPr>
              <a:spLocks noChangeArrowheads="1"/>
            </p:cNvSpPr>
            <p:nvPr/>
          </p:nvSpPr>
          <p:spPr bwMode="auto">
            <a:xfrm>
              <a:off x="4937125" y="4090988"/>
              <a:ext cx="520700" cy="55086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5" name="Oval 63"/>
            <p:cNvSpPr>
              <a:spLocks noChangeArrowheads="1"/>
            </p:cNvSpPr>
            <p:nvPr/>
          </p:nvSpPr>
          <p:spPr bwMode="auto">
            <a:xfrm>
              <a:off x="5467350" y="4090988"/>
              <a:ext cx="520700" cy="55086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6" name="Oval 64"/>
            <p:cNvSpPr>
              <a:spLocks noChangeArrowheads="1"/>
            </p:cNvSpPr>
            <p:nvPr/>
          </p:nvSpPr>
          <p:spPr bwMode="auto">
            <a:xfrm>
              <a:off x="5997575" y="4090988"/>
              <a:ext cx="520700" cy="55086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7" name="Oval 65"/>
            <p:cNvSpPr>
              <a:spLocks noChangeArrowheads="1"/>
            </p:cNvSpPr>
            <p:nvPr/>
          </p:nvSpPr>
          <p:spPr bwMode="auto">
            <a:xfrm>
              <a:off x="5997575" y="4651375"/>
              <a:ext cx="520700" cy="54768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8" name="Oval 66"/>
            <p:cNvSpPr>
              <a:spLocks noChangeArrowheads="1"/>
            </p:cNvSpPr>
            <p:nvPr/>
          </p:nvSpPr>
          <p:spPr bwMode="auto">
            <a:xfrm>
              <a:off x="4937125" y="2419350"/>
              <a:ext cx="520700"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9" name="Oval 67"/>
            <p:cNvSpPr>
              <a:spLocks noChangeArrowheads="1"/>
            </p:cNvSpPr>
            <p:nvPr/>
          </p:nvSpPr>
          <p:spPr bwMode="auto">
            <a:xfrm>
              <a:off x="4937125" y="4651375"/>
              <a:ext cx="520700" cy="54768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70" name="Freeform 68"/>
            <p:cNvSpPr>
              <a:spLocks/>
            </p:cNvSpPr>
            <p:nvPr/>
          </p:nvSpPr>
          <p:spPr bwMode="auto">
            <a:xfrm>
              <a:off x="4665663" y="4783138"/>
              <a:ext cx="134937" cy="280987"/>
            </a:xfrm>
            <a:custGeom>
              <a:avLst/>
              <a:gdLst/>
              <a:ahLst/>
              <a:cxnLst>
                <a:cxn ang="0">
                  <a:pos x="84" y="88"/>
                </a:cxn>
                <a:cxn ang="0">
                  <a:pos x="0" y="176"/>
                </a:cxn>
                <a:cxn ang="0">
                  <a:pos x="0" y="0"/>
                </a:cxn>
                <a:cxn ang="0">
                  <a:pos x="84" y="88"/>
                </a:cxn>
              </a:cxnLst>
              <a:rect l="0" t="0" r="r" b="b"/>
              <a:pathLst>
                <a:path w="85" h="177">
                  <a:moveTo>
                    <a:pt x="84" y="88"/>
                  </a:moveTo>
                  <a:lnTo>
                    <a:pt x="0" y="176"/>
                  </a:lnTo>
                  <a:lnTo>
                    <a:pt x="0" y="0"/>
                  </a:lnTo>
                  <a:lnTo>
                    <a:pt x="84" y="88"/>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71" name="Line 69"/>
            <p:cNvSpPr>
              <a:spLocks noChangeShapeType="1"/>
            </p:cNvSpPr>
            <p:nvPr/>
          </p:nvSpPr>
          <p:spPr bwMode="auto">
            <a:xfrm flipV="1">
              <a:off x="4665663" y="4783138"/>
              <a:ext cx="0" cy="279400"/>
            </a:xfrm>
            <a:prstGeom prst="line">
              <a:avLst/>
            </a:prstGeom>
            <a:noFill/>
            <a:ln w="12700">
              <a:solidFill>
                <a:srgbClr val="000000"/>
              </a:solidFill>
              <a:round/>
              <a:headEnd type="none" w="sm" len="sm"/>
              <a:tailEnd type="none" w="sm" len="sm"/>
            </a:ln>
            <a:effectLst/>
          </p:spPr>
          <p:txBody>
            <a:bodyPr/>
            <a:lstStyle/>
            <a:p>
              <a:endParaRPr lang="en-US"/>
            </a:p>
          </p:txBody>
        </p:sp>
        <p:sp>
          <p:nvSpPr>
            <p:cNvPr id="72" name="Line 70"/>
            <p:cNvSpPr>
              <a:spLocks noChangeShapeType="1"/>
            </p:cNvSpPr>
            <p:nvPr/>
          </p:nvSpPr>
          <p:spPr bwMode="auto">
            <a:xfrm>
              <a:off x="4665663" y="4783138"/>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73" name="Line 71"/>
            <p:cNvSpPr>
              <a:spLocks noChangeShapeType="1"/>
            </p:cNvSpPr>
            <p:nvPr/>
          </p:nvSpPr>
          <p:spPr bwMode="auto">
            <a:xfrm>
              <a:off x="4665663" y="4783138"/>
              <a:ext cx="133350" cy="139700"/>
            </a:xfrm>
            <a:prstGeom prst="line">
              <a:avLst/>
            </a:prstGeom>
            <a:noFill/>
            <a:ln w="12700">
              <a:solidFill>
                <a:srgbClr val="000000"/>
              </a:solidFill>
              <a:round/>
              <a:headEnd type="none" w="sm" len="sm"/>
              <a:tailEnd type="none" w="sm" len="sm"/>
            </a:ln>
            <a:effectLst/>
          </p:spPr>
          <p:txBody>
            <a:bodyPr/>
            <a:lstStyle/>
            <a:p>
              <a:endParaRPr lang="en-US"/>
            </a:p>
          </p:txBody>
        </p:sp>
        <p:sp>
          <p:nvSpPr>
            <p:cNvPr id="74" name="Line 72"/>
            <p:cNvSpPr>
              <a:spLocks noChangeShapeType="1"/>
            </p:cNvSpPr>
            <p:nvPr/>
          </p:nvSpPr>
          <p:spPr bwMode="auto">
            <a:xfrm>
              <a:off x="4799013" y="4922838"/>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75" name="Line 73"/>
            <p:cNvSpPr>
              <a:spLocks noChangeShapeType="1"/>
            </p:cNvSpPr>
            <p:nvPr/>
          </p:nvSpPr>
          <p:spPr bwMode="auto">
            <a:xfrm flipH="1">
              <a:off x="4665663" y="4922838"/>
              <a:ext cx="133350" cy="139700"/>
            </a:xfrm>
            <a:prstGeom prst="line">
              <a:avLst/>
            </a:prstGeom>
            <a:noFill/>
            <a:ln w="12700">
              <a:solidFill>
                <a:srgbClr val="000000"/>
              </a:solidFill>
              <a:round/>
              <a:headEnd type="none" w="sm" len="sm"/>
              <a:tailEnd type="none" w="sm" len="sm"/>
            </a:ln>
            <a:effectLst/>
          </p:spPr>
          <p:txBody>
            <a:bodyPr/>
            <a:lstStyle/>
            <a:p>
              <a:endParaRPr lang="en-US"/>
            </a:p>
          </p:txBody>
        </p:sp>
        <p:sp>
          <p:nvSpPr>
            <p:cNvPr id="76" name="Line 74"/>
            <p:cNvSpPr>
              <a:spLocks noChangeShapeType="1"/>
            </p:cNvSpPr>
            <p:nvPr/>
          </p:nvSpPr>
          <p:spPr bwMode="auto">
            <a:xfrm>
              <a:off x="4665663" y="5062538"/>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77" name="Line 75"/>
            <p:cNvSpPr>
              <a:spLocks noChangeShapeType="1"/>
            </p:cNvSpPr>
            <p:nvPr/>
          </p:nvSpPr>
          <p:spPr bwMode="auto">
            <a:xfrm>
              <a:off x="4665663" y="5062538"/>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78" name="Oval 76"/>
            <p:cNvSpPr>
              <a:spLocks noChangeArrowheads="1"/>
            </p:cNvSpPr>
            <p:nvPr/>
          </p:nvSpPr>
          <p:spPr bwMode="auto">
            <a:xfrm>
              <a:off x="5467350" y="4651375"/>
              <a:ext cx="520700" cy="54768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79" name="Oval 77"/>
            <p:cNvSpPr>
              <a:spLocks noChangeArrowheads="1"/>
            </p:cNvSpPr>
            <p:nvPr/>
          </p:nvSpPr>
          <p:spPr bwMode="auto">
            <a:xfrm>
              <a:off x="7056438" y="4651375"/>
              <a:ext cx="522287" cy="54768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0" name="Oval 78"/>
            <p:cNvSpPr>
              <a:spLocks noChangeArrowheads="1"/>
            </p:cNvSpPr>
            <p:nvPr/>
          </p:nvSpPr>
          <p:spPr bwMode="auto">
            <a:xfrm>
              <a:off x="6527800" y="4651375"/>
              <a:ext cx="519113" cy="54768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1" name="Oval 79"/>
            <p:cNvSpPr>
              <a:spLocks noChangeArrowheads="1"/>
            </p:cNvSpPr>
            <p:nvPr/>
          </p:nvSpPr>
          <p:spPr bwMode="auto">
            <a:xfrm>
              <a:off x="5997575" y="2419350"/>
              <a:ext cx="520700"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2" name="Oval 80"/>
            <p:cNvSpPr>
              <a:spLocks noChangeArrowheads="1"/>
            </p:cNvSpPr>
            <p:nvPr/>
          </p:nvSpPr>
          <p:spPr bwMode="auto">
            <a:xfrm>
              <a:off x="5997575" y="2974975"/>
              <a:ext cx="520700" cy="550863"/>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3" name="Oval 81"/>
            <p:cNvSpPr>
              <a:spLocks noChangeArrowheads="1"/>
            </p:cNvSpPr>
            <p:nvPr/>
          </p:nvSpPr>
          <p:spPr bwMode="auto">
            <a:xfrm>
              <a:off x="5997575" y="3535363"/>
              <a:ext cx="520700"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4" name="Oval 82"/>
            <p:cNvSpPr>
              <a:spLocks noChangeArrowheads="1"/>
            </p:cNvSpPr>
            <p:nvPr/>
          </p:nvSpPr>
          <p:spPr bwMode="auto">
            <a:xfrm>
              <a:off x="4937125" y="2974975"/>
              <a:ext cx="520700" cy="550863"/>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5" name="Oval 83"/>
            <p:cNvSpPr>
              <a:spLocks noChangeArrowheads="1"/>
            </p:cNvSpPr>
            <p:nvPr/>
          </p:nvSpPr>
          <p:spPr bwMode="auto">
            <a:xfrm>
              <a:off x="5467350" y="2974975"/>
              <a:ext cx="520700" cy="550863"/>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6" name="Oval 84"/>
            <p:cNvSpPr>
              <a:spLocks noChangeArrowheads="1"/>
            </p:cNvSpPr>
            <p:nvPr/>
          </p:nvSpPr>
          <p:spPr bwMode="auto">
            <a:xfrm>
              <a:off x="4937125" y="3535363"/>
              <a:ext cx="520700"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7" name="Freeform 85"/>
            <p:cNvSpPr>
              <a:spLocks/>
            </p:cNvSpPr>
            <p:nvPr/>
          </p:nvSpPr>
          <p:spPr bwMode="auto">
            <a:xfrm>
              <a:off x="4665663" y="3665538"/>
              <a:ext cx="134937" cy="284162"/>
            </a:xfrm>
            <a:custGeom>
              <a:avLst/>
              <a:gdLst/>
              <a:ahLst/>
              <a:cxnLst>
                <a:cxn ang="0">
                  <a:pos x="84" y="89"/>
                </a:cxn>
                <a:cxn ang="0">
                  <a:pos x="0" y="178"/>
                </a:cxn>
                <a:cxn ang="0">
                  <a:pos x="0" y="0"/>
                </a:cxn>
                <a:cxn ang="0">
                  <a:pos x="84" y="89"/>
                </a:cxn>
              </a:cxnLst>
              <a:rect l="0" t="0" r="r" b="b"/>
              <a:pathLst>
                <a:path w="85" h="179">
                  <a:moveTo>
                    <a:pt x="84" y="89"/>
                  </a:moveTo>
                  <a:lnTo>
                    <a:pt x="0" y="178"/>
                  </a:lnTo>
                  <a:lnTo>
                    <a:pt x="0" y="0"/>
                  </a:lnTo>
                  <a:lnTo>
                    <a:pt x="84" y="89"/>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8" name="Line 86"/>
            <p:cNvSpPr>
              <a:spLocks noChangeShapeType="1"/>
            </p:cNvSpPr>
            <p:nvPr/>
          </p:nvSpPr>
          <p:spPr bwMode="auto">
            <a:xfrm flipV="1">
              <a:off x="4665663" y="3665538"/>
              <a:ext cx="0" cy="282575"/>
            </a:xfrm>
            <a:prstGeom prst="line">
              <a:avLst/>
            </a:prstGeom>
            <a:noFill/>
            <a:ln w="12700">
              <a:solidFill>
                <a:srgbClr val="000000"/>
              </a:solidFill>
              <a:round/>
              <a:headEnd type="none" w="sm" len="sm"/>
              <a:tailEnd type="none" w="sm" len="sm"/>
            </a:ln>
            <a:effectLst/>
          </p:spPr>
          <p:txBody>
            <a:bodyPr/>
            <a:lstStyle/>
            <a:p>
              <a:endParaRPr lang="en-US"/>
            </a:p>
          </p:txBody>
        </p:sp>
        <p:sp>
          <p:nvSpPr>
            <p:cNvPr id="89" name="Line 87"/>
            <p:cNvSpPr>
              <a:spLocks noChangeShapeType="1"/>
            </p:cNvSpPr>
            <p:nvPr/>
          </p:nvSpPr>
          <p:spPr bwMode="auto">
            <a:xfrm>
              <a:off x="4665663" y="3665538"/>
              <a:ext cx="3175" cy="4762"/>
            </a:xfrm>
            <a:prstGeom prst="line">
              <a:avLst/>
            </a:prstGeom>
            <a:noFill/>
            <a:ln w="12700">
              <a:solidFill>
                <a:srgbClr val="000000"/>
              </a:solidFill>
              <a:round/>
              <a:headEnd type="none" w="sm" len="sm"/>
              <a:tailEnd type="none" w="sm" len="sm"/>
            </a:ln>
            <a:effectLst/>
          </p:spPr>
          <p:txBody>
            <a:bodyPr/>
            <a:lstStyle/>
            <a:p>
              <a:endParaRPr lang="en-US"/>
            </a:p>
          </p:txBody>
        </p:sp>
        <p:sp>
          <p:nvSpPr>
            <p:cNvPr id="90" name="Line 88"/>
            <p:cNvSpPr>
              <a:spLocks noChangeShapeType="1"/>
            </p:cNvSpPr>
            <p:nvPr/>
          </p:nvSpPr>
          <p:spPr bwMode="auto">
            <a:xfrm>
              <a:off x="4665663" y="3665538"/>
              <a:ext cx="133350" cy="142875"/>
            </a:xfrm>
            <a:prstGeom prst="line">
              <a:avLst/>
            </a:prstGeom>
            <a:noFill/>
            <a:ln w="12700">
              <a:solidFill>
                <a:srgbClr val="000000"/>
              </a:solidFill>
              <a:round/>
              <a:headEnd type="none" w="sm" len="sm"/>
              <a:tailEnd type="none" w="sm" len="sm"/>
            </a:ln>
            <a:effectLst/>
          </p:spPr>
          <p:txBody>
            <a:bodyPr/>
            <a:lstStyle/>
            <a:p>
              <a:endParaRPr lang="en-US"/>
            </a:p>
          </p:txBody>
        </p:sp>
        <p:sp>
          <p:nvSpPr>
            <p:cNvPr id="91" name="Line 89"/>
            <p:cNvSpPr>
              <a:spLocks noChangeShapeType="1"/>
            </p:cNvSpPr>
            <p:nvPr/>
          </p:nvSpPr>
          <p:spPr bwMode="auto">
            <a:xfrm>
              <a:off x="4799013" y="3808413"/>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92" name="Line 90"/>
            <p:cNvSpPr>
              <a:spLocks noChangeShapeType="1"/>
            </p:cNvSpPr>
            <p:nvPr/>
          </p:nvSpPr>
          <p:spPr bwMode="auto">
            <a:xfrm flipH="1">
              <a:off x="4665663" y="3808413"/>
              <a:ext cx="133350" cy="139700"/>
            </a:xfrm>
            <a:prstGeom prst="line">
              <a:avLst/>
            </a:prstGeom>
            <a:noFill/>
            <a:ln w="12700">
              <a:solidFill>
                <a:srgbClr val="000000"/>
              </a:solidFill>
              <a:round/>
              <a:headEnd type="none" w="sm" len="sm"/>
              <a:tailEnd type="none" w="sm" len="sm"/>
            </a:ln>
            <a:effectLst/>
          </p:spPr>
          <p:txBody>
            <a:bodyPr/>
            <a:lstStyle/>
            <a:p>
              <a:endParaRPr lang="en-US"/>
            </a:p>
          </p:txBody>
        </p:sp>
        <p:sp>
          <p:nvSpPr>
            <p:cNvPr id="93" name="Line 91"/>
            <p:cNvSpPr>
              <a:spLocks noChangeShapeType="1"/>
            </p:cNvSpPr>
            <p:nvPr/>
          </p:nvSpPr>
          <p:spPr bwMode="auto">
            <a:xfrm>
              <a:off x="4665663" y="3948113"/>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94" name="Line 92"/>
            <p:cNvSpPr>
              <a:spLocks noChangeShapeType="1"/>
            </p:cNvSpPr>
            <p:nvPr/>
          </p:nvSpPr>
          <p:spPr bwMode="auto">
            <a:xfrm>
              <a:off x="4665663" y="3948113"/>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95" name="Freeform 93"/>
            <p:cNvSpPr>
              <a:spLocks/>
            </p:cNvSpPr>
            <p:nvPr/>
          </p:nvSpPr>
          <p:spPr bwMode="auto">
            <a:xfrm>
              <a:off x="4665663" y="4225925"/>
              <a:ext cx="134937" cy="280988"/>
            </a:xfrm>
            <a:custGeom>
              <a:avLst/>
              <a:gdLst/>
              <a:ahLst/>
              <a:cxnLst>
                <a:cxn ang="0">
                  <a:pos x="84" y="176"/>
                </a:cxn>
                <a:cxn ang="0">
                  <a:pos x="84" y="0"/>
                </a:cxn>
                <a:cxn ang="0">
                  <a:pos x="0" y="86"/>
                </a:cxn>
                <a:cxn ang="0">
                  <a:pos x="84" y="176"/>
                </a:cxn>
              </a:cxnLst>
              <a:rect l="0" t="0" r="r" b="b"/>
              <a:pathLst>
                <a:path w="85" h="177">
                  <a:moveTo>
                    <a:pt x="84" y="176"/>
                  </a:moveTo>
                  <a:lnTo>
                    <a:pt x="84" y="0"/>
                  </a:lnTo>
                  <a:lnTo>
                    <a:pt x="0" y="86"/>
                  </a:lnTo>
                  <a:lnTo>
                    <a:pt x="84" y="17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96" name="Line 94"/>
            <p:cNvSpPr>
              <a:spLocks noChangeShapeType="1"/>
            </p:cNvSpPr>
            <p:nvPr/>
          </p:nvSpPr>
          <p:spPr bwMode="auto">
            <a:xfrm flipH="1">
              <a:off x="4665663" y="4225925"/>
              <a:ext cx="133350" cy="138113"/>
            </a:xfrm>
            <a:prstGeom prst="line">
              <a:avLst/>
            </a:prstGeom>
            <a:noFill/>
            <a:ln w="12700">
              <a:solidFill>
                <a:srgbClr val="000000"/>
              </a:solidFill>
              <a:round/>
              <a:headEnd type="none" w="sm" len="sm"/>
              <a:tailEnd type="none" w="sm" len="sm"/>
            </a:ln>
            <a:effectLst/>
          </p:spPr>
          <p:txBody>
            <a:bodyPr/>
            <a:lstStyle/>
            <a:p>
              <a:endParaRPr lang="en-US"/>
            </a:p>
          </p:txBody>
        </p:sp>
        <p:sp>
          <p:nvSpPr>
            <p:cNvPr id="97" name="Line 95"/>
            <p:cNvSpPr>
              <a:spLocks noChangeShapeType="1"/>
            </p:cNvSpPr>
            <p:nvPr/>
          </p:nvSpPr>
          <p:spPr bwMode="auto">
            <a:xfrm>
              <a:off x="4665663" y="4364038"/>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98" name="Line 96"/>
            <p:cNvSpPr>
              <a:spLocks noChangeShapeType="1"/>
            </p:cNvSpPr>
            <p:nvPr/>
          </p:nvSpPr>
          <p:spPr bwMode="auto">
            <a:xfrm>
              <a:off x="4665663" y="4364038"/>
              <a:ext cx="133350" cy="141287"/>
            </a:xfrm>
            <a:prstGeom prst="line">
              <a:avLst/>
            </a:prstGeom>
            <a:noFill/>
            <a:ln w="12700">
              <a:solidFill>
                <a:srgbClr val="000000"/>
              </a:solidFill>
              <a:round/>
              <a:headEnd type="none" w="sm" len="sm"/>
              <a:tailEnd type="none" w="sm" len="sm"/>
            </a:ln>
            <a:effectLst/>
          </p:spPr>
          <p:txBody>
            <a:bodyPr/>
            <a:lstStyle/>
            <a:p>
              <a:endParaRPr lang="en-US"/>
            </a:p>
          </p:txBody>
        </p:sp>
        <p:sp>
          <p:nvSpPr>
            <p:cNvPr id="99" name="Line 97"/>
            <p:cNvSpPr>
              <a:spLocks noChangeShapeType="1"/>
            </p:cNvSpPr>
            <p:nvPr/>
          </p:nvSpPr>
          <p:spPr bwMode="auto">
            <a:xfrm>
              <a:off x="4799013" y="4505325"/>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00" name="Line 98"/>
            <p:cNvSpPr>
              <a:spLocks noChangeShapeType="1"/>
            </p:cNvSpPr>
            <p:nvPr/>
          </p:nvSpPr>
          <p:spPr bwMode="auto">
            <a:xfrm flipV="1">
              <a:off x="4799013" y="4225925"/>
              <a:ext cx="0" cy="279400"/>
            </a:xfrm>
            <a:prstGeom prst="line">
              <a:avLst/>
            </a:prstGeom>
            <a:noFill/>
            <a:ln w="12700">
              <a:solidFill>
                <a:srgbClr val="000000"/>
              </a:solidFill>
              <a:round/>
              <a:headEnd type="none" w="sm" len="sm"/>
              <a:tailEnd type="none" w="sm" len="sm"/>
            </a:ln>
            <a:effectLst/>
          </p:spPr>
          <p:txBody>
            <a:bodyPr/>
            <a:lstStyle/>
            <a:p>
              <a:endParaRPr lang="en-US"/>
            </a:p>
          </p:txBody>
        </p:sp>
        <p:sp>
          <p:nvSpPr>
            <p:cNvPr id="101" name="Line 99"/>
            <p:cNvSpPr>
              <a:spLocks noChangeShapeType="1"/>
            </p:cNvSpPr>
            <p:nvPr/>
          </p:nvSpPr>
          <p:spPr bwMode="auto">
            <a:xfrm>
              <a:off x="4799013" y="4225925"/>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02" name="Line 100"/>
            <p:cNvSpPr>
              <a:spLocks noChangeShapeType="1"/>
            </p:cNvSpPr>
            <p:nvPr/>
          </p:nvSpPr>
          <p:spPr bwMode="auto">
            <a:xfrm>
              <a:off x="4799013" y="4225925"/>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03" name="Freeform 101"/>
            <p:cNvSpPr>
              <a:spLocks/>
            </p:cNvSpPr>
            <p:nvPr/>
          </p:nvSpPr>
          <p:spPr bwMode="auto">
            <a:xfrm>
              <a:off x="4665663" y="3109913"/>
              <a:ext cx="134937" cy="279400"/>
            </a:xfrm>
            <a:custGeom>
              <a:avLst/>
              <a:gdLst/>
              <a:ahLst/>
              <a:cxnLst>
                <a:cxn ang="0">
                  <a:pos x="84" y="175"/>
                </a:cxn>
                <a:cxn ang="0">
                  <a:pos x="84" y="0"/>
                </a:cxn>
                <a:cxn ang="0">
                  <a:pos x="0" y="89"/>
                </a:cxn>
                <a:cxn ang="0">
                  <a:pos x="84" y="175"/>
                </a:cxn>
              </a:cxnLst>
              <a:rect l="0" t="0" r="r" b="b"/>
              <a:pathLst>
                <a:path w="85" h="176">
                  <a:moveTo>
                    <a:pt x="84" y="175"/>
                  </a:moveTo>
                  <a:lnTo>
                    <a:pt x="84" y="0"/>
                  </a:lnTo>
                  <a:lnTo>
                    <a:pt x="0" y="89"/>
                  </a:lnTo>
                  <a:lnTo>
                    <a:pt x="84" y="175"/>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04" name="Line 102"/>
            <p:cNvSpPr>
              <a:spLocks noChangeShapeType="1"/>
            </p:cNvSpPr>
            <p:nvPr/>
          </p:nvSpPr>
          <p:spPr bwMode="auto">
            <a:xfrm flipH="1">
              <a:off x="4665663" y="3109913"/>
              <a:ext cx="133350" cy="141287"/>
            </a:xfrm>
            <a:prstGeom prst="line">
              <a:avLst/>
            </a:prstGeom>
            <a:noFill/>
            <a:ln w="12700">
              <a:solidFill>
                <a:srgbClr val="000000"/>
              </a:solidFill>
              <a:round/>
              <a:headEnd type="none" w="sm" len="sm"/>
              <a:tailEnd type="none" w="sm" len="sm"/>
            </a:ln>
            <a:effectLst/>
          </p:spPr>
          <p:txBody>
            <a:bodyPr/>
            <a:lstStyle/>
            <a:p>
              <a:endParaRPr lang="en-US"/>
            </a:p>
          </p:txBody>
        </p:sp>
        <p:sp>
          <p:nvSpPr>
            <p:cNvPr id="105" name="Line 103"/>
            <p:cNvSpPr>
              <a:spLocks noChangeShapeType="1"/>
            </p:cNvSpPr>
            <p:nvPr/>
          </p:nvSpPr>
          <p:spPr bwMode="auto">
            <a:xfrm>
              <a:off x="4665663" y="3251200"/>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06" name="Line 104"/>
            <p:cNvSpPr>
              <a:spLocks noChangeShapeType="1"/>
            </p:cNvSpPr>
            <p:nvPr/>
          </p:nvSpPr>
          <p:spPr bwMode="auto">
            <a:xfrm>
              <a:off x="4665663" y="3251200"/>
              <a:ext cx="133350" cy="136525"/>
            </a:xfrm>
            <a:prstGeom prst="line">
              <a:avLst/>
            </a:prstGeom>
            <a:noFill/>
            <a:ln w="12700">
              <a:solidFill>
                <a:srgbClr val="000000"/>
              </a:solidFill>
              <a:round/>
              <a:headEnd type="none" w="sm" len="sm"/>
              <a:tailEnd type="none" w="sm" len="sm"/>
            </a:ln>
            <a:effectLst/>
          </p:spPr>
          <p:txBody>
            <a:bodyPr/>
            <a:lstStyle/>
            <a:p>
              <a:endParaRPr lang="en-US"/>
            </a:p>
          </p:txBody>
        </p:sp>
        <p:sp>
          <p:nvSpPr>
            <p:cNvPr id="107" name="Line 105"/>
            <p:cNvSpPr>
              <a:spLocks noChangeShapeType="1"/>
            </p:cNvSpPr>
            <p:nvPr/>
          </p:nvSpPr>
          <p:spPr bwMode="auto">
            <a:xfrm>
              <a:off x="4799013" y="3387725"/>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08" name="Line 106"/>
            <p:cNvSpPr>
              <a:spLocks noChangeShapeType="1"/>
            </p:cNvSpPr>
            <p:nvPr/>
          </p:nvSpPr>
          <p:spPr bwMode="auto">
            <a:xfrm flipV="1">
              <a:off x="4799013" y="3109913"/>
              <a:ext cx="0" cy="277812"/>
            </a:xfrm>
            <a:prstGeom prst="line">
              <a:avLst/>
            </a:prstGeom>
            <a:noFill/>
            <a:ln w="12700">
              <a:solidFill>
                <a:srgbClr val="000000"/>
              </a:solidFill>
              <a:round/>
              <a:headEnd type="none" w="sm" len="sm"/>
              <a:tailEnd type="none" w="sm" len="sm"/>
            </a:ln>
            <a:effectLst/>
          </p:spPr>
          <p:txBody>
            <a:bodyPr/>
            <a:lstStyle/>
            <a:p>
              <a:endParaRPr lang="en-US"/>
            </a:p>
          </p:txBody>
        </p:sp>
        <p:sp>
          <p:nvSpPr>
            <p:cNvPr id="109" name="Line 107"/>
            <p:cNvSpPr>
              <a:spLocks noChangeShapeType="1"/>
            </p:cNvSpPr>
            <p:nvPr/>
          </p:nvSpPr>
          <p:spPr bwMode="auto">
            <a:xfrm>
              <a:off x="4799013" y="3109913"/>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10" name="Line 108"/>
            <p:cNvSpPr>
              <a:spLocks noChangeShapeType="1"/>
            </p:cNvSpPr>
            <p:nvPr/>
          </p:nvSpPr>
          <p:spPr bwMode="auto">
            <a:xfrm>
              <a:off x="4799013" y="3109913"/>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11" name="Oval 109"/>
            <p:cNvSpPr>
              <a:spLocks noChangeArrowheads="1"/>
            </p:cNvSpPr>
            <p:nvPr/>
          </p:nvSpPr>
          <p:spPr bwMode="auto">
            <a:xfrm>
              <a:off x="5467350" y="3535363"/>
              <a:ext cx="520700"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12" name="Freeform 110"/>
            <p:cNvSpPr>
              <a:spLocks/>
            </p:cNvSpPr>
            <p:nvPr/>
          </p:nvSpPr>
          <p:spPr bwMode="auto">
            <a:xfrm>
              <a:off x="4665663" y="2552700"/>
              <a:ext cx="134937" cy="279400"/>
            </a:xfrm>
            <a:custGeom>
              <a:avLst/>
              <a:gdLst/>
              <a:ahLst/>
              <a:cxnLst>
                <a:cxn ang="0">
                  <a:pos x="84" y="86"/>
                </a:cxn>
                <a:cxn ang="0">
                  <a:pos x="0" y="175"/>
                </a:cxn>
                <a:cxn ang="0">
                  <a:pos x="0" y="0"/>
                </a:cxn>
                <a:cxn ang="0">
                  <a:pos x="84" y="86"/>
                </a:cxn>
              </a:cxnLst>
              <a:rect l="0" t="0" r="r" b="b"/>
              <a:pathLst>
                <a:path w="85" h="176">
                  <a:moveTo>
                    <a:pt x="84" y="86"/>
                  </a:moveTo>
                  <a:lnTo>
                    <a:pt x="0" y="175"/>
                  </a:lnTo>
                  <a:lnTo>
                    <a:pt x="0" y="0"/>
                  </a:lnTo>
                  <a:lnTo>
                    <a:pt x="84" y="8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13" name="Line 111"/>
            <p:cNvSpPr>
              <a:spLocks noChangeShapeType="1"/>
            </p:cNvSpPr>
            <p:nvPr/>
          </p:nvSpPr>
          <p:spPr bwMode="auto">
            <a:xfrm flipV="1">
              <a:off x="4665663" y="2552700"/>
              <a:ext cx="0" cy="277813"/>
            </a:xfrm>
            <a:prstGeom prst="line">
              <a:avLst/>
            </a:prstGeom>
            <a:noFill/>
            <a:ln w="12700">
              <a:solidFill>
                <a:srgbClr val="000000"/>
              </a:solidFill>
              <a:round/>
              <a:headEnd type="none" w="sm" len="sm"/>
              <a:tailEnd type="none" w="sm" len="sm"/>
            </a:ln>
            <a:effectLst/>
          </p:spPr>
          <p:txBody>
            <a:bodyPr/>
            <a:lstStyle/>
            <a:p>
              <a:endParaRPr lang="en-US"/>
            </a:p>
          </p:txBody>
        </p:sp>
        <p:sp>
          <p:nvSpPr>
            <p:cNvPr id="114" name="Line 112"/>
            <p:cNvSpPr>
              <a:spLocks noChangeShapeType="1"/>
            </p:cNvSpPr>
            <p:nvPr/>
          </p:nvSpPr>
          <p:spPr bwMode="auto">
            <a:xfrm>
              <a:off x="4665663" y="2552700"/>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15" name="Line 113"/>
            <p:cNvSpPr>
              <a:spLocks noChangeShapeType="1"/>
            </p:cNvSpPr>
            <p:nvPr/>
          </p:nvSpPr>
          <p:spPr bwMode="auto">
            <a:xfrm>
              <a:off x="4665663" y="2552700"/>
              <a:ext cx="133350" cy="138113"/>
            </a:xfrm>
            <a:prstGeom prst="line">
              <a:avLst/>
            </a:prstGeom>
            <a:noFill/>
            <a:ln w="12700">
              <a:solidFill>
                <a:srgbClr val="000000"/>
              </a:solidFill>
              <a:round/>
              <a:headEnd type="none" w="sm" len="sm"/>
              <a:tailEnd type="none" w="sm" len="sm"/>
            </a:ln>
            <a:effectLst/>
          </p:spPr>
          <p:txBody>
            <a:bodyPr/>
            <a:lstStyle/>
            <a:p>
              <a:endParaRPr lang="en-US"/>
            </a:p>
          </p:txBody>
        </p:sp>
        <p:sp>
          <p:nvSpPr>
            <p:cNvPr id="116" name="Line 114"/>
            <p:cNvSpPr>
              <a:spLocks noChangeShapeType="1"/>
            </p:cNvSpPr>
            <p:nvPr/>
          </p:nvSpPr>
          <p:spPr bwMode="auto">
            <a:xfrm>
              <a:off x="4799013" y="2690813"/>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17" name="Line 115"/>
            <p:cNvSpPr>
              <a:spLocks noChangeShapeType="1"/>
            </p:cNvSpPr>
            <p:nvPr/>
          </p:nvSpPr>
          <p:spPr bwMode="auto">
            <a:xfrm flipH="1">
              <a:off x="4665663" y="2690813"/>
              <a:ext cx="133350" cy="139700"/>
            </a:xfrm>
            <a:prstGeom prst="line">
              <a:avLst/>
            </a:prstGeom>
            <a:noFill/>
            <a:ln w="12700">
              <a:solidFill>
                <a:srgbClr val="000000"/>
              </a:solidFill>
              <a:round/>
              <a:headEnd type="none" w="sm" len="sm"/>
              <a:tailEnd type="none" w="sm" len="sm"/>
            </a:ln>
            <a:effectLst/>
          </p:spPr>
          <p:txBody>
            <a:bodyPr/>
            <a:lstStyle/>
            <a:p>
              <a:endParaRPr lang="en-US"/>
            </a:p>
          </p:txBody>
        </p:sp>
        <p:sp>
          <p:nvSpPr>
            <p:cNvPr id="118" name="Line 116"/>
            <p:cNvSpPr>
              <a:spLocks noChangeShapeType="1"/>
            </p:cNvSpPr>
            <p:nvPr/>
          </p:nvSpPr>
          <p:spPr bwMode="auto">
            <a:xfrm>
              <a:off x="4665663" y="2830513"/>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19" name="Line 117"/>
            <p:cNvSpPr>
              <a:spLocks noChangeShapeType="1"/>
            </p:cNvSpPr>
            <p:nvPr/>
          </p:nvSpPr>
          <p:spPr bwMode="auto">
            <a:xfrm>
              <a:off x="4665663" y="2830513"/>
              <a:ext cx="3175" cy="3175"/>
            </a:xfrm>
            <a:prstGeom prst="line">
              <a:avLst/>
            </a:prstGeom>
            <a:noFill/>
            <a:ln w="12700">
              <a:solidFill>
                <a:srgbClr val="000000"/>
              </a:solidFill>
              <a:round/>
              <a:headEnd type="none" w="sm" len="sm"/>
              <a:tailEnd type="none" w="sm" len="sm"/>
            </a:ln>
            <a:effectLst/>
          </p:spPr>
          <p:txBody>
            <a:bodyPr/>
            <a:lstStyle/>
            <a:p>
              <a:endParaRPr lang="en-US"/>
            </a:p>
          </p:txBody>
        </p:sp>
        <p:sp>
          <p:nvSpPr>
            <p:cNvPr id="120" name="Oval 118"/>
            <p:cNvSpPr>
              <a:spLocks noChangeArrowheads="1"/>
            </p:cNvSpPr>
            <p:nvPr/>
          </p:nvSpPr>
          <p:spPr bwMode="auto">
            <a:xfrm>
              <a:off x="5467350" y="2419350"/>
              <a:ext cx="520700"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1" name="Oval 119"/>
            <p:cNvSpPr>
              <a:spLocks noChangeArrowheads="1"/>
            </p:cNvSpPr>
            <p:nvPr/>
          </p:nvSpPr>
          <p:spPr bwMode="auto">
            <a:xfrm>
              <a:off x="6527800" y="2974975"/>
              <a:ext cx="519113" cy="550863"/>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2" name="Oval 120"/>
            <p:cNvSpPr>
              <a:spLocks noChangeArrowheads="1"/>
            </p:cNvSpPr>
            <p:nvPr/>
          </p:nvSpPr>
          <p:spPr bwMode="auto">
            <a:xfrm>
              <a:off x="7056438" y="2974975"/>
              <a:ext cx="522287" cy="550863"/>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3" name="Oval 121"/>
            <p:cNvSpPr>
              <a:spLocks noChangeArrowheads="1"/>
            </p:cNvSpPr>
            <p:nvPr/>
          </p:nvSpPr>
          <p:spPr bwMode="auto">
            <a:xfrm>
              <a:off x="7056438" y="3535363"/>
              <a:ext cx="522287"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4" name="Oval 122"/>
            <p:cNvSpPr>
              <a:spLocks noChangeArrowheads="1"/>
            </p:cNvSpPr>
            <p:nvPr/>
          </p:nvSpPr>
          <p:spPr bwMode="auto">
            <a:xfrm>
              <a:off x="6527800" y="3535363"/>
              <a:ext cx="519113"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5" name="Oval 123"/>
            <p:cNvSpPr>
              <a:spLocks noChangeArrowheads="1"/>
            </p:cNvSpPr>
            <p:nvPr/>
          </p:nvSpPr>
          <p:spPr bwMode="auto">
            <a:xfrm>
              <a:off x="7056438" y="2419350"/>
              <a:ext cx="522287"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6" name="Oval 124"/>
            <p:cNvSpPr>
              <a:spLocks noChangeArrowheads="1"/>
            </p:cNvSpPr>
            <p:nvPr/>
          </p:nvSpPr>
          <p:spPr bwMode="auto">
            <a:xfrm>
              <a:off x="6527800" y="2419350"/>
              <a:ext cx="519113" cy="546100"/>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7" name="Line 127"/>
            <p:cNvSpPr>
              <a:spLocks noChangeShapeType="1"/>
            </p:cNvSpPr>
            <p:nvPr/>
          </p:nvSpPr>
          <p:spPr bwMode="auto">
            <a:xfrm>
              <a:off x="1990725" y="2682875"/>
              <a:ext cx="5303838" cy="19050"/>
            </a:xfrm>
            <a:prstGeom prst="line">
              <a:avLst/>
            </a:prstGeom>
            <a:noFill/>
            <a:ln w="50800">
              <a:solidFill>
                <a:srgbClr val="FF0000"/>
              </a:solidFill>
              <a:round/>
              <a:headEnd type="none" w="sm" len="sm"/>
              <a:tailEnd type="none" w="sm" len="sm"/>
            </a:ln>
            <a:effectLst/>
          </p:spPr>
          <p:txBody>
            <a:bodyPr/>
            <a:lstStyle/>
            <a:p>
              <a:endParaRPr lang="en-US"/>
            </a:p>
          </p:txBody>
        </p:sp>
        <p:sp>
          <p:nvSpPr>
            <p:cNvPr id="128" name="Line 128"/>
            <p:cNvSpPr>
              <a:spLocks noChangeShapeType="1"/>
            </p:cNvSpPr>
            <p:nvPr/>
          </p:nvSpPr>
          <p:spPr bwMode="auto">
            <a:xfrm flipV="1">
              <a:off x="2025650" y="2701925"/>
              <a:ext cx="0" cy="522288"/>
            </a:xfrm>
            <a:prstGeom prst="line">
              <a:avLst/>
            </a:prstGeom>
            <a:noFill/>
            <a:ln w="50800">
              <a:solidFill>
                <a:srgbClr val="FF0100"/>
              </a:solidFill>
              <a:round/>
              <a:headEnd type="none" w="sm" len="sm"/>
              <a:tailEnd type="none" w="sm" len="sm"/>
            </a:ln>
            <a:effectLst/>
          </p:spPr>
          <p:txBody>
            <a:bodyPr/>
            <a:lstStyle/>
            <a:p>
              <a:endParaRPr lang="en-US"/>
            </a:p>
          </p:txBody>
        </p:sp>
        <p:sp>
          <p:nvSpPr>
            <p:cNvPr id="129" name="Line 129"/>
            <p:cNvSpPr>
              <a:spLocks noChangeShapeType="1"/>
            </p:cNvSpPr>
            <p:nvPr/>
          </p:nvSpPr>
          <p:spPr bwMode="auto">
            <a:xfrm flipH="1" flipV="1">
              <a:off x="2044700" y="3224213"/>
              <a:ext cx="5286375" cy="38100"/>
            </a:xfrm>
            <a:prstGeom prst="line">
              <a:avLst/>
            </a:prstGeom>
            <a:noFill/>
            <a:ln w="50800">
              <a:solidFill>
                <a:srgbClr val="FF0100"/>
              </a:solidFill>
              <a:round/>
              <a:headEnd type="none" w="sm" len="sm"/>
              <a:tailEnd type="none" w="sm" len="sm"/>
            </a:ln>
            <a:effectLst/>
          </p:spPr>
          <p:txBody>
            <a:bodyPr/>
            <a:lstStyle/>
            <a:p>
              <a:endParaRPr lang="en-US"/>
            </a:p>
          </p:txBody>
        </p:sp>
        <p:sp>
          <p:nvSpPr>
            <p:cNvPr id="130" name="Line 130"/>
            <p:cNvSpPr>
              <a:spLocks noChangeShapeType="1"/>
            </p:cNvSpPr>
            <p:nvPr/>
          </p:nvSpPr>
          <p:spPr bwMode="auto">
            <a:xfrm flipH="1" flipV="1">
              <a:off x="2025650" y="3803650"/>
              <a:ext cx="5305425" cy="19050"/>
            </a:xfrm>
            <a:prstGeom prst="line">
              <a:avLst/>
            </a:prstGeom>
            <a:noFill/>
            <a:ln w="50800">
              <a:solidFill>
                <a:srgbClr val="FF0100"/>
              </a:solidFill>
              <a:round/>
              <a:headEnd type="none" w="sm" len="sm"/>
              <a:tailEnd type="none" w="sm" len="sm"/>
            </a:ln>
            <a:effectLst/>
          </p:spPr>
          <p:txBody>
            <a:bodyPr/>
            <a:lstStyle/>
            <a:p>
              <a:endParaRPr lang="en-US"/>
            </a:p>
          </p:txBody>
        </p:sp>
        <p:sp>
          <p:nvSpPr>
            <p:cNvPr id="131" name="Line 131"/>
            <p:cNvSpPr>
              <a:spLocks noChangeShapeType="1"/>
            </p:cNvSpPr>
            <p:nvPr/>
          </p:nvSpPr>
          <p:spPr bwMode="auto">
            <a:xfrm flipH="1">
              <a:off x="2008188" y="4383088"/>
              <a:ext cx="5340350" cy="0"/>
            </a:xfrm>
            <a:prstGeom prst="line">
              <a:avLst/>
            </a:prstGeom>
            <a:noFill/>
            <a:ln w="50800">
              <a:solidFill>
                <a:srgbClr val="FF0100"/>
              </a:solidFill>
              <a:round/>
              <a:headEnd type="none" w="sm" len="sm"/>
              <a:tailEnd type="none" w="sm" len="sm"/>
            </a:ln>
            <a:effectLst/>
          </p:spPr>
          <p:txBody>
            <a:bodyPr/>
            <a:lstStyle/>
            <a:p>
              <a:endParaRPr lang="en-US"/>
            </a:p>
          </p:txBody>
        </p:sp>
        <p:sp>
          <p:nvSpPr>
            <p:cNvPr id="132" name="Line 132"/>
            <p:cNvSpPr>
              <a:spLocks noChangeShapeType="1"/>
            </p:cNvSpPr>
            <p:nvPr/>
          </p:nvSpPr>
          <p:spPr bwMode="auto">
            <a:xfrm flipH="1">
              <a:off x="2025650" y="4903788"/>
              <a:ext cx="5305425" cy="0"/>
            </a:xfrm>
            <a:prstGeom prst="line">
              <a:avLst/>
            </a:prstGeom>
            <a:noFill/>
            <a:ln w="50800">
              <a:solidFill>
                <a:srgbClr val="FF0100"/>
              </a:solidFill>
              <a:round/>
              <a:headEnd type="none" w="sm" len="sm"/>
              <a:tailEnd type="none" w="sm" len="sm"/>
            </a:ln>
            <a:effectLst/>
          </p:spPr>
          <p:txBody>
            <a:bodyPr/>
            <a:lstStyle/>
            <a:p>
              <a:endParaRPr lang="en-US"/>
            </a:p>
          </p:txBody>
        </p:sp>
        <p:sp>
          <p:nvSpPr>
            <p:cNvPr id="133" name="Line 133"/>
            <p:cNvSpPr>
              <a:spLocks noChangeShapeType="1"/>
            </p:cNvSpPr>
            <p:nvPr/>
          </p:nvSpPr>
          <p:spPr bwMode="auto">
            <a:xfrm flipH="1" flipV="1">
              <a:off x="7331075" y="4383088"/>
              <a:ext cx="17463" cy="520700"/>
            </a:xfrm>
            <a:prstGeom prst="line">
              <a:avLst/>
            </a:prstGeom>
            <a:noFill/>
            <a:ln w="50800">
              <a:solidFill>
                <a:srgbClr val="FF0100"/>
              </a:solidFill>
              <a:round/>
              <a:headEnd type="none" w="sm" len="sm"/>
              <a:tailEnd type="none" w="sm" len="sm"/>
            </a:ln>
            <a:effectLst/>
          </p:spPr>
          <p:txBody>
            <a:bodyPr/>
            <a:lstStyle/>
            <a:p>
              <a:endParaRPr lang="en-US"/>
            </a:p>
          </p:txBody>
        </p:sp>
        <p:sp>
          <p:nvSpPr>
            <p:cNvPr id="134" name="Line 134"/>
            <p:cNvSpPr>
              <a:spLocks noChangeShapeType="1"/>
            </p:cNvSpPr>
            <p:nvPr/>
          </p:nvSpPr>
          <p:spPr bwMode="auto">
            <a:xfrm flipV="1">
              <a:off x="2008188" y="3803650"/>
              <a:ext cx="0" cy="579438"/>
            </a:xfrm>
            <a:prstGeom prst="line">
              <a:avLst/>
            </a:prstGeom>
            <a:noFill/>
            <a:ln w="50800">
              <a:solidFill>
                <a:srgbClr val="FF0100"/>
              </a:solidFill>
              <a:round/>
              <a:headEnd type="none" w="sm" len="sm"/>
              <a:tailEnd type="none" w="sm" len="sm"/>
            </a:ln>
            <a:effectLst/>
          </p:spPr>
          <p:txBody>
            <a:bodyPr/>
            <a:lstStyle/>
            <a:p>
              <a:endParaRPr lang="en-US"/>
            </a:p>
          </p:txBody>
        </p:sp>
        <p:sp>
          <p:nvSpPr>
            <p:cNvPr id="135" name="Line 135"/>
            <p:cNvSpPr>
              <a:spLocks noChangeShapeType="1"/>
            </p:cNvSpPr>
            <p:nvPr/>
          </p:nvSpPr>
          <p:spPr bwMode="auto">
            <a:xfrm flipV="1">
              <a:off x="7313613" y="3262313"/>
              <a:ext cx="0" cy="541337"/>
            </a:xfrm>
            <a:prstGeom prst="line">
              <a:avLst/>
            </a:prstGeom>
            <a:noFill/>
            <a:ln w="50800">
              <a:solidFill>
                <a:srgbClr val="FF0100"/>
              </a:solidFill>
              <a:round/>
              <a:headEnd type="none" w="sm" len="sm"/>
              <a:tailEnd type="none" w="sm" len="sm"/>
            </a:ln>
            <a:effectLst/>
          </p:spPr>
          <p:txBody>
            <a:bodyPr/>
            <a:lstStyle/>
            <a:p>
              <a:endParaRPr lang="en-US"/>
            </a:p>
          </p:txBody>
        </p:sp>
        <p:sp>
          <p:nvSpPr>
            <p:cNvPr id="136" name="Line 140"/>
            <p:cNvSpPr>
              <a:spLocks noChangeShapeType="1"/>
            </p:cNvSpPr>
            <p:nvPr/>
          </p:nvSpPr>
          <p:spPr bwMode="auto">
            <a:xfrm flipV="1">
              <a:off x="1484313" y="4903788"/>
              <a:ext cx="560387" cy="522287"/>
            </a:xfrm>
            <a:prstGeom prst="line">
              <a:avLst/>
            </a:prstGeom>
            <a:noFill/>
            <a:ln w="12700">
              <a:solidFill>
                <a:schemeClr val="tx1"/>
              </a:solidFill>
              <a:round/>
              <a:headEnd type="none" w="sm" len="sm"/>
              <a:tailEnd type="stealth" w="med" len="lg"/>
            </a:ln>
            <a:effectLst/>
          </p:spPr>
          <p:txBody>
            <a:bodyPr/>
            <a:lstStyle/>
            <a:p>
              <a:endParaRPr lang="en-US"/>
            </a:p>
          </p:txBody>
        </p:sp>
      </p:grpSp>
      <p:sp>
        <p:nvSpPr>
          <p:cNvPr id="137" name="Line 136"/>
          <p:cNvSpPr>
            <a:spLocks noChangeShapeType="1"/>
          </p:cNvSpPr>
          <p:nvPr/>
        </p:nvSpPr>
        <p:spPr bwMode="auto">
          <a:xfrm>
            <a:off x="4502149" y="6010274"/>
            <a:ext cx="1" cy="333979"/>
          </a:xfrm>
          <a:prstGeom prst="line">
            <a:avLst/>
          </a:prstGeom>
          <a:noFill/>
          <a:ln w="12700">
            <a:solidFill>
              <a:schemeClr val="tx1"/>
            </a:solidFill>
            <a:round/>
            <a:headEnd type="none" w="sm" len="sm"/>
            <a:tailEnd type="none" w="sm" len="sm"/>
          </a:ln>
          <a:effectLst/>
        </p:spPr>
        <p:txBody>
          <a:bodyPr/>
          <a:lstStyle/>
          <a:p>
            <a:endParaRPr lang="en-US"/>
          </a:p>
        </p:txBody>
      </p:sp>
      <p:sp>
        <p:nvSpPr>
          <p:cNvPr id="138" name="Line 137"/>
          <p:cNvSpPr>
            <a:spLocks noChangeShapeType="1"/>
          </p:cNvSpPr>
          <p:nvPr/>
        </p:nvSpPr>
        <p:spPr bwMode="auto">
          <a:xfrm>
            <a:off x="4722813" y="6010274"/>
            <a:ext cx="0" cy="333979"/>
          </a:xfrm>
          <a:prstGeom prst="line">
            <a:avLst/>
          </a:prstGeom>
          <a:noFill/>
          <a:ln w="12700">
            <a:solidFill>
              <a:schemeClr val="tx1"/>
            </a:solidFill>
            <a:round/>
            <a:headEnd type="none" w="sm" len="sm"/>
            <a:tailEnd type="none" w="sm" len="sm"/>
          </a:ln>
          <a:effectLst/>
        </p:spPr>
        <p:txBody>
          <a:bodyPr/>
          <a:lstStyle/>
          <a:p>
            <a:endParaRPr lang="en-US"/>
          </a:p>
        </p:txBody>
      </p:sp>
      <p:sp>
        <p:nvSpPr>
          <p:cNvPr id="139" name="Line 138"/>
          <p:cNvSpPr>
            <a:spLocks noChangeShapeType="1"/>
          </p:cNvSpPr>
          <p:nvPr/>
        </p:nvSpPr>
        <p:spPr bwMode="auto">
          <a:xfrm flipV="1">
            <a:off x="4502150" y="6317456"/>
            <a:ext cx="220663" cy="6160"/>
          </a:xfrm>
          <a:prstGeom prst="line">
            <a:avLst/>
          </a:prstGeom>
          <a:noFill/>
          <a:ln w="12700">
            <a:solidFill>
              <a:schemeClr val="tx1"/>
            </a:solidFill>
            <a:round/>
            <a:headEnd type="stealth" w="med" len="med"/>
            <a:tailEnd type="stealth" w="med" len="med"/>
          </a:ln>
          <a:effectLst/>
        </p:spPr>
        <p:txBody>
          <a:bodyPr/>
          <a:lstStyle/>
          <a:p>
            <a:endParaRPr lang="en-US"/>
          </a:p>
        </p:txBody>
      </p:sp>
      <p:sp>
        <p:nvSpPr>
          <p:cNvPr id="140" name="TextBox 139"/>
          <p:cNvSpPr txBox="1"/>
          <p:nvPr/>
        </p:nvSpPr>
        <p:spPr>
          <a:xfrm>
            <a:off x="4713852" y="6177866"/>
            <a:ext cx="1109150" cy="276999"/>
          </a:xfrm>
          <a:prstGeom prst="rect">
            <a:avLst/>
          </a:prstGeom>
          <a:noFill/>
        </p:spPr>
        <p:txBody>
          <a:bodyPr wrap="none" rtlCol="0">
            <a:spAutoFit/>
          </a:bodyPr>
          <a:lstStyle/>
          <a:p>
            <a:r>
              <a:rPr lang="en-US" sz="1200" dirty="0"/>
              <a:t>Beam step size</a:t>
            </a:r>
          </a:p>
        </p:txBody>
      </p:sp>
    </p:spTree>
    <p:extLst>
      <p:ext uri="{BB962C8B-B14F-4D97-AF65-F5344CB8AC3E}">
        <p14:creationId xmlns:p14="http://schemas.microsoft.com/office/powerpoint/2010/main" val="1657802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0" name="Group 269"/>
          <p:cNvGrpSpPr/>
          <p:nvPr/>
        </p:nvGrpSpPr>
        <p:grpSpPr>
          <a:xfrm>
            <a:off x="1073766" y="1063172"/>
            <a:ext cx="3792101" cy="1872862"/>
            <a:chOff x="1073766" y="1063172"/>
            <a:chExt cx="3792101" cy="1872862"/>
          </a:xfrm>
        </p:grpSpPr>
        <p:sp>
          <p:nvSpPr>
            <p:cNvPr id="3" name="Line 4"/>
            <p:cNvSpPr>
              <a:spLocks noChangeShapeType="1"/>
            </p:cNvSpPr>
            <p:nvPr/>
          </p:nvSpPr>
          <p:spPr bwMode="auto">
            <a:xfrm>
              <a:off x="1402355" y="1235855"/>
              <a:ext cx="3297737" cy="0"/>
            </a:xfrm>
            <a:prstGeom prst="line">
              <a:avLst/>
            </a:prstGeom>
            <a:noFill/>
            <a:ln w="12700">
              <a:solidFill>
                <a:srgbClr val="000000"/>
              </a:solidFill>
              <a:round/>
              <a:headEnd type="none" w="sm" len="sm"/>
              <a:tailEnd type="none" w="sm" len="sm"/>
            </a:ln>
            <a:effectLst/>
          </p:spPr>
          <p:txBody>
            <a:bodyPr/>
            <a:lstStyle/>
            <a:p>
              <a:endParaRPr lang="en-US"/>
            </a:p>
          </p:txBody>
        </p:sp>
        <p:sp>
          <p:nvSpPr>
            <p:cNvPr id="4" name="Oval 5"/>
            <p:cNvSpPr>
              <a:spLocks noChangeArrowheads="1"/>
            </p:cNvSpPr>
            <p:nvPr/>
          </p:nvSpPr>
          <p:spPr bwMode="auto">
            <a:xfrm>
              <a:off x="2890383" y="1067119"/>
              <a:ext cx="322669"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 name="Oval 6"/>
            <p:cNvSpPr>
              <a:spLocks noChangeArrowheads="1"/>
            </p:cNvSpPr>
            <p:nvPr/>
          </p:nvSpPr>
          <p:spPr bwMode="auto">
            <a:xfrm>
              <a:off x="2890383" y="1412483"/>
              <a:ext cx="322669"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 name="Oval 7"/>
            <p:cNvSpPr>
              <a:spLocks noChangeArrowheads="1"/>
            </p:cNvSpPr>
            <p:nvPr/>
          </p:nvSpPr>
          <p:spPr bwMode="auto">
            <a:xfrm>
              <a:off x="2890383" y="1760808"/>
              <a:ext cx="322669"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7" name="Oval 8"/>
            <p:cNvSpPr>
              <a:spLocks noChangeArrowheads="1"/>
            </p:cNvSpPr>
            <p:nvPr/>
          </p:nvSpPr>
          <p:spPr bwMode="auto">
            <a:xfrm>
              <a:off x="2890383" y="2106173"/>
              <a:ext cx="322669"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 name="Oval 9"/>
            <p:cNvSpPr>
              <a:spLocks noChangeArrowheads="1"/>
            </p:cNvSpPr>
            <p:nvPr/>
          </p:nvSpPr>
          <p:spPr bwMode="auto">
            <a:xfrm>
              <a:off x="2890383" y="2454497"/>
              <a:ext cx="322669" cy="340431"/>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9" name="Line 10"/>
            <p:cNvSpPr>
              <a:spLocks noChangeShapeType="1"/>
            </p:cNvSpPr>
            <p:nvPr/>
          </p:nvSpPr>
          <p:spPr bwMode="auto">
            <a:xfrm flipV="1">
              <a:off x="1237567" y="1063172"/>
              <a:ext cx="0" cy="1733730"/>
            </a:xfrm>
            <a:prstGeom prst="line">
              <a:avLst/>
            </a:prstGeom>
            <a:noFill/>
            <a:ln w="12700">
              <a:solidFill>
                <a:srgbClr val="000000"/>
              </a:solidFill>
              <a:round/>
              <a:headEnd type="none" w="sm" len="sm"/>
              <a:tailEnd type="none" w="sm" len="sm"/>
            </a:ln>
            <a:effectLst/>
          </p:spPr>
          <p:txBody>
            <a:bodyPr/>
            <a:lstStyle/>
            <a:p>
              <a:endParaRPr lang="en-US"/>
            </a:p>
          </p:txBody>
        </p:sp>
        <p:sp>
          <p:nvSpPr>
            <p:cNvPr id="10" name="Line 11"/>
            <p:cNvSpPr>
              <a:spLocks noChangeShapeType="1"/>
            </p:cNvSpPr>
            <p:nvPr/>
          </p:nvSpPr>
          <p:spPr bwMode="auto">
            <a:xfrm>
              <a:off x="1237567" y="1063172"/>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1" name="Line 12"/>
            <p:cNvSpPr>
              <a:spLocks noChangeShapeType="1"/>
            </p:cNvSpPr>
            <p:nvPr/>
          </p:nvSpPr>
          <p:spPr bwMode="auto">
            <a:xfrm>
              <a:off x="1237567" y="1063172"/>
              <a:ext cx="3626326" cy="0"/>
            </a:xfrm>
            <a:prstGeom prst="line">
              <a:avLst/>
            </a:prstGeom>
            <a:noFill/>
            <a:ln w="12700">
              <a:solidFill>
                <a:srgbClr val="000000"/>
              </a:solidFill>
              <a:round/>
              <a:headEnd type="none" w="sm" len="sm"/>
              <a:tailEnd type="none" w="sm" len="sm"/>
            </a:ln>
            <a:effectLst/>
          </p:spPr>
          <p:txBody>
            <a:bodyPr/>
            <a:lstStyle/>
            <a:p>
              <a:endParaRPr lang="en-US"/>
            </a:p>
          </p:txBody>
        </p:sp>
        <p:sp>
          <p:nvSpPr>
            <p:cNvPr id="12" name="Line 13"/>
            <p:cNvSpPr>
              <a:spLocks noChangeShapeType="1"/>
            </p:cNvSpPr>
            <p:nvPr/>
          </p:nvSpPr>
          <p:spPr bwMode="auto">
            <a:xfrm>
              <a:off x="4863893" y="1063172"/>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3" name="Line 14"/>
            <p:cNvSpPr>
              <a:spLocks noChangeShapeType="1"/>
            </p:cNvSpPr>
            <p:nvPr/>
          </p:nvSpPr>
          <p:spPr bwMode="auto">
            <a:xfrm>
              <a:off x="4863893" y="1063172"/>
              <a:ext cx="0" cy="1733730"/>
            </a:xfrm>
            <a:prstGeom prst="line">
              <a:avLst/>
            </a:prstGeom>
            <a:noFill/>
            <a:ln w="12700">
              <a:solidFill>
                <a:srgbClr val="000000"/>
              </a:solidFill>
              <a:round/>
              <a:headEnd type="none" w="sm" len="sm"/>
              <a:tailEnd type="none" w="sm" len="sm"/>
            </a:ln>
            <a:effectLst/>
          </p:spPr>
          <p:txBody>
            <a:bodyPr/>
            <a:lstStyle/>
            <a:p>
              <a:endParaRPr lang="en-US"/>
            </a:p>
          </p:txBody>
        </p:sp>
        <p:sp>
          <p:nvSpPr>
            <p:cNvPr id="14" name="Line 15"/>
            <p:cNvSpPr>
              <a:spLocks noChangeShapeType="1"/>
            </p:cNvSpPr>
            <p:nvPr/>
          </p:nvSpPr>
          <p:spPr bwMode="auto">
            <a:xfrm>
              <a:off x="4863893" y="2796902"/>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5" name="Line 16"/>
            <p:cNvSpPr>
              <a:spLocks noChangeShapeType="1"/>
            </p:cNvSpPr>
            <p:nvPr/>
          </p:nvSpPr>
          <p:spPr bwMode="auto">
            <a:xfrm flipH="1">
              <a:off x="1237567" y="2796902"/>
              <a:ext cx="3626326" cy="0"/>
            </a:xfrm>
            <a:prstGeom prst="line">
              <a:avLst/>
            </a:prstGeom>
            <a:noFill/>
            <a:ln w="12700">
              <a:solidFill>
                <a:srgbClr val="000000"/>
              </a:solidFill>
              <a:round/>
              <a:headEnd type="none" w="sm" len="sm"/>
              <a:tailEnd type="none" w="sm" len="sm"/>
            </a:ln>
            <a:effectLst/>
          </p:spPr>
          <p:txBody>
            <a:bodyPr/>
            <a:lstStyle/>
            <a:p>
              <a:endParaRPr lang="en-US"/>
            </a:p>
          </p:txBody>
        </p:sp>
        <p:sp>
          <p:nvSpPr>
            <p:cNvPr id="16" name="Line 17"/>
            <p:cNvSpPr>
              <a:spLocks noChangeShapeType="1"/>
            </p:cNvSpPr>
            <p:nvPr/>
          </p:nvSpPr>
          <p:spPr bwMode="auto">
            <a:xfrm>
              <a:off x="1237567" y="2796902"/>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7" name="Line 18"/>
            <p:cNvSpPr>
              <a:spLocks noChangeShapeType="1"/>
            </p:cNvSpPr>
            <p:nvPr/>
          </p:nvSpPr>
          <p:spPr bwMode="auto">
            <a:xfrm>
              <a:off x="4700092" y="1235855"/>
              <a:ext cx="987"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8" name="Line 19"/>
            <p:cNvSpPr>
              <a:spLocks noChangeShapeType="1"/>
            </p:cNvSpPr>
            <p:nvPr/>
          </p:nvSpPr>
          <p:spPr bwMode="auto">
            <a:xfrm>
              <a:off x="4700092" y="1235855"/>
              <a:ext cx="0" cy="348324"/>
            </a:xfrm>
            <a:prstGeom prst="line">
              <a:avLst/>
            </a:prstGeom>
            <a:noFill/>
            <a:ln w="12700">
              <a:solidFill>
                <a:srgbClr val="000000"/>
              </a:solidFill>
              <a:round/>
              <a:headEnd type="none" w="sm" len="sm"/>
              <a:tailEnd type="none" w="sm" len="sm"/>
            </a:ln>
            <a:effectLst/>
          </p:spPr>
          <p:txBody>
            <a:bodyPr/>
            <a:lstStyle/>
            <a:p>
              <a:endParaRPr lang="en-US"/>
            </a:p>
          </p:txBody>
        </p:sp>
        <p:sp>
          <p:nvSpPr>
            <p:cNvPr id="19" name="Line 20"/>
            <p:cNvSpPr>
              <a:spLocks noChangeShapeType="1"/>
            </p:cNvSpPr>
            <p:nvPr/>
          </p:nvSpPr>
          <p:spPr bwMode="auto">
            <a:xfrm>
              <a:off x="4700092" y="1584179"/>
              <a:ext cx="987"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20" name="Line 21"/>
            <p:cNvSpPr>
              <a:spLocks noChangeShapeType="1"/>
            </p:cNvSpPr>
            <p:nvPr/>
          </p:nvSpPr>
          <p:spPr bwMode="auto">
            <a:xfrm flipH="1">
              <a:off x="1402355" y="1584179"/>
              <a:ext cx="3297737" cy="0"/>
            </a:xfrm>
            <a:prstGeom prst="line">
              <a:avLst/>
            </a:prstGeom>
            <a:noFill/>
            <a:ln w="12700">
              <a:solidFill>
                <a:srgbClr val="000000"/>
              </a:solidFill>
              <a:round/>
              <a:headEnd type="none" w="sm" len="sm"/>
              <a:tailEnd type="none" w="sm" len="sm"/>
            </a:ln>
            <a:effectLst/>
          </p:spPr>
          <p:txBody>
            <a:bodyPr/>
            <a:lstStyle/>
            <a:p>
              <a:endParaRPr lang="en-US"/>
            </a:p>
          </p:txBody>
        </p:sp>
        <p:sp>
          <p:nvSpPr>
            <p:cNvPr id="21" name="Line 22"/>
            <p:cNvSpPr>
              <a:spLocks noChangeShapeType="1"/>
            </p:cNvSpPr>
            <p:nvPr/>
          </p:nvSpPr>
          <p:spPr bwMode="auto">
            <a:xfrm>
              <a:off x="1402355" y="1584179"/>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22" name="Line 23"/>
            <p:cNvSpPr>
              <a:spLocks noChangeShapeType="1"/>
            </p:cNvSpPr>
            <p:nvPr/>
          </p:nvSpPr>
          <p:spPr bwMode="auto">
            <a:xfrm>
              <a:off x="1402355" y="1584179"/>
              <a:ext cx="0" cy="346352"/>
            </a:xfrm>
            <a:prstGeom prst="line">
              <a:avLst/>
            </a:prstGeom>
            <a:noFill/>
            <a:ln w="12700">
              <a:solidFill>
                <a:srgbClr val="000000"/>
              </a:solidFill>
              <a:round/>
              <a:headEnd type="none" w="sm" len="sm"/>
              <a:tailEnd type="none" w="sm" len="sm"/>
            </a:ln>
            <a:effectLst/>
          </p:spPr>
          <p:txBody>
            <a:bodyPr/>
            <a:lstStyle/>
            <a:p>
              <a:endParaRPr lang="en-US"/>
            </a:p>
          </p:txBody>
        </p:sp>
        <p:sp>
          <p:nvSpPr>
            <p:cNvPr id="23" name="Line 24"/>
            <p:cNvSpPr>
              <a:spLocks noChangeShapeType="1"/>
            </p:cNvSpPr>
            <p:nvPr/>
          </p:nvSpPr>
          <p:spPr bwMode="auto">
            <a:xfrm>
              <a:off x="1402355" y="1930530"/>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24" name="Line 25"/>
            <p:cNvSpPr>
              <a:spLocks noChangeShapeType="1"/>
            </p:cNvSpPr>
            <p:nvPr/>
          </p:nvSpPr>
          <p:spPr bwMode="auto">
            <a:xfrm>
              <a:off x="1402355" y="1930530"/>
              <a:ext cx="3297737" cy="0"/>
            </a:xfrm>
            <a:prstGeom prst="line">
              <a:avLst/>
            </a:prstGeom>
            <a:noFill/>
            <a:ln w="12700">
              <a:solidFill>
                <a:srgbClr val="FF0100"/>
              </a:solidFill>
              <a:round/>
              <a:headEnd type="none" w="sm" len="sm"/>
              <a:tailEnd type="none" w="sm" len="sm"/>
            </a:ln>
            <a:effectLst/>
          </p:spPr>
          <p:txBody>
            <a:bodyPr/>
            <a:lstStyle/>
            <a:p>
              <a:endParaRPr lang="en-US"/>
            </a:p>
          </p:txBody>
        </p:sp>
        <p:sp>
          <p:nvSpPr>
            <p:cNvPr id="25" name="Line 26"/>
            <p:cNvSpPr>
              <a:spLocks noChangeShapeType="1"/>
            </p:cNvSpPr>
            <p:nvPr/>
          </p:nvSpPr>
          <p:spPr bwMode="auto">
            <a:xfrm>
              <a:off x="4700092" y="1930530"/>
              <a:ext cx="987"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26" name="Line 27"/>
            <p:cNvSpPr>
              <a:spLocks noChangeShapeType="1"/>
            </p:cNvSpPr>
            <p:nvPr/>
          </p:nvSpPr>
          <p:spPr bwMode="auto">
            <a:xfrm>
              <a:off x="4700092" y="1930530"/>
              <a:ext cx="0" cy="345364"/>
            </a:xfrm>
            <a:prstGeom prst="line">
              <a:avLst/>
            </a:prstGeom>
            <a:noFill/>
            <a:ln w="12700">
              <a:solidFill>
                <a:srgbClr val="000000"/>
              </a:solidFill>
              <a:round/>
              <a:headEnd type="none" w="sm" len="sm"/>
              <a:tailEnd type="none" w="sm" len="sm"/>
            </a:ln>
            <a:effectLst/>
          </p:spPr>
          <p:txBody>
            <a:bodyPr/>
            <a:lstStyle/>
            <a:p>
              <a:endParaRPr lang="en-US"/>
            </a:p>
          </p:txBody>
        </p:sp>
        <p:sp>
          <p:nvSpPr>
            <p:cNvPr id="27" name="Line 28"/>
            <p:cNvSpPr>
              <a:spLocks noChangeShapeType="1"/>
            </p:cNvSpPr>
            <p:nvPr/>
          </p:nvSpPr>
          <p:spPr bwMode="auto">
            <a:xfrm>
              <a:off x="4700092" y="2275895"/>
              <a:ext cx="987"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28" name="Line 29"/>
            <p:cNvSpPr>
              <a:spLocks noChangeShapeType="1"/>
            </p:cNvSpPr>
            <p:nvPr/>
          </p:nvSpPr>
          <p:spPr bwMode="auto">
            <a:xfrm flipH="1">
              <a:off x="1402355" y="2275895"/>
              <a:ext cx="3297737" cy="0"/>
            </a:xfrm>
            <a:prstGeom prst="line">
              <a:avLst/>
            </a:prstGeom>
            <a:noFill/>
            <a:ln w="12700">
              <a:solidFill>
                <a:srgbClr val="FF0100"/>
              </a:solidFill>
              <a:round/>
              <a:headEnd type="none" w="sm" len="sm"/>
              <a:tailEnd type="none" w="sm" len="sm"/>
            </a:ln>
            <a:effectLst/>
          </p:spPr>
          <p:txBody>
            <a:bodyPr/>
            <a:lstStyle/>
            <a:p>
              <a:endParaRPr lang="en-US"/>
            </a:p>
          </p:txBody>
        </p:sp>
        <p:sp>
          <p:nvSpPr>
            <p:cNvPr id="29" name="Line 30"/>
            <p:cNvSpPr>
              <a:spLocks noChangeShapeType="1"/>
            </p:cNvSpPr>
            <p:nvPr/>
          </p:nvSpPr>
          <p:spPr bwMode="auto">
            <a:xfrm>
              <a:off x="1402355" y="2275895"/>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30" name="Line 31"/>
            <p:cNvSpPr>
              <a:spLocks noChangeShapeType="1"/>
            </p:cNvSpPr>
            <p:nvPr/>
          </p:nvSpPr>
          <p:spPr bwMode="auto">
            <a:xfrm>
              <a:off x="1402355" y="2275895"/>
              <a:ext cx="0" cy="347338"/>
            </a:xfrm>
            <a:prstGeom prst="line">
              <a:avLst/>
            </a:prstGeom>
            <a:noFill/>
            <a:ln w="12700">
              <a:solidFill>
                <a:srgbClr val="000000"/>
              </a:solidFill>
              <a:round/>
              <a:headEnd type="none" w="sm" len="sm"/>
              <a:tailEnd type="none" w="sm" len="sm"/>
            </a:ln>
            <a:effectLst/>
          </p:spPr>
          <p:txBody>
            <a:bodyPr/>
            <a:lstStyle/>
            <a:p>
              <a:endParaRPr lang="en-US"/>
            </a:p>
          </p:txBody>
        </p:sp>
        <p:sp>
          <p:nvSpPr>
            <p:cNvPr id="31" name="Line 32"/>
            <p:cNvSpPr>
              <a:spLocks noChangeShapeType="1"/>
            </p:cNvSpPr>
            <p:nvPr/>
          </p:nvSpPr>
          <p:spPr bwMode="auto">
            <a:xfrm>
              <a:off x="1402355" y="2623233"/>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32" name="Line 33"/>
            <p:cNvSpPr>
              <a:spLocks noChangeShapeType="1"/>
            </p:cNvSpPr>
            <p:nvPr/>
          </p:nvSpPr>
          <p:spPr bwMode="auto">
            <a:xfrm>
              <a:off x="4700092" y="2623233"/>
              <a:ext cx="987"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33" name="Line 34"/>
            <p:cNvSpPr>
              <a:spLocks noChangeShapeType="1"/>
            </p:cNvSpPr>
            <p:nvPr/>
          </p:nvSpPr>
          <p:spPr bwMode="auto">
            <a:xfrm>
              <a:off x="1402355" y="2623233"/>
              <a:ext cx="3297737" cy="0"/>
            </a:xfrm>
            <a:prstGeom prst="line">
              <a:avLst/>
            </a:prstGeom>
            <a:noFill/>
            <a:ln w="12700">
              <a:solidFill>
                <a:srgbClr val="000000"/>
              </a:solidFill>
              <a:round/>
              <a:headEnd type="none" w="sm" len="sm"/>
              <a:tailEnd type="none" w="sm" len="sm"/>
            </a:ln>
            <a:effectLst/>
          </p:spPr>
          <p:txBody>
            <a:bodyPr/>
            <a:lstStyle/>
            <a:p>
              <a:endParaRPr lang="en-US"/>
            </a:p>
          </p:txBody>
        </p:sp>
        <p:sp>
          <p:nvSpPr>
            <p:cNvPr id="34" name="Oval 35"/>
            <p:cNvSpPr>
              <a:spLocks noChangeArrowheads="1"/>
            </p:cNvSpPr>
            <p:nvPr/>
          </p:nvSpPr>
          <p:spPr bwMode="auto">
            <a:xfrm>
              <a:off x="1241514" y="2106173"/>
              <a:ext cx="324642"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35" name="Oval 36"/>
            <p:cNvSpPr>
              <a:spLocks noChangeArrowheads="1"/>
            </p:cNvSpPr>
            <p:nvPr/>
          </p:nvSpPr>
          <p:spPr bwMode="auto">
            <a:xfrm>
              <a:off x="1572077" y="2106173"/>
              <a:ext cx="322669"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36" name="Oval 37"/>
            <p:cNvSpPr>
              <a:spLocks noChangeArrowheads="1"/>
            </p:cNvSpPr>
            <p:nvPr/>
          </p:nvSpPr>
          <p:spPr bwMode="auto">
            <a:xfrm>
              <a:off x="1900667" y="2106173"/>
              <a:ext cx="324642"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37" name="Oval 38"/>
            <p:cNvSpPr>
              <a:spLocks noChangeArrowheads="1"/>
            </p:cNvSpPr>
            <p:nvPr/>
          </p:nvSpPr>
          <p:spPr bwMode="auto">
            <a:xfrm>
              <a:off x="2231230" y="2106173"/>
              <a:ext cx="322669"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38" name="Oval 39"/>
            <p:cNvSpPr>
              <a:spLocks noChangeArrowheads="1"/>
            </p:cNvSpPr>
            <p:nvPr/>
          </p:nvSpPr>
          <p:spPr bwMode="auto">
            <a:xfrm>
              <a:off x="2559820" y="2106173"/>
              <a:ext cx="324642"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39" name="Oval 40"/>
            <p:cNvSpPr>
              <a:spLocks noChangeArrowheads="1"/>
            </p:cNvSpPr>
            <p:nvPr/>
          </p:nvSpPr>
          <p:spPr bwMode="auto">
            <a:xfrm>
              <a:off x="1572077" y="2454497"/>
              <a:ext cx="322669" cy="340431"/>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0" name="Oval 41"/>
            <p:cNvSpPr>
              <a:spLocks noChangeArrowheads="1"/>
            </p:cNvSpPr>
            <p:nvPr/>
          </p:nvSpPr>
          <p:spPr bwMode="auto">
            <a:xfrm>
              <a:off x="1241514" y="2454497"/>
              <a:ext cx="324642" cy="340431"/>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1" name="Oval 42"/>
            <p:cNvSpPr>
              <a:spLocks noChangeArrowheads="1"/>
            </p:cNvSpPr>
            <p:nvPr/>
          </p:nvSpPr>
          <p:spPr bwMode="auto">
            <a:xfrm>
              <a:off x="2231230" y="2454497"/>
              <a:ext cx="322669" cy="340431"/>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2" name="Oval 43"/>
            <p:cNvSpPr>
              <a:spLocks noChangeArrowheads="1"/>
            </p:cNvSpPr>
            <p:nvPr/>
          </p:nvSpPr>
          <p:spPr bwMode="auto">
            <a:xfrm>
              <a:off x="1900667" y="2454497"/>
              <a:ext cx="324642" cy="340431"/>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3" name="Oval 44"/>
            <p:cNvSpPr>
              <a:spLocks noChangeArrowheads="1"/>
            </p:cNvSpPr>
            <p:nvPr/>
          </p:nvSpPr>
          <p:spPr bwMode="auto">
            <a:xfrm>
              <a:off x="2559820" y="2454497"/>
              <a:ext cx="324642" cy="340431"/>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4" name="Oval 45"/>
            <p:cNvSpPr>
              <a:spLocks noChangeArrowheads="1"/>
            </p:cNvSpPr>
            <p:nvPr/>
          </p:nvSpPr>
          <p:spPr bwMode="auto">
            <a:xfrm>
              <a:off x="1572077" y="1067119"/>
              <a:ext cx="322669"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5" name="Oval 46"/>
            <p:cNvSpPr>
              <a:spLocks noChangeArrowheads="1"/>
            </p:cNvSpPr>
            <p:nvPr/>
          </p:nvSpPr>
          <p:spPr bwMode="auto">
            <a:xfrm>
              <a:off x="1572077" y="1412483"/>
              <a:ext cx="322669"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6" name="Oval 47"/>
            <p:cNvSpPr>
              <a:spLocks noChangeArrowheads="1"/>
            </p:cNvSpPr>
            <p:nvPr/>
          </p:nvSpPr>
          <p:spPr bwMode="auto">
            <a:xfrm>
              <a:off x="1572077" y="1760808"/>
              <a:ext cx="322669"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7" name="Oval 48"/>
            <p:cNvSpPr>
              <a:spLocks noChangeArrowheads="1"/>
            </p:cNvSpPr>
            <p:nvPr/>
          </p:nvSpPr>
          <p:spPr bwMode="auto">
            <a:xfrm>
              <a:off x="1241514" y="1412483"/>
              <a:ext cx="324642"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8" name="Oval 49"/>
            <p:cNvSpPr>
              <a:spLocks noChangeArrowheads="1"/>
            </p:cNvSpPr>
            <p:nvPr/>
          </p:nvSpPr>
          <p:spPr bwMode="auto">
            <a:xfrm>
              <a:off x="1241514" y="1760808"/>
              <a:ext cx="324642"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9" name="Oval 50"/>
            <p:cNvSpPr>
              <a:spLocks noChangeArrowheads="1"/>
            </p:cNvSpPr>
            <p:nvPr/>
          </p:nvSpPr>
          <p:spPr bwMode="auto">
            <a:xfrm>
              <a:off x="1241514" y="1067119"/>
              <a:ext cx="324642"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0" name="Oval 51"/>
            <p:cNvSpPr>
              <a:spLocks noChangeArrowheads="1"/>
            </p:cNvSpPr>
            <p:nvPr/>
          </p:nvSpPr>
          <p:spPr bwMode="auto">
            <a:xfrm>
              <a:off x="1900667" y="1412483"/>
              <a:ext cx="324642"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1" name="Oval 52"/>
            <p:cNvSpPr>
              <a:spLocks noChangeArrowheads="1"/>
            </p:cNvSpPr>
            <p:nvPr/>
          </p:nvSpPr>
          <p:spPr bwMode="auto">
            <a:xfrm>
              <a:off x="2231230" y="1412483"/>
              <a:ext cx="322669"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2" name="Oval 53"/>
            <p:cNvSpPr>
              <a:spLocks noChangeArrowheads="1"/>
            </p:cNvSpPr>
            <p:nvPr/>
          </p:nvSpPr>
          <p:spPr bwMode="auto">
            <a:xfrm>
              <a:off x="2559820" y="1412483"/>
              <a:ext cx="324642"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3" name="Oval 54"/>
            <p:cNvSpPr>
              <a:spLocks noChangeArrowheads="1"/>
            </p:cNvSpPr>
            <p:nvPr/>
          </p:nvSpPr>
          <p:spPr bwMode="auto">
            <a:xfrm>
              <a:off x="2231230" y="1760808"/>
              <a:ext cx="322669"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4" name="Oval 55"/>
            <p:cNvSpPr>
              <a:spLocks noChangeArrowheads="1"/>
            </p:cNvSpPr>
            <p:nvPr/>
          </p:nvSpPr>
          <p:spPr bwMode="auto">
            <a:xfrm>
              <a:off x="1900667" y="1760808"/>
              <a:ext cx="324642"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5" name="Oval 56"/>
            <p:cNvSpPr>
              <a:spLocks noChangeArrowheads="1"/>
            </p:cNvSpPr>
            <p:nvPr/>
          </p:nvSpPr>
          <p:spPr bwMode="auto">
            <a:xfrm>
              <a:off x="2559820" y="1760808"/>
              <a:ext cx="324642"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6" name="Oval 57"/>
            <p:cNvSpPr>
              <a:spLocks noChangeArrowheads="1"/>
            </p:cNvSpPr>
            <p:nvPr/>
          </p:nvSpPr>
          <p:spPr bwMode="auto">
            <a:xfrm>
              <a:off x="2231230" y="1067119"/>
              <a:ext cx="322669"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7" name="Oval 58"/>
            <p:cNvSpPr>
              <a:spLocks noChangeArrowheads="1"/>
            </p:cNvSpPr>
            <p:nvPr/>
          </p:nvSpPr>
          <p:spPr bwMode="auto">
            <a:xfrm>
              <a:off x="1900667" y="1067119"/>
              <a:ext cx="324642"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8" name="Oval 59"/>
            <p:cNvSpPr>
              <a:spLocks noChangeArrowheads="1"/>
            </p:cNvSpPr>
            <p:nvPr/>
          </p:nvSpPr>
          <p:spPr bwMode="auto">
            <a:xfrm>
              <a:off x="2559820" y="1067119"/>
              <a:ext cx="324642"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59" name="Oval 60"/>
            <p:cNvSpPr>
              <a:spLocks noChangeArrowheads="1"/>
            </p:cNvSpPr>
            <p:nvPr/>
          </p:nvSpPr>
          <p:spPr bwMode="auto">
            <a:xfrm>
              <a:off x="4537278" y="2106173"/>
              <a:ext cx="324642"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0" name="Oval 61"/>
            <p:cNvSpPr>
              <a:spLocks noChangeArrowheads="1"/>
            </p:cNvSpPr>
            <p:nvPr/>
          </p:nvSpPr>
          <p:spPr bwMode="auto">
            <a:xfrm>
              <a:off x="4208688" y="2106173"/>
              <a:ext cx="322669"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1" name="Oval 62"/>
            <p:cNvSpPr>
              <a:spLocks noChangeArrowheads="1"/>
            </p:cNvSpPr>
            <p:nvPr/>
          </p:nvSpPr>
          <p:spPr bwMode="auto">
            <a:xfrm>
              <a:off x="3219959" y="2106173"/>
              <a:ext cx="323656"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2" name="Oval 63"/>
            <p:cNvSpPr>
              <a:spLocks noChangeArrowheads="1"/>
            </p:cNvSpPr>
            <p:nvPr/>
          </p:nvSpPr>
          <p:spPr bwMode="auto">
            <a:xfrm>
              <a:off x="3549535" y="2106173"/>
              <a:ext cx="323656"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3" name="Oval 64"/>
            <p:cNvSpPr>
              <a:spLocks noChangeArrowheads="1"/>
            </p:cNvSpPr>
            <p:nvPr/>
          </p:nvSpPr>
          <p:spPr bwMode="auto">
            <a:xfrm>
              <a:off x="3879112" y="2106173"/>
              <a:ext cx="323656"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4" name="Oval 65"/>
            <p:cNvSpPr>
              <a:spLocks noChangeArrowheads="1"/>
            </p:cNvSpPr>
            <p:nvPr/>
          </p:nvSpPr>
          <p:spPr bwMode="auto">
            <a:xfrm>
              <a:off x="3879112" y="2454497"/>
              <a:ext cx="323656" cy="340431"/>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5" name="Oval 66"/>
            <p:cNvSpPr>
              <a:spLocks noChangeArrowheads="1"/>
            </p:cNvSpPr>
            <p:nvPr/>
          </p:nvSpPr>
          <p:spPr bwMode="auto">
            <a:xfrm>
              <a:off x="3219959" y="1067119"/>
              <a:ext cx="323656"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6" name="Oval 67"/>
            <p:cNvSpPr>
              <a:spLocks noChangeArrowheads="1"/>
            </p:cNvSpPr>
            <p:nvPr/>
          </p:nvSpPr>
          <p:spPr bwMode="auto">
            <a:xfrm>
              <a:off x="3219959" y="2454497"/>
              <a:ext cx="323656" cy="340431"/>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67" name="Freeform 68"/>
            <p:cNvSpPr>
              <a:spLocks/>
            </p:cNvSpPr>
            <p:nvPr/>
          </p:nvSpPr>
          <p:spPr bwMode="auto">
            <a:xfrm>
              <a:off x="3051224" y="2536398"/>
              <a:ext cx="83874" cy="174655"/>
            </a:xfrm>
            <a:custGeom>
              <a:avLst/>
              <a:gdLst/>
              <a:ahLst/>
              <a:cxnLst>
                <a:cxn ang="0">
                  <a:pos x="84" y="88"/>
                </a:cxn>
                <a:cxn ang="0">
                  <a:pos x="0" y="176"/>
                </a:cxn>
                <a:cxn ang="0">
                  <a:pos x="0" y="0"/>
                </a:cxn>
                <a:cxn ang="0">
                  <a:pos x="84" y="88"/>
                </a:cxn>
              </a:cxnLst>
              <a:rect l="0" t="0" r="r" b="b"/>
              <a:pathLst>
                <a:path w="85" h="177">
                  <a:moveTo>
                    <a:pt x="84" y="88"/>
                  </a:moveTo>
                  <a:lnTo>
                    <a:pt x="0" y="176"/>
                  </a:lnTo>
                  <a:lnTo>
                    <a:pt x="0" y="0"/>
                  </a:lnTo>
                  <a:lnTo>
                    <a:pt x="84" y="88"/>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68" name="Line 69"/>
            <p:cNvSpPr>
              <a:spLocks noChangeShapeType="1"/>
            </p:cNvSpPr>
            <p:nvPr/>
          </p:nvSpPr>
          <p:spPr bwMode="auto">
            <a:xfrm flipV="1">
              <a:off x="3051224" y="2536398"/>
              <a:ext cx="0" cy="173669"/>
            </a:xfrm>
            <a:prstGeom prst="line">
              <a:avLst/>
            </a:prstGeom>
            <a:noFill/>
            <a:ln w="12700">
              <a:solidFill>
                <a:srgbClr val="000000"/>
              </a:solidFill>
              <a:round/>
              <a:headEnd type="none" w="sm" len="sm"/>
              <a:tailEnd type="none" w="sm" len="sm"/>
            </a:ln>
            <a:effectLst/>
          </p:spPr>
          <p:txBody>
            <a:bodyPr/>
            <a:lstStyle/>
            <a:p>
              <a:endParaRPr lang="en-US"/>
            </a:p>
          </p:txBody>
        </p:sp>
        <p:sp>
          <p:nvSpPr>
            <p:cNvPr id="69" name="Line 70"/>
            <p:cNvSpPr>
              <a:spLocks noChangeShapeType="1"/>
            </p:cNvSpPr>
            <p:nvPr/>
          </p:nvSpPr>
          <p:spPr bwMode="auto">
            <a:xfrm>
              <a:off x="3051224" y="2536398"/>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70" name="Line 71"/>
            <p:cNvSpPr>
              <a:spLocks noChangeShapeType="1"/>
            </p:cNvSpPr>
            <p:nvPr/>
          </p:nvSpPr>
          <p:spPr bwMode="auto">
            <a:xfrm>
              <a:off x="3051224" y="2536398"/>
              <a:ext cx="82887" cy="86834"/>
            </a:xfrm>
            <a:prstGeom prst="line">
              <a:avLst/>
            </a:prstGeom>
            <a:noFill/>
            <a:ln w="12700">
              <a:solidFill>
                <a:srgbClr val="000000"/>
              </a:solidFill>
              <a:round/>
              <a:headEnd type="none" w="sm" len="sm"/>
              <a:tailEnd type="none" w="sm" len="sm"/>
            </a:ln>
            <a:effectLst/>
          </p:spPr>
          <p:txBody>
            <a:bodyPr/>
            <a:lstStyle/>
            <a:p>
              <a:endParaRPr lang="en-US"/>
            </a:p>
          </p:txBody>
        </p:sp>
        <p:sp>
          <p:nvSpPr>
            <p:cNvPr id="71" name="Line 72"/>
            <p:cNvSpPr>
              <a:spLocks noChangeShapeType="1"/>
            </p:cNvSpPr>
            <p:nvPr/>
          </p:nvSpPr>
          <p:spPr bwMode="auto">
            <a:xfrm>
              <a:off x="3134111" y="2623233"/>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72" name="Line 73"/>
            <p:cNvSpPr>
              <a:spLocks noChangeShapeType="1"/>
            </p:cNvSpPr>
            <p:nvPr/>
          </p:nvSpPr>
          <p:spPr bwMode="auto">
            <a:xfrm flipH="1">
              <a:off x="3051224" y="2623233"/>
              <a:ext cx="82887" cy="86834"/>
            </a:xfrm>
            <a:prstGeom prst="line">
              <a:avLst/>
            </a:prstGeom>
            <a:noFill/>
            <a:ln w="12700">
              <a:solidFill>
                <a:srgbClr val="000000"/>
              </a:solidFill>
              <a:round/>
              <a:headEnd type="none" w="sm" len="sm"/>
              <a:tailEnd type="none" w="sm" len="sm"/>
            </a:ln>
            <a:effectLst/>
          </p:spPr>
          <p:txBody>
            <a:bodyPr/>
            <a:lstStyle/>
            <a:p>
              <a:endParaRPr lang="en-US"/>
            </a:p>
          </p:txBody>
        </p:sp>
        <p:sp>
          <p:nvSpPr>
            <p:cNvPr id="73" name="Line 74"/>
            <p:cNvSpPr>
              <a:spLocks noChangeShapeType="1"/>
            </p:cNvSpPr>
            <p:nvPr/>
          </p:nvSpPr>
          <p:spPr bwMode="auto">
            <a:xfrm>
              <a:off x="3051224" y="2710067"/>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74" name="Line 75"/>
            <p:cNvSpPr>
              <a:spLocks noChangeShapeType="1"/>
            </p:cNvSpPr>
            <p:nvPr/>
          </p:nvSpPr>
          <p:spPr bwMode="auto">
            <a:xfrm>
              <a:off x="3051224" y="2710067"/>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75" name="Oval 76"/>
            <p:cNvSpPr>
              <a:spLocks noChangeArrowheads="1"/>
            </p:cNvSpPr>
            <p:nvPr/>
          </p:nvSpPr>
          <p:spPr bwMode="auto">
            <a:xfrm>
              <a:off x="3549535" y="2454497"/>
              <a:ext cx="323656" cy="340431"/>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76" name="Oval 77"/>
            <p:cNvSpPr>
              <a:spLocks noChangeArrowheads="1"/>
            </p:cNvSpPr>
            <p:nvPr/>
          </p:nvSpPr>
          <p:spPr bwMode="auto">
            <a:xfrm>
              <a:off x="4537278" y="2454497"/>
              <a:ext cx="324642" cy="340431"/>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77" name="Oval 78"/>
            <p:cNvSpPr>
              <a:spLocks noChangeArrowheads="1"/>
            </p:cNvSpPr>
            <p:nvPr/>
          </p:nvSpPr>
          <p:spPr bwMode="auto">
            <a:xfrm>
              <a:off x="4208688" y="2454497"/>
              <a:ext cx="322669" cy="340431"/>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78" name="Oval 79"/>
            <p:cNvSpPr>
              <a:spLocks noChangeArrowheads="1"/>
            </p:cNvSpPr>
            <p:nvPr/>
          </p:nvSpPr>
          <p:spPr bwMode="auto">
            <a:xfrm>
              <a:off x="3879112" y="1067119"/>
              <a:ext cx="323656"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79" name="Oval 80"/>
            <p:cNvSpPr>
              <a:spLocks noChangeArrowheads="1"/>
            </p:cNvSpPr>
            <p:nvPr/>
          </p:nvSpPr>
          <p:spPr bwMode="auto">
            <a:xfrm>
              <a:off x="3879112" y="1412483"/>
              <a:ext cx="323656"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0" name="Oval 81"/>
            <p:cNvSpPr>
              <a:spLocks noChangeArrowheads="1"/>
            </p:cNvSpPr>
            <p:nvPr/>
          </p:nvSpPr>
          <p:spPr bwMode="auto">
            <a:xfrm>
              <a:off x="3879112" y="1760808"/>
              <a:ext cx="323656"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1" name="Oval 82"/>
            <p:cNvSpPr>
              <a:spLocks noChangeArrowheads="1"/>
            </p:cNvSpPr>
            <p:nvPr/>
          </p:nvSpPr>
          <p:spPr bwMode="auto">
            <a:xfrm>
              <a:off x="3219959" y="1412483"/>
              <a:ext cx="323656"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2" name="Oval 83"/>
            <p:cNvSpPr>
              <a:spLocks noChangeArrowheads="1"/>
            </p:cNvSpPr>
            <p:nvPr/>
          </p:nvSpPr>
          <p:spPr bwMode="auto">
            <a:xfrm>
              <a:off x="3549535" y="1412483"/>
              <a:ext cx="323656"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3" name="Oval 84"/>
            <p:cNvSpPr>
              <a:spLocks noChangeArrowheads="1"/>
            </p:cNvSpPr>
            <p:nvPr/>
          </p:nvSpPr>
          <p:spPr bwMode="auto">
            <a:xfrm>
              <a:off x="3219959" y="1760808"/>
              <a:ext cx="323656"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84" name="Freeform 85"/>
            <p:cNvSpPr>
              <a:spLocks/>
            </p:cNvSpPr>
            <p:nvPr/>
          </p:nvSpPr>
          <p:spPr bwMode="auto">
            <a:xfrm>
              <a:off x="3051224" y="1841722"/>
              <a:ext cx="83874" cy="176629"/>
            </a:xfrm>
            <a:custGeom>
              <a:avLst/>
              <a:gdLst/>
              <a:ahLst/>
              <a:cxnLst>
                <a:cxn ang="0">
                  <a:pos x="84" y="89"/>
                </a:cxn>
                <a:cxn ang="0">
                  <a:pos x="0" y="178"/>
                </a:cxn>
                <a:cxn ang="0">
                  <a:pos x="0" y="0"/>
                </a:cxn>
                <a:cxn ang="0">
                  <a:pos x="84" y="89"/>
                </a:cxn>
              </a:cxnLst>
              <a:rect l="0" t="0" r="r" b="b"/>
              <a:pathLst>
                <a:path w="85" h="179">
                  <a:moveTo>
                    <a:pt x="84" y="89"/>
                  </a:moveTo>
                  <a:lnTo>
                    <a:pt x="0" y="178"/>
                  </a:lnTo>
                  <a:lnTo>
                    <a:pt x="0" y="0"/>
                  </a:lnTo>
                  <a:lnTo>
                    <a:pt x="84" y="89"/>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85" name="Line 86"/>
            <p:cNvSpPr>
              <a:spLocks noChangeShapeType="1"/>
            </p:cNvSpPr>
            <p:nvPr/>
          </p:nvSpPr>
          <p:spPr bwMode="auto">
            <a:xfrm flipV="1">
              <a:off x="3051224" y="1841722"/>
              <a:ext cx="0" cy="175642"/>
            </a:xfrm>
            <a:prstGeom prst="line">
              <a:avLst/>
            </a:prstGeom>
            <a:noFill/>
            <a:ln w="12700">
              <a:solidFill>
                <a:srgbClr val="000000"/>
              </a:solidFill>
              <a:round/>
              <a:headEnd type="none" w="sm" len="sm"/>
              <a:tailEnd type="none" w="sm" len="sm"/>
            </a:ln>
            <a:effectLst/>
          </p:spPr>
          <p:txBody>
            <a:bodyPr/>
            <a:lstStyle/>
            <a:p>
              <a:endParaRPr lang="en-US"/>
            </a:p>
          </p:txBody>
        </p:sp>
        <p:sp>
          <p:nvSpPr>
            <p:cNvPr id="86" name="Line 87"/>
            <p:cNvSpPr>
              <a:spLocks noChangeShapeType="1"/>
            </p:cNvSpPr>
            <p:nvPr/>
          </p:nvSpPr>
          <p:spPr bwMode="auto">
            <a:xfrm>
              <a:off x="3051224" y="1841722"/>
              <a:ext cx="1974" cy="2960"/>
            </a:xfrm>
            <a:prstGeom prst="line">
              <a:avLst/>
            </a:prstGeom>
            <a:noFill/>
            <a:ln w="12700">
              <a:solidFill>
                <a:srgbClr val="000000"/>
              </a:solidFill>
              <a:round/>
              <a:headEnd type="none" w="sm" len="sm"/>
              <a:tailEnd type="none" w="sm" len="sm"/>
            </a:ln>
            <a:effectLst/>
          </p:spPr>
          <p:txBody>
            <a:bodyPr/>
            <a:lstStyle/>
            <a:p>
              <a:endParaRPr lang="en-US"/>
            </a:p>
          </p:txBody>
        </p:sp>
        <p:sp>
          <p:nvSpPr>
            <p:cNvPr id="87" name="Line 88"/>
            <p:cNvSpPr>
              <a:spLocks noChangeShapeType="1"/>
            </p:cNvSpPr>
            <p:nvPr/>
          </p:nvSpPr>
          <p:spPr bwMode="auto">
            <a:xfrm>
              <a:off x="3051224" y="1841722"/>
              <a:ext cx="82887" cy="88808"/>
            </a:xfrm>
            <a:prstGeom prst="line">
              <a:avLst/>
            </a:prstGeom>
            <a:noFill/>
            <a:ln w="12700">
              <a:solidFill>
                <a:srgbClr val="000000"/>
              </a:solidFill>
              <a:round/>
              <a:headEnd type="none" w="sm" len="sm"/>
              <a:tailEnd type="none" w="sm" len="sm"/>
            </a:ln>
            <a:effectLst/>
          </p:spPr>
          <p:txBody>
            <a:bodyPr/>
            <a:lstStyle/>
            <a:p>
              <a:endParaRPr lang="en-US"/>
            </a:p>
          </p:txBody>
        </p:sp>
        <p:sp>
          <p:nvSpPr>
            <p:cNvPr id="88" name="Line 89"/>
            <p:cNvSpPr>
              <a:spLocks noChangeShapeType="1"/>
            </p:cNvSpPr>
            <p:nvPr/>
          </p:nvSpPr>
          <p:spPr bwMode="auto">
            <a:xfrm>
              <a:off x="3134111" y="1930530"/>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89" name="Line 90"/>
            <p:cNvSpPr>
              <a:spLocks noChangeShapeType="1"/>
            </p:cNvSpPr>
            <p:nvPr/>
          </p:nvSpPr>
          <p:spPr bwMode="auto">
            <a:xfrm flipH="1">
              <a:off x="3051224" y="1930530"/>
              <a:ext cx="82887" cy="86834"/>
            </a:xfrm>
            <a:prstGeom prst="line">
              <a:avLst/>
            </a:prstGeom>
            <a:noFill/>
            <a:ln w="12700">
              <a:solidFill>
                <a:srgbClr val="000000"/>
              </a:solidFill>
              <a:round/>
              <a:headEnd type="none" w="sm" len="sm"/>
              <a:tailEnd type="none" w="sm" len="sm"/>
            </a:ln>
            <a:effectLst/>
          </p:spPr>
          <p:txBody>
            <a:bodyPr/>
            <a:lstStyle/>
            <a:p>
              <a:endParaRPr lang="en-US"/>
            </a:p>
          </p:txBody>
        </p:sp>
        <p:sp>
          <p:nvSpPr>
            <p:cNvPr id="90" name="Line 91"/>
            <p:cNvSpPr>
              <a:spLocks noChangeShapeType="1"/>
            </p:cNvSpPr>
            <p:nvPr/>
          </p:nvSpPr>
          <p:spPr bwMode="auto">
            <a:xfrm>
              <a:off x="3051224" y="2017365"/>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91" name="Line 92"/>
            <p:cNvSpPr>
              <a:spLocks noChangeShapeType="1"/>
            </p:cNvSpPr>
            <p:nvPr/>
          </p:nvSpPr>
          <p:spPr bwMode="auto">
            <a:xfrm>
              <a:off x="3051224" y="2017365"/>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92" name="Freeform 93"/>
            <p:cNvSpPr>
              <a:spLocks/>
            </p:cNvSpPr>
            <p:nvPr/>
          </p:nvSpPr>
          <p:spPr bwMode="auto">
            <a:xfrm>
              <a:off x="3051224" y="2190047"/>
              <a:ext cx="83874" cy="174656"/>
            </a:xfrm>
            <a:custGeom>
              <a:avLst/>
              <a:gdLst/>
              <a:ahLst/>
              <a:cxnLst>
                <a:cxn ang="0">
                  <a:pos x="84" y="176"/>
                </a:cxn>
                <a:cxn ang="0">
                  <a:pos x="84" y="0"/>
                </a:cxn>
                <a:cxn ang="0">
                  <a:pos x="0" y="86"/>
                </a:cxn>
                <a:cxn ang="0">
                  <a:pos x="84" y="176"/>
                </a:cxn>
              </a:cxnLst>
              <a:rect l="0" t="0" r="r" b="b"/>
              <a:pathLst>
                <a:path w="85" h="177">
                  <a:moveTo>
                    <a:pt x="84" y="176"/>
                  </a:moveTo>
                  <a:lnTo>
                    <a:pt x="84" y="0"/>
                  </a:lnTo>
                  <a:lnTo>
                    <a:pt x="0" y="86"/>
                  </a:lnTo>
                  <a:lnTo>
                    <a:pt x="84" y="17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93" name="Line 94"/>
            <p:cNvSpPr>
              <a:spLocks noChangeShapeType="1"/>
            </p:cNvSpPr>
            <p:nvPr/>
          </p:nvSpPr>
          <p:spPr bwMode="auto">
            <a:xfrm flipH="1">
              <a:off x="3051224" y="2190047"/>
              <a:ext cx="82887" cy="85848"/>
            </a:xfrm>
            <a:prstGeom prst="line">
              <a:avLst/>
            </a:prstGeom>
            <a:noFill/>
            <a:ln w="12700">
              <a:solidFill>
                <a:srgbClr val="000000"/>
              </a:solidFill>
              <a:round/>
              <a:headEnd type="none" w="sm" len="sm"/>
              <a:tailEnd type="none" w="sm" len="sm"/>
            </a:ln>
            <a:effectLst/>
          </p:spPr>
          <p:txBody>
            <a:bodyPr/>
            <a:lstStyle/>
            <a:p>
              <a:endParaRPr lang="en-US"/>
            </a:p>
          </p:txBody>
        </p:sp>
        <p:sp>
          <p:nvSpPr>
            <p:cNvPr id="94" name="Line 95"/>
            <p:cNvSpPr>
              <a:spLocks noChangeShapeType="1"/>
            </p:cNvSpPr>
            <p:nvPr/>
          </p:nvSpPr>
          <p:spPr bwMode="auto">
            <a:xfrm>
              <a:off x="3051224" y="2275895"/>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95" name="Line 96"/>
            <p:cNvSpPr>
              <a:spLocks noChangeShapeType="1"/>
            </p:cNvSpPr>
            <p:nvPr/>
          </p:nvSpPr>
          <p:spPr bwMode="auto">
            <a:xfrm>
              <a:off x="3051224" y="2275895"/>
              <a:ext cx="82887" cy="87821"/>
            </a:xfrm>
            <a:prstGeom prst="line">
              <a:avLst/>
            </a:prstGeom>
            <a:noFill/>
            <a:ln w="12700">
              <a:solidFill>
                <a:srgbClr val="000000"/>
              </a:solidFill>
              <a:round/>
              <a:headEnd type="none" w="sm" len="sm"/>
              <a:tailEnd type="none" w="sm" len="sm"/>
            </a:ln>
            <a:effectLst/>
          </p:spPr>
          <p:txBody>
            <a:bodyPr/>
            <a:lstStyle/>
            <a:p>
              <a:endParaRPr lang="en-US"/>
            </a:p>
          </p:txBody>
        </p:sp>
        <p:sp>
          <p:nvSpPr>
            <p:cNvPr id="96" name="Line 97"/>
            <p:cNvSpPr>
              <a:spLocks noChangeShapeType="1"/>
            </p:cNvSpPr>
            <p:nvPr/>
          </p:nvSpPr>
          <p:spPr bwMode="auto">
            <a:xfrm>
              <a:off x="3134111" y="2363716"/>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97" name="Line 98"/>
            <p:cNvSpPr>
              <a:spLocks noChangeShapeType="1"/>
            </p:cNvSpPr>
            <p:nvPr/>
          </p:nvSpPr>
          <p:spPr bwMode="auto">
            <a:xfrm flipV="1">
              <a:off x="3134111" y="2190047"/>
              <a:ext cx="0" cy="173669"/>
            </a:xfrm>
            <a:prstGeom prst="line">
              <a:avLst/>
            </a:prstGeom>
            <a:noFill/>
            <a:ln w="12700">
              <a:solidFill>
                <a:srgbClr val="000000"/>
              </a:solidFill>
              <a:round/>
              <a:headEnd type="none" w="sm" len="sm"/>
              <a:tailEnd type="none" w="sm" len="sm"/>
            </a:ln>
            <a:effectLst/>
          </p:spPr>
          <p:txBody>
            <a:bodyPr/>
            <a:lstStyle/>
            <a:p>
              <a:endParaRPr lang="en-US"/>
            </a:p>
          </p:txBody>
        </p:sp>
        <p:sp>
          <p:nvSpPr>
            <p:cNvPr id="98" name="Line 99"/>
            <p:cNvSpPr>
              <a:spLocks noChangeShapeType="1"/>
            </p:cNvSpPr>
            <p:nvPr/>
          </p:nvSpPr>
          <p:spPr bwMode="auto">
            <a:xfrm>
              <a:off x="3134111" y="2190047"/>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99" name="Line 100"/>
            <p:cNvSpPr>
              <a:spLocks noChangeShapeType="1"/>
            </p:cNvSpPr>
            <p:nvPr/>
          </p:nvSpPr>
          <p:spPr bwMode="auto">
            <a:xfrm>
              <a:off x="3134111" y="2190047"/>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00" name="Freeform 101"/>
            <p:cNvSpPr>
              <a:spLocks/>
            </p:cNvSpPr>
            <p:nvPr/>
          </p:nvSpPr>
          <p:spPr bwMode="auto">
            <a:xfrm>
              <a:off x="3051224" y="1496358"/>
              <a:ext cx="83874" cy="173669"/>
            </a:xfrm>
            <a:custGeom>
              <a:avLst/>
              <a:gdLst/>
              <a:ahLst/>
              <a:cxnLst>
                <a:cxn ang="0">
                  <a:pos x="84" y="175"/>
                </a:cxn>
                <a:cxn ang="0">
                  <a:pos x="84" y="0"/>
                </a:cxn>
                <a:cxn ang="0">
                  <a:pos x="0" y="89"/>
                </a:cxn>
                <a:cxn ang="0">
                  <a:pos x="84" y="175"/>
                </a:cxn>
              </a:cxnLst>
              <a:rect l="0" t="0" r="r" b="b"/>
              <a:pathLst>
                <a:path w="85" h="176">
                  <a:moveTo>
                    <a:pt x="84" y="175"/>
                  </a:moveTo>
                  <a:lnTo>
                    <a:pt x="84" y="0"/>
                  </a:lnTo>
                  <a:lnTo>
                    <a:pt x="0" y="89"/>
                  </a:lnTo>
                  <a:lnTo>
                    <a:pt x="84" y="175"/>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01" name="Line 102"/>
            <p:cNvSpPr>
              <a:spLocks noChangeShapeType="1"/>
            </p:cNvSpPr>
            <p:nvPr/>
          </p:nvSpPr>
          <p:spPr bwMode="auto">
            <a:xfrm flipH="1">
              <a:off x="3051224" y="1496358"/>
              <a:ext cx="82887" cy="87821"/>
            </a:xfrm>
            <a:prstGeom prst="line">
              <a:avLst/>
            </a:prstGeom>
            <a:noFill/>
            <a:ln w="12700">
              <a:solidFill>
                <a:srgbClr val="000000"/>
              </a:solidFill>
              <a:round/>
              <a:headEnd type="none" w="sm" len="sm"/>
              <a:tailEnd type="none" w="sm" len="sm"/>
            </a:ln>
            <a:effectLst/>
          </p:spPr>
          <p:txBody>
            <a:bodyPr/>
            <a:lstStyle/>
            <a:p>
              <a:endParaRPr lang="en-US"/>
            </a:p>
          </p:txBody>
        </p:sp>
        <p:sp>
          <p:nvSpPr>
            <p:cNvPr id="102" name="Line 103"/>
            <p:cNvSpPr>
              <a:spLocks noChangeShapeType="1"/>
            </p:cNvSpPr>
            <p:nvPr/>
          </p:nvSpPr>
          <p:spPr bwMode="auto">
            <a:xfrm>
              <a:off x="3051224" y="1584179"/>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03" name="Line 104"/>
            <p:cNvSpPr>
              <a:spLocks noChangeShapeType="1"/>
            </p:cNvSpPr>
            <p:nvPr/>
          </p:nvSpPr>
          <p:spPr bwMode="auto">
            <a:xfrm>
              <a:off x="3051224" y="1584179"/>
              <a:ext cx="82887" cy="84861"/>
            </a:xfrm>
            <a:prstGeom prst="line">
              <a:avLst/>
            </a:prstGeom>
            <a:noFill/>
            <a:ln w="12700">
              <a:solidFill>
                <a:srgbClr val="000000"/>
              </a:solidFill>
              <a:round/>
              <a:headEnd type="none" w="sm" len="sm"/>
              <a:tailEnd type="none" w="sm" len="sm"/>
            </a:ln>
            <a:effectLst/>
          </p:spPr>
          <p:txBody>
            <a:bodyPr/>
            <a:lstStyle/>
            <a:p>
              <a:endParaRPr lang="en-US"/>
            </a:p>
          </p:txBody>
        </p:sp>
        <p:sp>
          <p:nvSpPr>
            <p:cNvPr id="104" name="Line 105"/>
            <p:cNvSpPr>
              <a:spLocks noChangeShapeType="1"/>
            </p:cNvSpPr>
            <p:nvPr/>
          </p:nvSpPr>
          <p:spPr bwMode="auto">
            <a:xfrm>
              <a:off x="3134111" y="1669040"/>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05" name="Line 106"/>
            <p:cNvSpPr>
              <a:spLocks noChangeShapeType="1"/>
            </p:cNvSpPr>
            <p:nvPr/>
          </p:nvSpPr>
          <p:spPr bwMode="auto">
            <a:xfrm flipV="1">
              <a:off x="3134111" y="1496358"/>
              <a:ext cx="0" cy="172682"/>
            </a:xfrm>
            <a:prstGeom prst="line">
              <a:avLst/>
            </a:prstGeom>
            <a:noFill/>
            <a:ln w="12700">
              <a:solidFill>
                <a:srgbClr val="000000"/>
              </a:solidFill>
              <a:round/>
              <a:headEnd type="none" w="sm" len="sm"/>
              <a:tailEnd type="none" w="sm" len="sm"/>
            </a:ln>
            <a:effectLst/>
          </p:spPr>
          <p:txBody>
            <a:bodyPr/>
            <a:lstStyle/>
            <a:p>
              <a:endParaRPr lang="en-US"/>
            </a:p>
          </p:txBody>
        </p:sp>
        <p:sp>
          <p:nvSpPr>
            <p:cNvPr id="106" name="Line 107"/>
            <p:cNvSpPr>
              <a:spLocks noChangeShapeType="1"/>
            </p:cNvSpPr>
            <p:nvPr/>
          </p:nvSpPr>
          <p:spPr bwMode="auto">
            <a:xfrm>
              <a:off x="3134111" y="1496358"/>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07" name="Line 108"/>
            <p:cNvSpPr>
              <a:spLocks noChangeShapeType="1"/>
            </p:cNvSpPr>
            <p:nvPr/>
          </p:nvSpPr>
          <p:spPr bwMode="auto">
            <a:xfrm>
              <a:off x="3134111" y="1496358"/>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08" name="Oval 109"/>
            <p:cNvSpPr>
              <a:spLocks noChangeArrowheads="1"/>
            </p:cNvSpPr>
            <p:nvPr/>
          </p:nvSpPr>
          <p:spPr bwMode="auto">
            <a:xfrm>
              <a:off x="3549535" y="1760808"/>
              <a:ext cx="323656"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09" name="Freeform 110"/>
            <p:cNvSpPr>
              <a:spLocks/>
            </p:cNvSpPr>
            <p:nvPr/>
          </p:nvSpPr>
          <p:spPr bwMode="auto">
            <a:xfrm>
              <a:off x="3051224" y="1150006"/>
              <a:ext cx="83874" cy="173669"/>
            </a:xfrm>
            <a:custGeom>
              <a:avLst/>
              <a:gdLst/>
              <a:ahLst/>
              <a:cxnLst>
                <a:cxn ang="0">
                  <a:pos x="84" y="86"/>
                </a:cxn>
                <a:cxn ang="0">
                  <a:pos x="0" y="175"/>
                </a:cxn>
                <a:cxn ang="0">
                  <a:pos x="0" y="0"/>
                </a:cxn>
                <a:cxn ang="0">
                  <a:pos x="84" y="86"/>
                </a:cxn>
              </a:cxnLst>
              <a:rect l="0" t="0" r="r" b="b"/>
              <a:pathLst>
                <a:path w="85" h="176">
                  <a:moveTo>
                    <a:pt x="84" y="86"/>
                  </a:moveTo>
                  <a:lnTo>
                    <a:pt x="0" y="175"/>
                  </a:lnTo>
                  <a:lnTo>
                    <a:pt x="0" y="0"/>
                  </a:lnTo>
                  <a:lnTo>
                    <a:pt x="84" y="86"/>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110" name="Line 111"/>
            <p:cNvSpPr>
              <a:spLocks noChangeShapeType="1"/>
            </p:cNvSpPr>
            <p:nvPr/>
          </p:nvSpPr>
          <p:spPr bwMode="auto">
            <a:xfrm flipV="1">
              <a:off x="3051224" y="1150006"/>
              <a:ext cx="0" cy="172683"/>
            </a:xfrm>
            <a:prstGeom prst="line">
              <a:avLst/>
            </a:prstGeom>
            <a:noFill/>
            <a:ln w="12700">
              <a:solidFill>
                <a:srgbClr val="000000"/>
              </a:solidFill>
              <a:round/>
              <a:headEnd type="none" w="sm" len="sm"/>
              <a:tailEnd type="none" w="sm" len="sm"/>
            </a:ln>
            <a:effectLst/>
          </p:spPr>
          <p:txBody>
            <a:bodyPr/>
            <a:lstStyle/>
            <a:p>
              <a:endParaRPr lang="en-US"/>
            </a:p>
          </p:txBody>
        </p:sp>
        <p:sp>
          <p:nvSpPr>
            <p:cNvPr id="111" name="Line 112"/>
            <p:cNvSpPr>
              <a:spLocks noChangeShapeType="1"/>
            </p:cNvSpPr>
            <p:nvPr/>
          </p:nvSpPr>
          <p:spPr bwMode="auto">
            <a:xfrm>
              <a:off x="3051224" y="1150006"/>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12" name="Line 113"/>
            <p:cNvSpPr>
              <a:spLocks noChangeShapeType="1"/>
            </p:cNvSpPr>
            <p:nvPr/>
          </p:nvSpPr>
          <p:spPr bwMode="auto">
            <a:xfrm>
              <a:off x="3051224" y="1150006"/>
              <a:ext cx="82887" cy="85848"/>
            </a:xfrm>
            <a:prstGeom prst="line">
              <a:avLst/>
            </a:prstGeom>
            <a:noFill/>
            <a:ln w="12700">
              <a:solidFill>
                <a:srgbClr val="000000"/>
              </a:solidFill>
              <a:round/>
              <a:headEnd type="none" w="sm" len="sm"/>
              <a:tailEnd type="none" w="sm" len="sm"/>
            </a:ln>
            <a:effectLst/>
          </p:spPr>
          <p:txBody>
            <a:bodyPr/>
            <a:lstStyle/>
            <a:p>
              <a:endParaRPr lang="en-US"/>
            </a:p>
          </p:txBody>
        </p:sp>
        <p:sp>
          <p:nvSpPr>
            <p:cNvPr id="113" name="Line 114"/>
            <p:cNvSpPr>
              <a:spLocks noChangeShapeType="1"/>
            </p:cNvSpPr>
            <p:nvPr/>
          </p:nvSpPr>
          <p:spPr bwMode="auto">
            <a:xfrm>
              <a:off x="3134111" y="1235855"/>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14" name="Line 115"/>
            <p:cNvSpPr>
              <a:spLocks noChangeShapeType="1"/>
            </p:cNvSpPr>
            <p:nvPr/>
          </p:nvSpPr>
          <p:spPr bwMode="auto">
            <a:xfrm flipH="1">
              <a:off x="3051224" y="1235855"/>
              <a:ext cx="82887" cy="86834"/>
            </a:xfrm>
            <a:prstGeom prst="line">
              <a:avLst/>
            </a:prstGeom>
            <a:noFill/>
            <a:ln w="12700">
              <a:solidFill>
                <a:srgbClr val="000000"/>
              </a:solidFill>
              <a:round/>
              <a:headEnd type="none" w="sm" len="sm"/>
              <a:tailEnd type="none" w="sm" len="sm"/>
            </a:ln>
            <a:effectLst/>
          </p:spPr>
          <p:txBody>
            <a:bodyPr/>
            <a:lstStyle/>
            <a:p>
              <a:endParaRPr lang="en-US"/>
            </a:p>
          </p:txBody>
        </p:sp>
        <p:sp>
          <p:nvSpPr>
            <p:cNvPr id="115" name="Line 116"/>
            <p:cNvSpPr>
              <a:spLocks noChangeShapeType="1"/>
            </p:cNvSpPr>
            <p:nvPr/>
          </p:nvSpPr>
          <p:spPr bwMode="auto">
            <a:xfrm>
              <a:off x="3051224" y="1322689"/>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16" name="Line 117"/>
            <p:cNvSpPr>
              <a:spLocks noChangeShapeType="1"/>
            </p:cNvSpPr>
            <p:nvPr/>
          </p:nvSpPr>
          <p:spPr bwMode="auto">
            <a:xfrm>
              <a:off x="3051224" y="1322689"/>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17" name="Oval 118"/>
            <p:cNvSpPr>
              <a:spLocks noChangeArrowheads="1"/>
            </p:cNvSpPr>
            <p:nvPr/>
          </p:nvSpPr>
          <p:spPr bwMode="auto">
            <a:xfrm>
              <a:off x="3549535" y="1067119"/>
              <a:ext cx="323656"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18" name="Oval 119"/>
            <p:cNvSpPr>
              <a:spLocks noChangeArrowheads="1"/>
            </p:cNvSpPr>
            <p:nvPr/>
          </p:nvSpPr>
          <p:spPr bwMode="auto">
            <a:xfrm>
              <a:off x="4208688" y="1412483"/>
              <a:ext cx="322669"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19" name="Oval 120"/>
            <p:cNvSpPr>
              <a:spLocks noChangeArrowheads="1"/>
            </p:cNvSpPr>
            <p:nvPr/>
          </p:nvSpPr>
          <p:spPr bwMode="auto">
            <a:xfrm>
              <a:off x="4537278" y="1412483"/>
              <a:ext cx="324642" cy="34240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0" name="Oval 121"/>
            <p:cNvSpPr>
              <a:spLocks noChangeArrowheads="1"/>
            </p:cNvSpPr>
            <p:nvPr/>
          </p:nvSpPr>
          <p:spPr bwMode="auto">
            <a:xfrm>
              <a:off x="4537278" y="1760808"/>
              <a:ext cx="324642"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1" name="Oval 122"/>
            <p:cNvSpPr>
              <a:spLocks noChangeArrowheads="1"/>
            </p:cNvSpPr>
            <p:nvPr/>
          </p:nvSpPr>
          <p:spPr bwMode="auto">
            <a:xfrm>
              <a:off x="4208688" y="1760808"/>
              <a:ext cx="322669"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2" name="Oval 123"/>
            <p:cNvSpPr>
              <a:spLocks noChangeArrowheads="1"/>
            </p:cNvSpPr>
            <p:nvPr/>
          </p:nvSpPr>
          <p:spPr bwMode="auto">
            <a:xfrm>
              <a:off x="4537278" y="1067119"/>
              <a:ext cx="324642"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3" name="Oval 124"/>
            <p:cNvSpPr>
              <a:spLocks noChangeArrowheads="1"/>
            </p:cNvSpPr>
            <p:nvPr/>
          </p:nvSpPr>
          <p:spPr bwMode="auto">
            <a:xfrm>
              <a:off x="4208688" y="1067119"/>
              <a:ext cx="322669" cy="339444"/>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124" name="Line 127"/>
            <p:cNvSpPr>
              <a:spLocks noChangeShapeType="1"/>
            </p:cNvSpPr>
            <p:nvPr/>
          </p:nvSpPr>
          <p:spPr bwMode="auto">
            <a:xfrm>
              <a:off x="1388541" y="1230920"/>
              <a:ext cx="3296750" cy="11841"/>
            </a:xfrm>
            <a:prstGeom prst="line">
              <a:avLst/>
            </a:prstGeom>
            <a:noFill/>
            <a:ln w="50800">
              <a:solidFill>
                <a:srgbClr val="FF0000"/>
              </a:solidFill>
              <a:round/>
              <a:headEnd type="none" w="sm" len="sm"/>
              <a:tailEnd type="none" w="sm" len="sm"/>
            </a:ln>
            <a:effectLst/>
          </p:spPr>
          <p:txBody>
            <a:bodyPr/>
            <a:lstStyle/>
            <a:p>
              <a:endParaRPr lang="en-US"/>
            </a:p>
          </p:txBody>
        </p:sp>
        <p:sp>
          <p:nvSpPr>
            <p:cNvPr id="125" name="Line 128"/>
            <p:cNvSpPr>
              <a:spLocks noChangeShapeType="1"/>
            </p:cNvSpPr>
            <p:nvPr/>
          </p:nvSpPr>
          <p:spPr bwMode="auto">
            <a:xfrm flipV="1">
              <a:off x="1410249" y="1242762"/>
              <a:ext cx="0" cy="324643"/>
            </a:xfrm>
            <a:prstGeom prst="line">
              <a:avLst/>
            </a:prstGeom>
            <a:noFill/>
            <a:ln w="50800">
              <a:solidFill>
                <a:srgbClr val="FF0100"/>
              </a:solidFill>
              <a:round/>
              <a:headEnd type="none" w="sm" len="sm"/>
              <a:tailEnd type="none" w="sm" len="sm"/>
            </a:ln>
            <a:effectLst/>
          </p:spPr>
          <p:txBody>
            <a:bodyPr/>
            <a:lstStyle/>
            <a:p>
              <a:endParaRPr lang="en-US"/>
            </a:p>
          </p:txBody>
        </p:sp>
        <p:sp>
          <p:nvSpPr>
            <p:cNvPr id="126" name="Line 129"/>
            <p:cNvSpPr>
              <a:spLocks noChangeShapeType="1"/>
            </p:cNvSpPr>
            <p:nvPr/>
          </p:nvSpPr>
          <p:spPr bwMode="auto">
            <a:xfrm flipH="1" flipV="1">
              <a:off x="1422090" y="1567404"/>
              <a:ext cx="3285896" cy="23682"/>
            </a:xfrm>
            <a:prstGeom prst="line">
              <a:avLst/>
            </a:prstGeom>
            <a:noFill/>
            <a:ln w="50800">
              <a:solidFill>
                <a:srgbClr val="FF0100"/>
              </a:solidFill>
              <a:round/>
              <a:headEnd type="none" w="sm" len="sm"/>
              <a:tailEnd type="none" w="sm" len="sm"/>
            </a:ln>
            <a:effectLst/>
          </p:spPr>
          <p:txBody>
            <a:bodyPr/>
            <a:lstStyle/>
            <a:p>
              <a:endParaRPr lang="en-US"/>
            </a:p>
          </p:txBody>
        </p:sp>
        <p:sp>
          <p:nvSpPr>
            <p:cNvPr id="127" name="Line 130"/>
            <p:cNvSpPr>
              <a:spLocks noChangeShapeType="1"/>
            </p:cNvSpPr>
            <p:nvPr/>
          </p:nvSpPr>
          <p:spPr bwMode="auto">
            <a:xfrm flipH="1" flipV="1">
              <a:off x="1410249" y="1927570"/>
              <a:ext cx="3297737" cy="11841"/>
            </a:xfrm>
            <a:prstGeom prst="line">
              <a:avLst/>
            </a:prstGeom>
            <a:noFill/>
            <a:ln w="50800">
              <a:solidFill>
                <a:srgbClr val="FF0100"/>
              </a:solidFill>
              <a:round/>
              <a:headEnd type="none" w="sm" len="sm"/>
              <a:tailEnd type="none" w="sm" len="sm"/>
            </a:ln>
            <a:effectLst/>
          </p:spPr>
          <p:txBody>
            <a:bodyPr/>
            <a:lstStyle/>
            <a:p>
              <a:endParaRPr lang="en-US"/>
            </a:p>
          </p:txBody>
        </p:sp>
        <p:sp>
          <p:nvSpPr>
            <p:cNvPr id="128" name="Line 131"/>
            <p:cNvSpPr>
              <a:spLocks noChangeShapeType="1"/>
            </p:cNvSpPr>
            <p:nvPr/>
          </p:nvSpPr>
          <p:spPr bwMode="auto">
            <a:xfrm flipH="1">
              <a:off x="1399395" y="2287736"/>
              <a:ext cx="3319445" cy="0"/>
            </a:xfrm>
            <a:prstGeom prst="line">
              <a:avLst/>
            </a:prstGeom>
            <a:noFill/>
            <a:ln w="50800">
              <a:solidFill>
                <a:srgbClr val="FF0100"/>
              </a:solidFill>
              <a:round/>
              <a:headEnd type="none" w="sm" len="sm"/>
              <a:tailEnd type="none" w="sm" len="sm"/>
            </a:ln>
            <a:effectLst/>
          </p:spPr>
          <p:txBody>
            <a:bodyPr/>
            <a:lstStyle/>
            <a:p>
              <a:endParaRPr lang="en-US"/>
            </a:p>
          </p:txBody>
        </p:sp>
        <p:sp>
          <p:nvSpPr>
            <p:cNvPr id="129" name="Line 132"/>
            <p:cNvSpPr>
              <a:spLocks noChangeShapeType="1"/>
            </p:cNvSpPr>
            <p:nvPr/>
          </p:nvSpPr>
          <p:spPr bwMode="auto">
            <a:xfrm flipH="1">
              <a:off x="1410249" y="2611392"/>
              <a:ext cx="3297737" cy="0"/>
            </a:xfrm>
            <a:prstGeom prst="line">
              <a:avLst/>
            </a:prstGeom>
            <a:noFill/>
            <a:ln w="50800">
              <a:solidFill>
                <a:srgbClr val="FF0100"/>
              </a:solidFill>
              <a:round/>
              <a:headEnd type="none" w="sm" len="sm"/>
              <a:tailEnd type="none" w="sm" len="sm"/>
            </a:ln>
            <a:effectLst/>
          </p:spPr>
          <p:txBody>
            <a:bodyPr/>
            <a:lstStyle/>
            <a:p>
              <a:endParaRPr lang="en-US"/>
            </a:p>
          </p:txBody>
        </p:sp>
        <p:sp>
          <p:nvSpPr>
            <p:cNvPr id="130" name="Line 133"/>
            <p:cNvSpPr>
              <a:spLocks noChangeShapeType="1"/>
            </p:cNvSpPr>
            <p:nvPr/>
          </p:nvSpPr>
          <p:spPr bwMode="auto">
            <a:xfrm flipH="1" flipV="1">
              <a:off x="4707986" y="2287736"/>
              <a:ext cx="10855" cy="323656"/>
            </a:xfrm>
            <a:prstGeom prst="line">
              <a:avLst/>
            </a:prstGeom>
            <a:noFill/>
            <a:ln w="50800">
              <a:solidFill>
                <a:srgbClr val="FF0100"/>
              </a:solidFill>
              <a:round/>
              <a:headEnd type="none" w="sm" len="sm"/>
              <a:tailEnd type="none" w="sm" len="sm"/>
            </a:ln>
            <a:effectLst/>
          </p:spPr>
          <p:txBody>
            <a:bodyPr/>
            <a:lstStyle/>
            <a:p>
              <a:endParaRPr lang="en-US"/>
            </a:p>
          </p:txBody>
        </p:sp>
        <p:sp>
          <p:nvSpPr>
            <p:cNvPr id="131" name="Line 134"/>
            <p:cNvSpPr>
              <a:spLocks noChangeShapeType="1"/>
            </p:cNvSpPr>
            <p:nvPr/>
          </p:nvSpPr>
          <p:spPr bwMode="auto">
            <a:xfrm flipV="1">
              <a:off x="1399395" y="1927570"/>
              <a:ext cx="0" cy="360166"/>
            </a:xfrm>
            <a:prstGeom prst="line">
              <a:avLst/>
            </a:prstGeom>
            <a:noFill/>
            <a:ln w="50800">
              <a:solidFill>
                <a:srgbClr val="FF0100"/>
              </a:solidFill>
              <a:round/>
              <a:headEnd type="none" w="sm" len="sm"/>
              <a:tailEnd type="none" w="sm" len="sm"/>
            </a:ln>
            <a:effectLst/>
          </p:spPr>
          <p:txBody>
            <a:bodyPr/>
            <a:lstStyle/>
            <a:p>
              <a:endParaRPr lang="en-US"/>
            </a:p>
          </p:txBody>
        </p:sp>
        <p:sp>
          <p:nvSpPr>
            <p:cNvPr id="132" name="Line 135"/>
            <p:cNvSpPr>
              <a:spLocks noChangeShapeType="1"/>
            </p:cNvSpPr>
            <p:nvPr/>
          </p:nvSpPr>
          <p:spPr bwMode="auto">
            <a:xfrm flipV="1">
              <a:off x="4697132" y="1591087"/>
              <a:ext cx="0" cy="336483"/>
            </a:xfrm>
            <a:prstGeom prst="line">
              <a:avLst/>
            </a:prstGeom>
            <a:noFill/>
            <a:ln w="50800">
              <a:solidFill>
                <a:srgbClr val="FF0100"/>
              </a:solidFill>
              <a:round/>
              <a:headEnd type="none" w="sm" len="sm"/>
              <a:tailEnd type="none" w="sm" len="sm"/>
            </a:ln>
            <a:effectLst/>
          </p:spPr>
          <p:txBody>
            <a:bodyPr/>
            <a:lstStyle/>
            <a:p>
              <a:endParaRPr lang="en-US"/>
            </a:p>
          </p:txBody>
        </p:sp>
        <p:sp>
          <p:nvSpPr>
            <p:cNvPr id="133" name="Line 140"/>
            <p:cNvSpPr>
              <a:spLocks noChangeShapeType="1"/>
            </p:cNvSpPr>
            <p:nvPr/>
          </p:nvSpPr>
          <p:spPr bwMode="auto">
            <a:xfrm flipV="1">
              <a:off x="1073766" y="2611392"/>
              <a:ext cx="348324" cy="324642"/>
            </a:xfrm>
            <a:prstGeom prst="line">
              <a:avLst/>
            </a:prstGeom>
            <a:noFill/>
            <a:ln w="12700">
              <a:solidFill>
                <a:schemeClr val="tx1"/>
              </a:solidFill>
              <a:round/>
              <a:headEnd type="none" w="sm" len="sm"/>
              <a:tailEnd type="stealth" w="med" len="lg"/>
            </a:ln>
            <a:effectLst/>
          </p:spPr>
          <p:txBody>
            <a:bodyPr/>
            <a:lstStyle/>
            <a:p>
              <a:endParaRPr lang="en-US"/>
            </a:p>
          </p:txBody>
        </p:sp>
      </p:grpSp>
      <p:sp>
        <p:nvSpPr>
          <p:cNvPr id="135" name="Line 4"/>
          <p:cNvSpPr>
            <a:spLocks noChangeShapeType="1"/>
          </p:cNvSpPr>
          <p:nvPr/>
        </p:nvSpPr>
        <p:spPr bwMode="auto">
          <a:xfrm>
            <a:off x="6244857" y="1253616"/>
            <a:ext cx="3297737" cy="0"/>
          </a:xfrm>
          <a:prstGeom prst="line">
            <a:avLst/>
          </a:prstGeom>
          <a:noFill/>
          <a:ln w="12700">
            <a:solidFill>
              <a:srgbClr val="000000"/>
            </a:solidFill>
            <a:round/>
            <a:headEnd type="none" w="sm" len="sm"/>
            <a:tailEnd type="none" w="sm" len="sm"/>
          </a:ln>
          <a:effectLst/>
        </p:spPr>
        <p:txBody>
          <a:bodyPr/>
          <a:lstStyle/>
          <a:p>
            <a:endParaRPr lang="en-US"/>
          </a:p>
        </p:txBody>
      </p:sp>
      <p:sp>
        <p:nvSpPr>
          <p:cNvPr id="141" name="Line 10"/>
          <p:cNvSpPr>
            <a:spLocks noChangeShapeType="1"/>
          </p:cNvSpPr>
          <p:nvPr/>
        </p:nvSpPr>
        <p:spPr bwMode="auto">
          <a:xfrm flipV="1">
            <a:off x="6080069" y="1080933"/>
            <a:ext cx="0" cy="1733730"/>
          </a:xfrm>
          <a:prstGeom prst="line">
            <a:avLst/>
          </a:prstGeom>
          <a:noFill/>
          <a:ln w="12700">
            <a:solidFill>
              <a:srgbClr val="000000"/>
            </a:solidFill>
            <a:round/>
            <a:headEnd type="none" w="sm" len="sm"/>
            <a:tailEnd type="none" w="sm" len="sm"/>
          </a:ln>
          <a:effectLst/>
        </p:spPr>
        <p:txBody>
          <a:bodyPr/>
          <a:lstStyle/>
          <a:p>
            <a:endParaRPr lang="en-US"/>
          </a:p>
        </p:txBody>
      </p:sp>
      <p:sp>
        <p:nvSpPr>
          <p:cNvPr id="143" name="Line 12"/>
          <p:cNvSpPr>
            <a:spLocks noChangeShapeType="1"/>
          </p:cNvSpPr>
          <p:nvPr/>
        </p:nvSpPr>
        <p:spPr bwMode="auto">
          <a:xfrm>
            <a:off x="6080069" y="1080933"/>
            <a:ext cx="3626326" cy="0"/>
          </a:xfrm>
          <a:prstGeom prst="line">
            <a:avLst/>
          </a:prstGeom>
          <a:noFill/>
          <a:ln w="12700">
            <a:solidFill>
              <a:srgbClr val="000000"/>
            </a:solidFill>
            <a:round/>
            <a:headEnd type="none" w="sm" len="sm"/>
            <a:tailEnd type="none" w="sm" len="sm"/>
          </a:ln>
          <a:effectLst/>
        </p:spPr>
        <p:txBody>
          <a:bodyPr/>
          <a:lstStyle/>
          <a:p>
            <a:endParaRPr lang="en-US"/>
          </a:p>
        </p:txBody>
      </p:sp>
      <p:sp>
        <p:nvSpPr>
          <p:cNvPr id="147" name="Line 16"/>
          <p:cNvSpPr>
            <a:spLocks noChangeShapeType="1"/>
          </p:cNvSpPr>
          <p:nvPr/>
        </p:nvSpPr>
        <p:spPr bwMode="auto">
          <a:xfrm flipH="1">
            <a:off x="6080069" y="2814663"/>
            <a:ext cx="3626326" cy="0"/>
          </a:xfrm>
          <a:prstGeom prst="line">
            <a:avLst/>
          </a:prstGeom>
          <a:noFill/>
          <a:ln w="12700">
            <a:solidFill>
              <a:srgbClr val="000000"/>
            </a:solidFill>
            <a:round/>
            <a:headEnd type="none" w="sm" len="sm"/>
            <a:tailEnd type="none" w="sm" len="sm"/>
          </a:ln>
          <a:effectLst/>
        </p:spPr>
        <p:txBody>
          <a:bodyPr/>
          <a:lstStyle/>
          <a:p>
            <a:endParaRPr lang="en-US"/>
          </a:p>
        </p:txBody>
      </p:sp>
      <p:sp>
        <p:nvSpPr>
          <p:cNvPr id="148" name="Line 17"/>
          <p:cNvSpPr>
            <a:spLocks noChangeShapeType="1"/>
          </p:cNvSpPr>
          <p:nvPr/>
        </p:nvSpPr>
        <p:spPr bwMode="auto">
          <a:xfrm>
            <a:off x="6080069" y="2814663"/>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52" name="Line 21"/>
          <p:cNvSpPr>
            <a:spLocks noChangeShapeType="1"/>
          </p:cNvSpPr>
          <p:nvPr/>
        </p:nvSpPr>
        <p:spPr bwMode="auto">
          <a:xfrm flipH="1">
            <a:off x="6244857" y="1601940"/>
            <a:ext cx="3297737" cy="0"/>
          </a:xfrm>
          <a:prstGeom prst="line">
            <a:avLst/>
          </a:prstGeom>
          <a:noFill/>
          <a:ln w="12700">
            <a:solidFill>
              <a:srgbClr val="000000"/>
            </a:solidFill>
            <a:round/>
            <a:headEnd type="none" w="sm" len="sm"/>
            <a:tailEnd type="none" w="sm" len="sm"/>
          </a:ln>
          <a:effectLst/>
        </p:spPr>
        <p:txBody>
          <a:bodyPr/>
          <a:lstStyle/>
          <a:p>
            <a:endParaRPr lang="en-US"/>
          </a:p>
        </p:txBody>
      </p:sp>
      <p:sp>
        <p:nvSpPr>
          <p:cNvPr id="156" name="Line 25"/>
          <p:cNvSpPr>
            <a:spLocks noChangeShapeType="1"/>
          </p:cNvSpPr>
          <p:nvPr/>
        </p:nvSpPr>
        <p:spPr bwMode="auto">
          <a:xfrm>
            <a:off x="6244857" y="1948291"/>
            <a:ext cx="3297737" cy="0"/>
          </a:xfrm>
          <a:prstGeom prst="line">
            <a:avLst/>
          </a:prstGeom>
          <a:noFill/>
          <a:ln w="12700">
            <a:solidFill>
              <a:srgbClr val="FF0100"/>
            </a:solidFill>
            <a:round/>
            <a:headEnd type="none" w="sm" len="sm"/>
            <a:tailEnd type="none" w="sm" len="sm"/>
          </a:ln>
          <a:effectLst/>
        </p:spPr>
        <p:txBody>
          <a:bodyPr/>
          <a:lstStyle/>
          <a:p>
            <a:endParaRPr lang="en-US"/>
          </a:p>
        </p:txBody>
      </p:sp>
      <p:sp>
        <p:nvSpPr>
          <p:cNvPr id="160" name="Line 29"/>
          <p:cNvSpPr>
            <a:spLocks noChangeShapeType="1"/>
          </p:cNvSpPr>
          <p:nvPr/>
        </p:nvSpPr>
        <p:spPr bwMode="auto">
          <a:xfrm flipH="1">
            <a:off x="6244857" y="2293656"/>
            <a:ext cx="3297737" cy="0"/>
          </a:xfrm>
          <a:prstGeom prst="line">
            <a:avLst/>
          </a:prstGeom>
          <a:noFill/>
          <a:ln w="12700">
            <a:solidFill>
              <a:srgbClr val="FF0100"/>
            </a:solidFill>
            <a:round/>
            <a:headEnd type="none" w="sm" len="sm"/>
            <a:tailEnd type="none" w="sm" len="sm"/>
          </a:ln>
          <a:effectLst/>
        </p:spPr>
        <p:txBody>
          <a:bodyPr/>
          <a:lstStyle/>
          <a:p>
            <a:endParaRPr lang="en-US"/>
          </a:p>
        </p:txBody>
      </p:sp>
      <p:sp>
        <p:nvSpPr>
          <p:cNvPr id="161" name="Line 30"/>
          <p:cNvSpPr>
            <a:spLocks noChangeShapeType="1"/>
          </p:cNvSpPr>
          <p:nvPr/>
        </p:nvSpPr>
        <p:spPr bwMode="auto">
          <a:xfrm>
            <a:off x="6244857" y="2293656"/>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62" name="Line 31"/>
          <p:cNvSpPr>
            <a:spLocks noChangeShapeType="1"/>
          </p:cNvSpPr>
          <p:nvPr/>
        </p:nvSpPr>
        <p:spPr bwMode="auto">
          <a:xfrm>
            <a:off x="6244857" y="2293656"/>
            <a:ext cx="0" cy="347338"/>
          </a:xfrm>
          <a:prstGeom prst="line">
            <a:avLst/>
          </a:prstGeom>
          <a:noFill/>
          <a:ln w="12700">
            <a:solidFill>
              <a:srgbClr val="000000"/>
            </a:solidFill>
            <a:round/>
            <a:headEnd type="none" w="sm" len="sm"/>
            <a:tailEnd type="none" w="sm" len="sm"/>
          </a:ln>
          <a:effectLst/>
        </p:spPr>
        <p:txBody>
          <a:bodyPr/>
          <a:lstStyle/>
          <a:p>
            <a:endParaRPr lang="en-US"/>
          </a:p>
        </p:txBody>
      </p:sp>
      <p:sp>
        <p:nvSpPr>
          <p:cNvPr id="163" name="Line 32"/>
          <p:cNvSpPr>
            <a:spLocks noChangeShapeType="1"/>
          </p:cNvSpPr>
          <p:nvPr/>
        </p:nvSpPr>
        <p:spPr bwMode="auto">
          <a:xfrm>
            <a:off x="6244857" y="2640994"/>
            <a:ext cx="1974" cy="1974"/>
          </a:xfrm>
          <a:prstGeom prst="line">
            <a:avLst/>
          </a:prstGeom>
          <a:noFill/>
          <a:ln w="12700">
            <a:solidFill>
              <a:srgbClr val="000000"/>
            </a:solidFill>
            <a:round/>
            <a:headEnd type="none" w="sm" len="sm"/>
            <a:tailEnd type="none" w="sm" len="sm"/>
          </a:ln>
          <a:effectLst/>
        </p:spPr>
        <p:txBody>
          <a:bodyPr/>
          <a:lstStyle/>
          <a:p>
            <a:endParaRPr lang="en-US"/>
          </a:p>
        </p:txBody>
      </p:sp>
      <p:sp>
        <p:nvSpPr>
          <p:cNvPr id="165" name="Line 34"/>
          <p:cNvSpPr>
            <a:spLocks noChangeShapeType="1"/>
          </p:cNvSpPr>
          <p:nvPr/>
        </p:nvSpPr>
        <p:spPr bwMode="auto">
          <a:xfrm>
            <a:off x="6244857" y="2640994"/>
            <a:ext cx="3297737" cy="0"/>
          </a:xfrm>
          <a:prstGeom prst="line">
            <a:avLst/>
          </a:prstGeom>
          <a:noFill/>
          <a:ln w="12700">
            <a:solidFill>
              <a:srgbClr val="000000"/>
            </a:solidFill>
            <a:round/>
            <a:headEnd type="none" w="sm" len="sm"/>
            <a:tailEnd type="none" w="sm" len="sm"/>
          </a:ln>
          <a:effectLst/>
        </p:spPr>
        <p:txBody>
          <a:bodyPr/>
          <a:lstStyle/>
          <a:p>
            <a:endParaRPr lang="en-US"/>
          </a:p>
        </p:txBody>
      </p:sp>
      <p:sp>
        <p:nvSpPr>
          <p:cNvPr id="172" name="Oval 41"/>
          <p:cNvSpPr>
            <a:spLocks noChangeArrowheads="1"/>
          </p:cNvSpPr>
          <p:nvPr/>
        </p:nvSpPr>
        <p:spPr bwMode="auto">
          <a:xfrm>
            <a:off x="5965832" y="2190048"/>
            <a:ext cx="593764" cy="62264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265" name="Line 140"/>
          <p:cNvSpPr>
            <a:spLocks noChangeShapeType="1"/>
          </p:cNvSpPr>
          <p:nvPr/>
        </p:nvSpPr>
        <p:spPr bwMode="auto">
          <a:xfrm flipV="1">
            <a:off x="5916268" y="2629153"/>
            <a:ext cx="348324" cy="324642"/>
          </a:xfrm>
          <a:prstGeom prst="line">
            <a:avLst/>
          </a:prstGeom>
          <a:noFill/>
          <a:ln w="12700">
            <a:solidFill>
              <a:schemeClr val="tx1"/>
            </a:solidFill>
            <a:round/>
            <a:headEnd type="none" w="sm" len="sm"/>
            <a:tailEnd type="stealth" w="med" len="lg"/>
          </a:ln>
          <a:effectLst/>
        </p:spPr>
        <p:txBody>
          <a:bodyPr/>
          <a:lstStyle/>
          <a:p>
            <a:endParaRPr lang="en-US"/>
          </a:p>
        </p:txBody>
      </p:sp>
      <p:sp>
        <p:nvSpPr>
          <p:cNvPr id="266" name="Line 14"/>
          <p:cNvSpPr>
            <a:spLocks noChangeShapeType="1"/>
          </p:cNvSpPr>
          <p:nvPr/>
        </p:nvSpPr>
        <p:spPr bwMode="auto">
          <a:xfrm>
            <a:off x="9706395" y="1081426"/>
            <a:ext cx="0" cy="1733730"/>
          </a:xfrm>
          <a:prstGeom prst="line">
            <a:avLst/>
          </a:prstGeom>
          <a:noFill/>
          <a:ln w="12700">
            <a:solidFill>
              <a:srgbClr val="000000"/>
            </a:solidFill>
            <a:round/>
            <a:headEnd type="none" w="sm" len="sm"/>
            <a:tailEnd type="none" w="sm" len="sm"/>
          </a:ln>
          <a:effectLst/>
        </p:spPr>
        <p:txBody>
          <a:bodyPr/>
          <a:lstStyle/>
          <a:p>
            <a:endParaRPr lang="en-US"/>
          </a:p>
        </p:txBody>
      </p:sp>
      <p:sp>
        <p:nvSpPr>
          <p:cNvPr id="267" name="Oval 41"/>
          <p:cNvSpPr>
            <a:spLocks noChangeArrowheads="1"/>
          </p:cNvSpPr>
          <p:nvPr/>
        </p:nvSpPr>
        <p:spPr bwMode="auto">
          <a:xfrm>
            <a:off x="6279957" y="2186944"/>
            <a:ext cx="593764" cy="62264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268" name="Oval 41"/>
          <p:cNvSpPr>
            <a:spLocks noChangeArrowheads="1"/>
          </p:cNvSpPr>
          <p:nvPr/>
        </p:nvSpPr>
        <p:spPr bwMode="auto">
          <a:xfrm>
            <a:off x="6612741" y="2183828"/>
            <a:ext cx="593764" cy="62264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269" name="Oval 41"/>
          <p:cNvSpPr>
            <a:spLocks noChangeArrowheads="1"/>
          </p:cNvSpPr>
          <p:nvPr/>
        </p:nvSpPr>
        <p:spPr bwMode="auto">
          <a:xfrm>
            <a:off x="6933087" y="2186938"/>
            <a:ext cx="593764" cy="62264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03" name="Oval 41"/>
          <p:cNvSpPr>
            <a:spLocks noChangeArrowheads="1"/>
          </p:cNvSpPr>
          <p:nvPr/>
        </p:nvSpPr>
        <p:spPr bwMode="auto">
          <a:xfrm>
            <a:off x="7272090" y="2183835"/>
            <a:ext cx="593764" cy="62264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04" name="Oval 41"/>
          <p:cNvSpPr>
            <a:spLocks noChangeArrowheads="1"/>
          </p:cNvSpPr>
          <p:nvPr/>
        </p:nvSpPr>
        <p:spPr bwMode="auto">
          <a:xfrm>
            <a:off x="7604875" y="2186954"/>
            <a:ext cx="593764" cy="62264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05" name="Oval 41"/>
          <p:cNvSpPr>
            <a:spLocks noChangeArrowheads="1"/>
          </p:cNvSpPr>
          <p:nvPr/>
        </p:nvSpPr>
        <p:spPr bwMode="auto">
          <a:xfrm>
            <a:off x="7931440" y="2183853"/>
            <a:ext cx="593764" cy="62264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06" name="Oval 41"/>
          <p:cNvSpPr>
            <a:spLocks noChangeArrowheads="1"/>
          </p:cNvSpPr>
          <p:nvPr/>
        </p:nvSpPr>
        <p:spPr bwMode="auto">
          <a:xfrm>
            <a:off x="8264222" y="2186971"/>
            <a:ext cx="593764" cy="622642"/>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407" name="Oval 41"/>
          <p:cNvSpPr>
            <a:spLocks noChangeArrowheads="1"/>
          </p:cNvSpPr>
          <p:nvPr/>
        </p:nvSpPr>
        <p:spPr bwMode="auto">
          <a:xfrm>
            <a:off x="8597014" y="2183868"/>
            <a:ext cx="593764" cy="622642"/>
          </a:xfrm>
          <a:prstGeom prst="ellipse">
            <a:avLst/>
          </a:prstGeom>
          <a:solidFill>
            <a:schemeClr val="accent1"/>
          </a:solidFill>
          <a:ln w="12700">
            <a:solidFill>
              <a:srgbClr val="000000"/>
            </a:solidFill>
            <a:round/>
            <a:headEnd/>
            <a:tailEnd/>
          </a:ln>
          <a:effectLst/>
        </p:spPr>
        <p:txBody>
          <a:bodyPr wrap="none" anchor="ctr"/>
          <a:lstStyle/>
          <a:p>
            <a:endParaRPr lang="en-US"/>
          </a:p>
        </p:txBody>
      </p:sp>
      <p:cxnSp>
        <p:nvCxnSpPr>
          <p:cNvPr id="409" name="Straight Arrow Connector 408"/>
          <p:cNvCxnSpPr>
            <a:stCxn id="165" idx="1"/>
            <a:endCxn id="160" idx="0"/>
          </p:cNvCxnSpPr>
          <p:nvPr/>
        </p:nvCxnSpPr>
        <p:spPr>
          <a:xfrm flipV="1">
            <a:off x="9542594" y="2293656"/>
            <a:ext cx="0" cy="347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0" name="Straight Arrow Connector 409"/>
          <p:cNvCxnSpPr/>
          <p:nvPr/>
        </p:nvCxnSpPr>
        <p:spPr>
          <a:xfrm flipV="1">
            <a:off x="6260896" y="1947798"/>
            <a:ext cx="0" cy="347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1" name="Straight Arrow Connector 410"/>
          <p:cNvCxnSpPr/>
          <p:nvPr/>
        </p:nvCxnSpPr>
        <p:spPr>
          <a:xfrm flipV="1">
            <a:off x="9527531" y="1601940"/>
            <a:ext cx="0" cy="347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2" name="Straight Arrow Connector 411"/>
          <p:cNvCxnSpPr/>
          <p:nvPr/>
        </p:nvCxnSpPr>
        <p:spPr>
          <a:xfrm flipV="1">
            <a:off x="6242235" y="1254601"/>
            <a:ext cx="0" cy="347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3" name="TextBox 412"/>
          <p:cNvSpPr txBox="1"/>
          <p:nvPr/>
        </p:nvSpPr>
        <p:spPr>
          <a:xfrm>
            <a:off x="1247927" y="3688702"/>
            <a:ext cx="8648741" cy="2585323"/>
          </a:xfrm>
          <a:prstGeom prst="rect">
            <a:avLst/>
          </a:prstGeom>
          <a:noFill/>
        </p:spPr>
        <p:txBody>
          <a:bodyPr wrap="square" rtlCol="0">
            <a:spAutoFit/>
          </a:bodyPr>
          <a:lstStyle/>
          <a:p>
            <a:r>
              <a:rPr lang="en-US" dirty="0"/>
              <a:t>The beam step size is the effective pixel size, even if the beam spot is larger or smaller than the step size. The average dose delivered to each pixel will still be current/area, where “area” is (beam step)</a:t>
            </a:r>
            <a:r>
              <a:rPr lang="en-US" baseline="30000" dirty="0"/>
              <a:t>2</a:t>
            </a:r>
            <a:r>
              <a:rPr lang="en-US" dirty="0"/>
              <a:t>. We don’t have to worry about the spot size when calculating the dwell time.</a:t>
            </a:r>
          </a:p>
          <a:p>
            <a:endParaRPr lang="en-US" dirty="0"/>
          </a:p>
          <a:p>
            <a:r>
              <a:rPr lang="en-US" dirty="0"/>
              <a:t>Of course, if the spot size is large (as shown on the right) then the shape will be too large. On the other hand, if the spot is very small and if the dose is too low, then the shape might end up an array of dots! But under normal circumstances, with the proper dose, the size of a shape is only a weak function of the spot size.</a:t>
            </a:r>
          </a:p>
        </p:txBody>
      </p:sp>
      <p:sp>
        <p:nvSpPr>
          <p:cNvPr id="414" name="Line 136"/>
          <p:cNvSpPr>
            <a:spLocks noChangeShapeType="1"/>
          </p:cNvSpPr>
          <p:nvPr/>
        </p:nvSpPr>
        <p:spPr bwMode="auto">
          <a:xfrm>
            <a:off x="3706635" y="2767455"/>
            <a:ext cx="1" cy="333979"/>
          </a:xfrm>
          <a:prstGeom prst="line">
            <a:avLst/>
          </a:prstGeom>
          <a:noFill/>
          <a:ln w="12700">
            <a:solidFill>
              <a:schemeClr val="tx1"/>
            </a:solidFill>
            <a:round/>
            <a:headEnd type="none" w="sm" len="sm"/>
            <a:tailEnd type="none" w="sm" len="sm"/>
          </a:ln>
          <a:effectLst/>
        </p:spPr>
        <p:txBody>
          <a:bodyPr/>
          <a:lstStyle/>
          <a:p>
            <a:endParaRPr lang="en-US"/>
          </a:p>
        </p:txBody>
      </p:sp>
      <p:sp>
        <p:nvSpPr>
          <p:cNvPr id="415" name="Line 137"/>
          <p:cNvSpPr>
            <a:spLocks noChangeShapeType="1"/>
          </p:cNvSpPr>
          <p:nvPr/>
        </p:nvSpPr>
        <p:spPr bwMode="auto">
          <a:xfrm>
            <a:off x="4051707" y="2767455"/>
            <a:ext cx="0" cy="333979"/>
          </a:xfrm>
          <a:prstGeom prst="line">
            <a:avLst/>
          </a:prstGeom>
          <a:noFill/>
          <a:ln w="12700">
            <a:solidFill>
              <a:schemeClr val="tx1"/>
            </a:solidFill>
            <a:round/>
            <a:headEnd type="none" w="sm" len="sm"/>
            <a:tailEnd type="none" w="sm" len="sm"/>
          </a:ln>
          <a:effectLst/>
        </p:spPr>
        <p:txBody>
          <a:bodyPr/>
          <a:lstStyle/>
          <a:p>
            <a:endParaRPr lang="en-US"/>
          </a:p>
        </p:txBody>
      </p:sp>
      <p:sp>
        <p:nvSpPr>
          <p:cNvPr id="416" name="Line 138"/>
          <p:cNvSpPr>
            <a:spLocks noChangeShapeType="1"/>
          </p:cNvSpPr>
          <p:nvPr/>
        </p:nvSpPr>
        <p:spPr bwMode="auto">
          <a:xfrm>
            <a:off x="3706636" y="3080797"/>
            <a:ext cx="345071" cy="7252"/>
          </a:xfrm>
          <a:prstGeom prst="line">
            <a:avLst/>
          </a:prstGeom>
          <a:noFill/>
          <a:ln w="12700">
            <a:solidFill>
              <a:schemeClr val="tx1"/>
            </a:solidFill>
            <a:round/>
            <a:headEnd type="stealth" w="med" len="med"/>
            <a:tailEnd type="stealth" w="med" len="med"/>
          </a:ln>
          <a:effectLst/>
        </p:spPr>
        <p:txBody>
          <a:bodyPr/>
          <a:lstStyle/>
          <a:p>
            <a:endParaRPr lang="en-US"/>
          </a:p>
        </p:txBody>
      </p:sp>
      <p:sp>
        <p:nvSpPr>
          <p:cNvPr id="417" name="TextBox 416"/>
          <p:cNvSpPr txBox="1"/>
          <p:nvPr/>
        </p:nvSpPr>
        <p:spPr>
          <a:xfrm>
            <a:off x="4084341" y="3008701"/>
            <a:ext cx="1109150" cy="276999"/>
          </a:xfrm>
          <a:prstGeom prst="rect">
            <a:avLst/>
          </a:prstGeom>
          <a:noFill/>
        </p:spPr>
        <p:txBody>
          <a:bodyPr wrap="none" rtlCol="0">
            <a:spAutoFit/>
          </a:bodyPr>
          <a:lstStyle/>
          <a:p>
            <a:r>
              <a:rPr lang="en-US" sz="1200" dirty="0"/>
              <a:t>Beam step size</a:t>
            </a:r>
          </a:p>
        </p:txBody>
      </p:sp>
    </p:spTree>
    <p:extLst>
      <p:ext uri="{BB962C8B-B14F-4D97-AF65-F5344CB8AC3E}">
        <p14:creationId xmlns:p14="http://schemas.microsoft.com/office/powerpoint/2010/main" val="193385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6414" y="406796"/>
            <a:ext cx="8387183" cy="2308324"/>
          </a:xfrm>
          <a:prstGeom prst="rect">
            <a:avLst/>
          </a:prstGeom>
          <a:noFill/>
        </p:spPr>
        <p:txBody>
          <a:bodyPr wrap="square" rtlCol="0">
            <a:spAutoFit/>
          </a:bodyPr>
          <a:lstStyle/>
          <a:p>
            <a:r>
              <a:rPr lang="en-US" b="1" dirty="0"/>
              <a:t>Choosing e-beam exposure parameters</a:t>
            </a:r>
          </a:p>
          <a:p>
            <a:endParaRPr lang="en-US" b="1" dirty="0"/>
          </a:p>
          <a:p>
            <a:endParaRPr lang="en-US" b="1" dirty="0"/>
          </a:p>
          <a:p>
            <a:r>
              <a:rPr lang="en-US" dirty="0"/>
              <a:t>Step 4: Resist sensitivity and beam step size </a:t>
            </a:r>
            <a:r>
              <a:rPr lang="en-US" i="1" dirty="0"/>
              <a:t>the easy way</a:t>
            </a:r>
            <a:endParaRPr lang="en-US" dirty="0"/>
          </a:p>
          <a:p>
            <a:endParaRPr lang="en-US" dirty="0"/>
          </a:p>
          <a:p>
            <a:r>
              <a:rPr lang="en-US" dirty="0"/>
              <a:t>You can use the previous equation to calculate the minimum beam step size, or you can do it the easy way, using our handy EBPG parameter calculator.</a:t>
            </a:r>
          </a:p>
          <a:p>
            <a:r>
              <a:rPr lang="en-US" dirty="0"/>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7205" y="2788439"/>
            <a:ext cx="5811936" cy="3084629"/>
          </a:xfrm>
          <a:prstGeom prst="rect">
            <a:avLst/>
          </a:prstGeom>
        </p:spPr>
      </p:pic>
      <p:sp>
        <p:nvSpPr>
          <p:cNvPr id="4" name="TextBox 3"/>
          <p:cNvSpPr txBox="1"/>
          <p:nvPr/>
        </p:nvSpPr>
        <p:spPr>
          <a:xfrm>
            <a:off x="1366414" y="2788439"/>
            <a:ext cx="2600131" cy="3293209"/>
          </a:xfrm>
          <a:prstGeom prst="rect">
            <a:avLst/>
          </a:prstGeom>
          <a:noFill/>
        </p:spPr>
        <p:txBody>
          <a:bodyPr wrap="square" rtlCol="0">
            <a:spAutoFit/>
          </a:bodyPr>
          <a:lstStyle/>
          <a:p>
            <a:r>
              <a:rPr lang="en-US" sz="1600" dirty="0"/>
              <a:t>Simply enter values for the exposure current and </a:t>
            </a:r>
            <a:r>
              <a:rPr lang="en-US" sz="1600" i="1" dirty="0"/>
              <a:t>minimum</a:t>
            </a:r>
            <a:r>
              <a:rPr lang="en-US" sz="1600" dirty="0"/>
              <a:t> dose, then this program will calculate the minimum beam step.</a:t>
            </a:r>
          </a:p>
          <a:p>
            <a:endParaRPr lang="en-US" sz="1600" dirty="0"/>
          </a:p>
          <a:p>
            <a:r>
              <a:rPr lang="en-US" sz="1600" dirty="0"/>
              <a:t>Do not work too closely to 125 MHz (or 50 MHz on the older machine). If the beam current is higher than expected, then the dwell time could be too small, causing the exposure to stop.</a:t>
            </a:r>
          </a:p>
        </p:txBody>
      </p:sp>
      <p:sp>
        <p:nvSpPr>
          <p:cNvPr id="5" name="TextBox 4"/>
          <p:cNvSpPr txBox="1"/>
          <p:nvPr/>
        </p:nvSpPr>
        <p:spPr>
          <a:xfrm>
            <a:off x="4435148" y="6276398"/>
            <a:ext cx="6114661" cy="276999"/>
          </a:xfrm>
          <a:prstGeom prst="rect">
            <a:avLst/>
          </a:prstGeom>
          <a:noFill/>
        </p:spPr>
        <p:txBody>
          <a:bodyPr wrap="square" rtlCol="0">
            <a:spAutoFit/>
          </a:bodyPr>
          <a:lstStyle/>
          <a:p>
            <a:r>
              <a:rPr lang="en-US" sz="1200" i="1" dirty="0"/>
              <a:t>Find this program on the </a:t>
            </a:r>
            <a:r>
              <a:rPr lang="en-US" sz="1200" i="1" dirty="0" err="1"/>
              <a:t>ebeam</a:t>
            </a:r>
            <a:r>
              <a:rPr lang="en-US" sz="1200" i="1" dirty="0"/>
              <a:t> server desktop, or download the program from nano.yale.edu</a:t>
            </a:r>
          </a:p>
        </p:txBody>
      </p:sp>
    </p:spTree>
    <p:extLst>
      <p:ext uri="{BB962C8B-B14F-4D97-AF65-F5344CB8AC3E}">
        <p14:creationId xmlns:p14="http://schemas.microsoft.com/office/powerpoint/2010/main" val="3789356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7671" y="972853"/>
            <a:ext cx="7217749" cy="3970318"/>
          </a:xfrm>
          <a:prstGeom prst="rect">
            <a:avLst/>
          </a:prstGeom>
          <a:noFill/>
        </p:spPr>
        <p:txBody>
          <a:bodyPr wrap="square" rtlCol="0">
            <a:spAutoFit/>
          </a:bodyPr>
          <a:lstStyle/>
          <a:p>
            <a:r>
              <a:rPr lang="en-US" b="1" dirty="0"/>
              <a:t>Choosing e-beam exposure parameters</a:t>
            </a:r>
          </a:p>
          <a:p>
            <a:endParaRPr lang="en-US" b="1" dirty="0"/>
          </a:p>
          <a:p>
            <a:endParaRPr lang="en-US" b="1" dirty="0"/>
          </a:p>
          <a:p>
            <a:r>
              <a:rPr lang="en-US" dirty="0"/>
              <a:t>Step 5:  Design</a:t>
            </a:r>
          </a:p>
          <a:p>
            <a:endParaRPr lang="en-US" dirty="0"/>
          </a:p>
          <a:p>
            <a:endParaRPr lang="en-US" dirty="0"/>
          </a:p>
          <a:p>
            <a:endParaRPr lang="en-US" dirty="0"/>
          </a:p>
          <a:p>
            <a:r>
              <a:rPr lang="en-US" dirty="0"/>
              <a:t>Now that you have chosen a beam step size, be sure to design the pattern so that all of the shapes snap to some multiple of the beam step size. Otherwise, strange things will happen when your pattern snaps to the exposure grid. This is especially important for periodic structures.</a:t>
            </a:r>
          </a:p>
          <a:p>
            <a:endParaRPr lang="en-US" dirty="0"/>
          </a:p>
          <a:p>
            <a:r>
              <a:rPr lang="en-US" dirty="0"/>
              <a:t>Did you already do the CAD ?  Go back and fix it. </a:t>
            </a:r>
          </a:p>
          <a:p>
            <a:endParaRPr lang="en-US" dirty="0"/>
          </a:p>
        </p:txBody>
      </p:sp>
      <p:sp>
        <p:nvSpPr>
          <p:cNvPr id="3" name="TextBox 2"/>
          <p:cNvSpPr txBox="1"/>
          <p:nvPr/>
        </p:nvSpPr>
        <p:spPr>
          <a:xfrm>
            <a:off x="2880049" y="6239069"/>
            <a:ext cx="4211216" cy="276999"/>
          </a:xfrm>
          <a:prstGeom prst="rect">
            <a:avLst/>
          </a:prstGeom>
          <a:noFill/>
        </p:spPr>
        <p:txBody>
          <a:bodyPr wrap="square" rtlCol="0">
            <a:spAutoFit/>
          </a:bodyPr>
          <a:lstStyle/>
          <a:p>
            <a:r>
              <a:rPr lang="en-US" sz="1200" dirty="0"/>
              <a:t>Starting over is often the best choice. That’s true in general.</a:t>
            </a:r>
          </a:p>
        </p:txBody>
      </p:sp>
    </p:spTree>
    <p:extLst>
      <p:ext uri="{BB962C8B-B14F-4D97-AF65-F5344CB8AC3E}">
        <p14:creationId xmlns:p14="http://schemas.microsoft.com/office/powerpoint/2010/main" val="354089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35199" y="1995713"/>
            <a:ext cx="7233667" cy="1631216"/>
          </a:xfrm>
          <a:prstGeom prst="rect">
            <a:avLst/>
          </a:prstGeom>
          <a:noFill/>
        </p:spPr>
        <p:txBody>
          <a:bodyPr wrap="square" rtlCol="0">
            <a:spAutoFit/>
          </a:bodyPr>
          <a:lstStyle/>
          <a:p>
            <a:r>
              <a:rPr lang="en-US" sz="2000" b="1" dirty="0"/>
              <a:t>End of part 2</a:t>
            </a:r>
          </a:p>
          <a:p>
            <a:endParaRPr lang="en-US" sz="2000" b="1" dirty="0"/>
          </a:p>
          <a:p>
            <a:endParaRPr lang="en-US" sz="2000" b="1" dirty="0"/>
          </a:p>
          <a:p>
            <a:r>
              <a:rPr lang="en-US" sz="2000" dirty="0"/>
              <a:t>Now you should proceed to the quiz.</a:t>
            </a:r>
          </a:p>
          <a:p>
            <a:endParaRPr lang="en-US" sz="2000" b="1" dirty="0"/>
          </a:p>
        </p:txBody>
      </p:sp>
    </p:spTree>
    <p:extLst>
      <p:ext uri="{BB962C8B-B14F-4D97-AF65-F5344CB8AC3E}">
        <p14:creationId xmlns:p14="http://schemas.microsoft.com/office/powerpoint/2010/main" val="3734174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TotalTime>
  <Words>902</Words>
  <Application>Microsoft Office PowerPoint</Application>
  <PresentationFormat>Widescreen</PresentationFormat>
  <Paragraphs>112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E</dc:creator>
  <cp:lastModifiedBy>Michael Rooks</cp:lastModifiedBy>
  <cp:revision>71</cp:revision>
  <dcterms:created xsi:type="dcterms:W3CDTF">2017-09-19T19:00:38Z</dcterms:created>
  <dcterms:modified xsi:type="dcterms:W3CDTF">2022-10-14T20:11:10Z</dcterms:modified>
</cp:coreProperties>
</file>