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4" r:id="rId4"/>
    <p:sldId id="265" r:id="rId5"/>
    <p:sldId id="266" r:id="rId6"/>
    <p:sldId id="302" r:id="rId7"/>
    <p:sldId id="303" r:id="rId8"/>
    <p:sldId id="305" r:id="rId9"/>
    <p:sldId id="304" r:id="rId10"/>
    <p:sldId id="320" r:id="rId11"/>
    <p:sldId id="310" r:id="rId12"/>
    <p:sldId id="311" r:id="rId13"/>
    <p:sldId id="306" r:id="rId14"/>
    <p:sldId id="315" r:id="rId15"/>
    <p:sldId id="319" r:id="rId16"/>
    <p:sldId id="307" r:id="rId17"/>
    <p:sldId id="308" r:id="rId18"/>
    <p:sldId id="309" r:id="rId19"/>
    <p:sldId id="312" r:id="rId20"/>
    <p:sldId id="274" r:id="rId21"/>
    <p:sldId id="280" r:id="rId22"/>
    <p:sldId id="275" r:id="rId23"/>
    <p:sldId id="277" r:id="rId24"/>
    <p:sldId id="278" r:id="rId25"/>
    <p:sldId id="321" r:id="rId26"/>
    <p:sldId id="316" r:id="rId27"/>
    <p:sldId id="317" r:id="rId28"/>
    <p:sldId id="289" r:id="rId29"/>
    <p:sldId id="291" r:id="rId30"/>
    <p:sldId id="292" r:id="rId31"/>
    <p:sldId id="293" r:id="rId32"/>
    <p:sldId id="318" r:id="rId33"/>
    <p:sldId id="294" r:id="rId34"/>
    <p:sldId id="295" r:id="rId35"/>
    <p:sldId id="313" r:id="rId36"/>
    <p:sldId id="31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B0206B-249C-4A4C-883A-02BEEA848082}">
          <p14:sldIdLst>
            <p14:sldId id="263"/>
            <p14:sldId id="267"/>
            <p14:sldId id="264"/>
            <p14:sldId id="265"/>
            <p14:sldId id="266"/>
            <p14:sldId id="302"/>
            <p14:sldId id="303"/>
            <p14:sldId id="305"/>
            <p14:sldId id="304"/>
            <p14:sldId id="320"/>
            <p14:sldId id="310"/>
            <p14:sldId id="311"/>
            <p14:sldId id="306"/>
            <p14:sldId id="315"/>
            <p14:sldId id="319"/>
            <p14:sldId id="307"/>
            <p14:sldId id="308"/>
            <p14:sldId id="309"/>
            <p14:sldId id="312"/>
            <p14:sldId id="274"/>
            <p14:sldId id="280"/>
            <p14:sldId id="275"/>
            <p14:sldId id="277"/>
            <p14:sldId id="278"/>
            <p14:sldId id="321"/>
            <p14:sldId id="316"/>
            <p14:sldId id="317"/>
          </p14:sldIdLst>
        </p14:section>
        <p14:section name="Untitled Section" id="{1FCF3108-D378-4CFF-9A68-7D2CC03085B6}">
          <p14:sldIdLst>
            <p14:sldId id="289"/>
            <p14:sldId id="291"/>
            <p14:sldId id="292"/>
            <p14:sldId id="293"/>
            <p14:sldId id="318"/>
            <p14:sldId id="294"/>
            <p14:sldId id="295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9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86B5-72B6-4977-9A68-44924317C2A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3C9-8974-45B9-B77D-91EC9570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3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86B5-72B6-4977-9A68-44924317C2A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3C9-8974-45B9-B77D-91EC9570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4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86B5-72B6-4977-9A68-44924317C2A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3C9-8974-45B9-B77D-91EC9570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7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86B5-72B6-4977-9A68-44924317C2A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3C9-8974-45B9-B77D-91EC9570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3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86B5-72B6-4977-9A68-44924317C2A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3C9-8974-45B9-B77D-91EC9570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2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86B5-72B6-4977-9A68-44924317C2A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3C9-8974-45B9-B77D-91EC9570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8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86B5-72B6-4977-9A68-44924317C2A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3C9-8974-45B9-B77D-91EC9570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8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86B5-72B6-4977-9A68-44924317C2A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3C9-8974-45B9-B77D-91EC9570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1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86B5-72B6-4977-9A68-44924317C2A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3C9-8974-45B9-B77D-91EC9570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9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86B5-72B6-4977-9A68-44924317C2A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3C9-8974-45B9-B77D-91EC9570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7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86B5-72B6-4977-9A68-44924317C2A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3C9-8974-45B9-B77D-91EC9570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5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386B5-72B6-4977-9A68-44924317C2A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73C9-8974-45B9-B77D-91EC9570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0207" y="1683099"/>
            <a:ext cx="5028941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Controlling e-beam writing order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avoid stitching and drift problems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Michael Rooks, Yale University</a:t>
            </a:r>
          </a:p>
        </p:txBody>
      </p:sp>
    </p:spTree>
    <p:extLst>
      <p:ext uri="{BB962C8B-B14F-4D97-AF65-F5344CB8AC3E}">
        <p14:creationId xmlns:p14="http://schemas.microsoft.com/office/powerpoint/2010/main" val="238869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ano.yale.edu/sites/default/files/images/Slid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47" y="15067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2247" y="550258"/>
            <a:ext cx="7456096" cy="825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53076" y="550258"/>
            <a:ext cx="741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travelling salesman sort is what you get if you choose “floating fields” in Beamer. If the pattern is sparse and not connected, then that might be good.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15199" y="2175408"/>
            <a:ext cx="4957404" cy="142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35711" y="1903751"/>
            <a:ext cx="3222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the pattern is connected across many fields, then the “floating field” option creates a confusing jumble of overlapping fields. </a:t>
            </a:r>
          </a:p>
        </p:txBody>
      </p:sp>
    </p:spTree>
    <p:extLst>
      <p:ext uri="{BB962C8B-B14F-4D97-AF65-F5344CB8AC3E}">
        <p14:creationId xmlns:p14="http://schemas.microsoft.com/office/powerpoint/2010/main" val="158353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nano.yale.edu/sites/default/files/images/Slide11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31" y="2332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nano.yale.edu/sites/default/files/images/Slide7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44" y="-733701"/>
            <a:ext cx="4898396" cy="367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5314" y="724882"/>
            <a:ext cx="7359748" cy="1582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32917" y="-265994"/>
            <a:ext cx="4178105" cy="43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13205" y="1181686"/>
            <a:ext cx="644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Another example of a travelling-salesman sort</a:t>
            </a:r>
          </a:p>
        </p:txBody>
      </p:sp>
    </p:spTree>
    <p:extLst>
      <p:ext uri="{BB962C8B-B14F-4D97-AF65-F5344CB8AC3E}">
        <p14:creationId xmlns:p14="http://schemas.microsoft.com/office/powerpoint/2010/main" val="269993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nano.yale.edu/sites/default/files/images/Slide1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24" y="9540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7366" y="780757"/>
            <a:ext cx="9917723" cy="144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3205" y="1181686"/>
            <a:ext cx="695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this case “yellow brick road” aka “follow geometry” sorting is much better</a:t>
            </a:r>
          </a:p>
        </p:txBody>
      </p:sp>
    </p:spTree>
    <p:extLst>
      <p:ext uri="{BB962C8B-B14F-4D97-AF65-F5344CB8AC3E}">
        <p14:creationId xmlns:p14="http://schemas.microsoft.com/office/powerpoint/2010/main" val="194399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173" y="4005243"/>
            <a:ext cx="11828226" cy="2703082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3197331" y="1595608"/>
            <a:ext cx="1393079" cy="1393079"/>
          </a:xfrm>
          <a:prstGeom prst="donut">
            <a:avLst>
              <a:gd name="adj" fmla="val 612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442729" y="1595607"/>
            <a:ext cx="1393079" cy="1393079"/>
          </a:xfrm>
          <a:prstGeom prst="donut">
            <a:avLst>
              <a:gd name="adj" fmla="val 612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54" y="1472869"/>
            <a:ext cx="6916301" cy="79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19360" y="3031645"/>
            <a:ext cx="7818427" cy="92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7377" y="337530"/>
            <a:ext cx="582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if the optimal writing order is not obvious?</a:t>
            </a:r>
          </a:p>
          <a:p>
            <a:r>
              <a:rPr lang="en-US" sz="2000" dirty="0"/>
              <a:t>How can we coerce the e-beam to do the right thing?</a:t>
            </a:r>
          </a:p>
        </p:txBody>
      </p:sp>
      <p:sp>
        <p:nvSpPr>
          <p:cNvPr id="10" name="Flowchart: Or 9"/>
          <p:cNvSpPr/>
          <p:nvPr/>
        </p:nvSpPr>
        <p:spPr>
          <a:xfrm>
            <a:off x="-97202" y="-532676"/>
            <a:ext cx="554539" cy="532676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Or 10"/>
          <p:cNvSpPr/>
          <p:nvPr/>
        </p:nvSpPr>
        <p:spPr>
          <a:xfrm>
            <a:off x="180067" y="6963772"/>
            <a:ext cx="554539" cy="532676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799 0.25578 L 0.35429 0.25856 L 0.27773 0.28703 L 0.33515 0.29791 C 0.33685 0.29861 0.33854 0.29953 0.34023 0.30046 C 0.34153 0.30139 0.34427 0.30324 0.34427 0.30324 L 0.35937 0.37824 L 0.34817 0.43125 L 0.31354 0.47407 L 0.23398 0.4912 L 0.27981 0.46157 L 0.25416 0.40787 C 0.2539 0.38078 0.25377 0.3537 0.25364 0.32639 L 0.27773 0.28981 L 0.65078 0.25926 L 0.547 0.28703 L 0.59791 0.29074 L 0.62552 0.36666 L 0.6095 0.4375 L 0.57174 0.47129 L 0.5319 0.43379 L 0.5164 0.37384 L 0.53698 0.29606 L 0.59791 0.48472 L 0.33463 0.48472 L 0.87226 0.48564 " pathEditMode="relative" ptsTypes="AAAAAAAAAAAAAAAAAAAAAAAAAAA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362 -0.30533 L 0.09766 -0.3338 L 0.10312 -0.30973 L 0.08294 -0.29445 L 0.09909 -0.3588 L 0.12526 -0.28565 L 0.07344 -0.28195 L 0.09909 -0.425 L 0.14792 -0.2676 L 0.05078 -0.27292 L 0.24049 -0.32755 L 0.24713 -0.3088 L 0.23294 -0.31065 L 0.24154 -0.3669 L 0.26224 -0.2919 L 0.22187 -0.29352 L 0.23802 -0.41713 L 0.28542 -0.2713 L 0.18971 -0.2713 L 0.38099 -0.32755 L 0.38607 -0.30973 L 0.37148 -0.31065 L 0.38151 -0.35625 L 0.40169 -0.29885 L 0.35781 -0.28912 L 0.37851 -0.41621 L 0.43229 -0.25949 L 0.32617 -0.26945 L 0.52148 -0.33287 L 0.52552 -0.3132 L 0.51536 -0.31065 L 0.52044 -0.35718 L 0.54206 -0.29537 L 0.49779 -0.29352 L 0.51849 -0.41875 L 0.56979 -0.26852 L 0.47057 -0.26412 L 0.66094 -0.32848 L 0.66536 -0.31412 L 0.65482 -0.30973 L 0.66094 -0.36528 L 0.68151 -0.2926 L 0.63776 -0.29352 L 0.66237 -0.41343 L 0.71068 -0.26574 L 0.61211 -0.26945 L 0.79883 -0.3294 L 0.80937 -0.30533 L 0.79375 -0.3088 L 0.80026 -0.36436 L 0.81992 -0.29537 L 0.77917 -0.2926 L 0.77969 -0.3007 L 0.80182 -0.41181 L 0.85364 -0.26945 L 0.75143 -0.26945 L 0.9056 -0.32848 " pathEditMode="relative" ptsTypes="AAAAAAAAAAAAAAAAAAAAAAAAAAAAAAAAAAAAAAAAAAAAAAAAAAAAAAAAAA">
                                      <p:cBhvr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4"/>
          <p:cNvSpPr/>
          <p:nvPr/>
        </p:nvSpPr>
        <p:spPr>
          <a:xfrm>
            <a:off x="3197331" y="2630590"/>
            <a:ext cx="1393079" cy="1393079"/>
          </a:xfrm>
          <a:prstGeom prst="donut">
            <a:avLst>
              <a:gd name="adj" fmla="val 612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442729" y="2630589"/>
            <a:ext cx="1393079" cy="1393079"/>
          </a:xfrm>
          <a:prstGeom prst="donut">
            <a:avLst>
              <a:gd name="adj" fmla="val 612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54" y="2507851"/>
            <a:ext cx="6916301" cy="79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19360" y="4066627"/>
            <a:ext cx="7818427" cy="92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1610" y="810757"/>
            <a:ext cx="58239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can we coerce the e-beam to do the right thing?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Option 1</a:t>
            </a:r>
            <a:r>
              <a:rPr lang="en-US" sz="2000" dirty="0"/>
              <a:t>: Break the pattern into many separate files, then use the exposure layout software to print them in the best order.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8269" y="2137966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97838" y="2137966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47407" y="2137966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6976" y="2137966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6545" y="2877464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9775" y="3471722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47407" y="3471722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47407" y="2842014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46545" y="2120927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08468" y="2106357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58037" y="2106357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11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06172" y="2106357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12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14847" y="3005685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13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64483" y="3709017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14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79004" y="3013496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15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38048" y="3471722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16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94818" y="3455349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17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53904" y="3827672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18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5176" y="3709017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19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571913" y="3709017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20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521482" y="3709017"/>
            <a:ext cx="949569" cy="8993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21</a:t>
            </a:r>
          </a:p>
        </p:txBody>
      </p:sp>
    </p:spTree>
    <p:extLst>
      <p:ext uri="{BB962C8B-B14F-4D97-AF65-F5344CB8AC3E}">
        <p14:creationId xmlns:p14="http://schemas.microsoft.com/office/powerpoint/2010/main" val="18460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11610" y="810757"/>
            <a:ext cx="58239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can we coerce the e-beam to do the right thing?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Option 2</a:t>
            </a:r>
            <a:r>
              <a:rPr lang="en-US" sz="2000" dirty="0"/>
              <a:t>: Use Beamer to define a very elaborate fracturing sequence that will really impress your friends. It’s definitely possible, and it is seriously complicated. Unfortunately we can’t afford to update Beamer, so option 2 is not an option.</a:t>
            </a:r>
          </a:p>
          <a:p>
            <a:endParaRPr lang="en-US" sz="2000" dirty="0"/>
          </a:p>
          <a:p>
            <a:r>
              <a:rPr lang="en-US" sz="2000" dirty="0"/>
              <a:t>Fortunately we can write our own software to create a simple solution, which is…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5" y="1012112"/>
            <a:ext cx="4942857" cy="383809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57594" y="1630680"/>
            <a:ext cx="121920" cy="4267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57594" y="1630680"/>
            <a:ext cx="1336824" cy="1551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20775" y="2057400"/>
            <a:ext cx="73643" cy="47714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94418" y="2006770"/>
            <a:ext cx="1257045" cy="52404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18554" y="2289615"/>
            <a:ext cx="60961" cy="24120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79514" y="2295972"/>
            <a:ext cx="1141261" cy="23484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59798" y="2767799"/>
            <a:ext cx="732068" cy="42339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859798" y="2823491"/>
            <a:ext cx="2062756" cy="36770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59369" y="2768770"/>
            <a:ext cx="500429" cy="44646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588114" y="2761611"/>
            <a:ext cx="786868" cy="816209"/>
          </a:xfrm>
          <a:custGeom>
            <a:avLst/>
            <a:gdLst>
              <a:gd name="connsiteX0" fmla="*/ 302052 w 786868"/>
              <a:gd name="connsiteY0" fmla="*/ 816209 h 816209"/>
              <a:gd name="connsiteX1" fmla="*/ 19754 w 786868"/>
              <a:gd name="connsiteY1" fmla="*/ 245476 h 816209"/>
              <a:gd name="connsiteX2" fmla="*/ 786868 w 786868"/>
              <a:gd name="connsiteY2" fmla="*/ 0 h 81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868" h="816209">
                <a:moveTo>
                  <a:pt x="302052" y="816209"/>
                </a:moveTo>
                <a:cubicBezTo>
                  <a:pt x="120501" y="598860"/>
                  <a:pt x="-61049" y="381511"/>
                  <a:pt x="19754" y="245476"/>
                </a:cubicBezTo>
                <a:cubicBezTo>
                  <a:pt x="100557" y="109441"/>
                  <a:pt x="660039" y="41935"/>
                  <a:pt x="786868" y="0"/>
                </a:cubicBez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908087" y="3405987"/>
            <a:ext cx="951711" cy="631395"/>
          </a:xfrm>
          <a:custGeom>
            <a:avLst/>
            <a:gdLst>
              <a:gd name="connsiteX0" fmla="*/ 951711 w 951711"/>
              <a:gd name="connsiteY0" fmla="*/ 0 h 631395"/>
              <a:gd name="connsiteX1" fmla="*/ 540538 w 951711"/>
              <a:gd name="connsiteY1" fmla="*/ 619828 h 631395"/>
              <a:gd name="connsiteX2" fmla="*/ 490 w 951711"/>
              <a:gd name="connsiteY2" fmla="*/ 405036 h 63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1711" h="631395">
                <a:moveTo>
                  <a:pt x="951711" y="0"/>
                </a:moveTo>
                <a:cubicBezTo>
                  <a:pt x="825393" y="276161"/>
                  <a:pt x="699075" y="552322"/>
                  <a:pt x="540538" y="619828"/>
                </a:cubicBezTo>
                <a:cubicBezTo>
                  <a:pt x="382001" y="687334"/>
                  <a:pt x="-15875" y="438789"/>
                  <a:pt x="490" y="405036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620776" y="2742632"/>
            <a:ext cx="10277" cy="93337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876027" y="3912992"/>
            <a:ext cx="744749" cy="46262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1853580" y="3461408"/>
            <a:ext cx="1754921" cy="1435959"/>
          </a:xfrm>
          <a:custGeom>
            <a:avLst/>
            <a:gdLst>
              <a:gd name="connsiteX0" fmla="*/ 1018492 w 1754921"/>
              <a:gd name="connsiteY0" fmla="*/ 1098318 h 1435959"/>
              <a:gd name="connsiteX1" fmla="*/ 509128 w 1754921"/>
              <a:gd name="connsiteY1" fmla="*/ 1435848 h 1435959"/>
              <a:gd name="connsiteX2" fmla="*/ 12038 w 1754921"/>
              <a:gd name="connsiteY2" fmla="*/ 1067634 h 1435959"/>
              <a:gd name="connsiteX3" fmla="*/ 1036903 w 1754921"/>
              <a:gd name="connsiteY3" fmla="*/ 564407 h 1435959"/>
              <a:gd name="connsiteX4" fmla="*/ 1233284 w 1754921"/>
              <a:gd name="connsiteY4" fmla="*/ 110275 h 1435959"/>
              <a:gd name="connsiteX5" fmla="*/ 1644457 w 1754921"/>
              <a:gd name="connsiteY5" fmla="*/ 5948 h 1435959"/>
              <a:gd name="connsiteX6" fmla="*/ 1754921 w 1754921"/>
              <a:gd name="connsiteY6" fmla="*/ 233013 h 143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4921" h="1435959">
                <a:moveTo>
                  <a:pt x="1018492" y="1098318"/>
                </a:moveTo>
                <a:cubicBezTo>
                  <a:pt x="847681" y="1269640"/>
                  <a:pt x="676870" y="1440962"/>
                  <a:pt x="509128" y="1435848"/>
                </a:cubicBezTo>
                <a:cubicBezTo>
                  <a:pt x="341386" y="1430734"/>
                  <a:pt x="-75924" y="1212874"/>
                  <a:pt x="12038" y="1067634"/>
                </a:cubicBezTo>
                <a:cubicBezTo>
                  <a:pt x="100000" y="922394"/>
                  <a:pt x="833362" y="723967"/>
                  <a:pt x="1036903" y="564407"/>
                </a:cubicBezTo>
                <a:cubicBezTo>
                  <a:pt x="1240444" y="404847"/>
                  <a:pt x="1132025" y="203351"/>
                  <a:pt x="1233284" y="110275"/>
                </a:cubicBezTo>
                <a:cubicBezTo>
                  <a:pt x="1334543" y="17199"/>
                  <a:pt x="1557517" y="-14508"/>
                  <a:pt x="1644457" y="5948"/>
                </a:cubicBezTo>
                <a:cubicBezTo>
                  <a:pt x="1731397" y="26404"/>
                  <a:pt x="1743159" y="129708"/>
                  <a:pt x="1754921" y="233013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3631053" y="2772041"/>
            <a:ext cx="1320411" cy="90397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59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173" y="4011967"/>
            <a:ext cx="11828226" cy="2703082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3197331" y="1595608"/>
            <a:ext cx="1393079" cy="1393079"/>
          </a:xfrm>
          <a:prstGeom prst="donut">
            <a:avLst>
              <a:gd name="adj" fmla="val 612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442729" y="1595607"/>
            <a:ext cx="1393079" cy="1393079"/>
          </a:xfrm>
          <a:prstGeom prst="donut">
            <a:avLst>
              <a:gd name="adj" fmla="val 612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54" y="1472869"/>
            <a:ext cx="6916301" cy="79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63492" y="41708"/>
            <a:ext cx="30718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want to define a path for the exposure.</a:t>
            </a:r>
          </a:p>
          <a:p>
            <a:endParaRPr lang="en-US" sz="2000" dirty="0"/>
          </a:p>
          <a:p>
            <a:r>
              <a:rPr lang="en-US" sz="2000" dirty="0"/>
              <a:t>In </a:t>
            </a:r>
            <a:r>
              <a:rPr lang="en-US" sz="2000" dirty="0" err="1"/>
              <a:t>gpfsort</a:t>
            </a:r>
            <a:r>
              <a:rPr lang="en-US" sz="2000" dirty="0"/>
              <a:t>, one can draw a path in CAD or create a list of coordinates.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pattern will be sorted according to its proximity to this path</a:t>
            </a:r>
          </a:p>
        </p:txBody>
      </p:sp>
      <p:sp>
        <p:nvSpPr>
          <p:cNvPr id="12" name="Freeform 11"/>
          <p:cNvSpPr/>
          <p:nvPr/>
        </p:nvSpPr>
        <p:spPr>
          <a:xfrm>
            <a:off x="696351" y="4360818"/>
            <a:ext cx="5584874" cy="1336597"/>
          </a:xfrm>
          <a:custGeom>
            <a:avLst/>
            <a:gdLst>
              <a:gd name="connsiteX0" fmla="*/ 0 w 5584874"/>
              <a:gd name="connsiteY0" fmla="*/ 1336597 h 1336597"/>
              <a:gd name="connsiteX1" fmla="*/ 963637 w 5584874"/>
              <a:gd name="connsiteY1" fmla="*/ 612111 h 1336597"/>
              <a:gd name="connsiteX2" fmla="*/ 1062111 w 5584874"/>
              <a:gd name="connsiteY2" fmla="*/ 731687 h 1336597"/>
              <a:gd name="connsiteX3" fmla="*/ 865163 w 5584874"/>
              <a:gd name="connsiteY3" fmla="*/ 717619 h 1336597"/>
              <a:gd name="connsiteX4" fmla="*/ 998806 w 5584874"/>
              <a:gd name="connsiteY4" fmla="*/ 167 h 1336597"/>
              <a:gd name="connsiteX5" fmla="*/ 1188720 w 5584874"/>
              <a:gd name="connsiteY5" fmla="*/ 787957 h 1336597"/>
              <a:gd name="connsiteX6" fmla="*/ 1554480 w 5584874"/>
              <a:gd name="connsiteY6" fmla="*/ 1020074 h 1336597"/>
              <a:gd name="connsiteX7" fmla="*/ 2117187 w 5584874"/>
              <a:gd name="connsiteY7" fmla="*/ 1048210 h 1336597"/>
              <a:gd name="connsiteX8" fmla="*/ 2651760 w 5584874"/>
              <a:gd name="connsiteY8" fmla="*/ 668382 h 1336597"/>
              <a:gd name="connsiteX9" fmla="*/ 2778369 w 5584874"/>
              <a:gd name="connsiteY9" fmla="*/ 35336 h 1336597"/>
              <a:gd name="connsiteX10" fmla="*/ 2799471 w 5584874"/>
              <a:gd name="connsiteY10" fmla="*/ 766856 h 1336597"/>
              <a:gd name="connsiteX11" fmla="*/ 3263704 w 5584874"/>
              <a:gd name="connsiteY11" fmla="*/ 998973 h 1336597"/>
              <a:gd name="connsiteX12" fmla="*/ 3945987 w 5584874"/>
              <a:gd name="connsiteY12" fmla="*/ 1020074 h 1336597"/>
              <a:gd name="connsiteX13" fmla="*/ 4332849 w 5584874"/>
              <a:gd name="connsiteY13" fmla="*/ 647280 h 1336597"/>
              <a:gd name="connsiteX14" fmla="*/ 4417255 w 5584874"/>
              <a:gd name="connsiteY14" fmla="*/ 752788 h 1336597"/>
              <a:gd name="connsiteX15" fmla="*/ 4283612 w 5584874"/>
              <a:gd name="connsiteY15" fmla="*/ 731687 h 1336597"/>
              <a:gd name="connsiteX16" fmla="*/ 4382086 w 5584874"/>
              <a:gd name="connsiteY16" fmla="*/ 49404 h 1336597"/>
              <a:gd name="connsiteX17" fmla="*/ 4536831 w 5584874"/>
              <a:gd name="connsiteY17" fmla="*/ 816093 h 1336597"/>
              <a:gd name="connsiteX18" fmla="*/ 5036234 w 5584874"/>
              <a:gd name="connsiteY18" fmla="*/ 1013040 h 1336597"/>
              <a:gd name="connsiteX19" fmla="*/ 5584874 w 5584874"/>
              <a:gd name="connsiteY19" fmla="*/ 998973 h 133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4874" h="1336597">
                <a:moveTo>
                  <a:pt x="0" y="1336597"/>
                </a:moveTo>
                <a:cubicBezTo>
                  <a:pt x="393309" y="1024763"/>
                  <a:pt x="786619" y="712929"/>
                  <a:pt x="963637" y="612111"/>
                </a:cubicBezTo>
                <a:cubicBezTo>
                  <a:pt x="1140656" y="511293"/>
                  <a:pt x="1078523" y="714102"/>
                  <a:pt x="1062111" y="731687"/>
                </a:cubicBezTo>
                <a:cubicBezTo>
                  <a:pt x="1045699" y="749272"/>
                  <a:pt x="875714" y="839539"/>
                  <a:pt x="865163" y="717619"/>
                </a:cubicBezTo>
                <a:cubicBezTo>
                  <a:pt x="854612" y="595699"/>
                  <a:pt x="944880" y="-11556"/>
                  <a:pt x="998806" y="167"/>
                </a:cubicBezTo>
                <a:cubicBezTo>
                  <a:pt x="1052732" y="11890"/>
                  <a:pt x="1096108" y="617972"/>
                  <a:pt x="1188720" y="787957"/>
                </a:cubicBezTo>
                <a:cubicBezTo>
                  <a:pt x="1281332" y="957941"/>
                  <a:pt x="1399736" y="976699"/>
                  <a:pt x="1554480" y="1020074"/>
                </a:cubicBezTo>
                <a:cubicBezTo>
                  <a:pt x="1709224" y="1063449"/>
                  <a:pt x="1934307" y="1106825"/>
                  <a:pt x="2117187" y="1048210"/>
                </a:cubicBezTo>
                <a:cubicBezTo>
                  <a:pt x="2300067" y="989595"/>
                  <a:pt x="2541563" y="837194"/>
                  <a:pt x="2651760" y="668382"/>
                </a:cubicBezTo>
                <a:cubicBezTo>
                  <a:pt x="2761957" y="499570"/>
                  <a:pt x="2753750" y="18924"/>
                  <a:pt x="2778369" y="35336"/>
                </a:cubicBezTo>
                <a:cubicBezTo>
                  <a:pt x="2802988" y="51748"/>
                  <a:pt x="2718582" y="606250"/>
                  <a:pt x="2799471" y="766856"/>
                </a:cubicBezTo>
                <a:cubicBezTo>
                  <a:pt x="2880360" y="927462"/>
                  <a:pt x="3072618" y="956770"/>
                  <a:pt x="3263704" y="998973"/>
                </a:cubicBezTo>
                <a:cubicBezTo>
                  <a:pt x="3454790" y="1041176"/>
                  <a:pt x="3767796" y="1078689"/>
                  <a:pt x="3945987" y="1020074"/>
                </a:cubicBezTo>
                <a:cubicBezTo>
                  <a:pt x="4124178" y="961459"/>
                  <a:pt x="4254304" y="691828"/>
                  <a:pt x="4332849" y="647280"/>
                </a:cubicBezTo>
                <a:cubicBezTo>
                  <a:pt x="4411394" y="602732"/>
                  <a:pt x="4425461" y="738720"/>
                  <a:pt x="4417255" y="752788"/>
                </a:cubicBezTo>
                <a:cubicBezTo>
                  <a:pt x="4409049" y="766856"/>
                  <a:pt x="4289473" y="848918"/>
                  <a:pt x="4283612" y="731687"/>
                </a:cubicBezTo>
                <a:cubicBezTo>
                  <a:pt x="4277751" y="614456"/>
                  <a:pt x="4339883" y="35336"/>
                  <a:pt x="4382086" y="49404"/>
                </a:cubicBezTo>
                <a:cubicBezTo>
                  <a:pt x="4424289" y="63472"/>
                  <a:pt x="4427806" y="655487"/>
                  <a:pt x="4536831" y="816093"/>
                </a:cubicBezTo>
                <a:cubicBezTo>
                  <a:pt x="4645856" y="976699"/>
                  <a:pt x="4861560" y="982560"/>
                  <a:pt x="5036234" y="1013040"/>
                </a:cubicBezTo>
                <a:cubicBezTo>
                  <a:pt x="5210908" y="1043520"/>
                  <a:pt x="5550877" y="1002490"/>
                  <a:pt x="5584874" y="998973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19360" y="3031645"/>
            <a:ext cx="7818427" cy="92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160585" y="1371492"/>
            <a:ext cx="9101797" cy="1869768"/>
          </a:xfrm>
          <a:custGeom>
            <a:avLst/>
            <a:gdLst>
              <a:gd name="connsiteX0" fmla="*/ 0 w 9101797"/>
              <a:gd name="connsiteY0" fmla="*/ 126717 h 1869768"/>
              <a:gd name="connsiteX1" fmla="*/ 2785403 w 9101797"/>
              <a:gd name="connsiteY1" fmla="*/ 91548 h 1869768"/>
              <a:gd name="connsiteX2" fmla="*/ 3376246 w 9101797"/>
              <a:gd name="connsiteY2" fmla="*/ 1083320 h 1869768"/>
              <a:gd name="connsiteX3" fmla="*/ 2813538 w 9101797"/>
              <a:gd name="connsiteY3" fmla="*/ 1561622 h 1869768"/>
              <a:gd name="connsiteX4" fmla="*/ 2173458 w 9101797"/>
              <a:gd name="connsiteY4" fmla="*/ 1238065 h 1869768"/>
              <a:gd name="connsiteX5" fmla="*/ 2201593 w 9101797"/>
              <a:gd name="connsiteY5" fmla="*/ 492477 h 1869768"/>
              <a:gd name="connsiteX6" fmla="*/ 2834640 w 9101797"/>
              <a:gd name="connsiteY6" fmla="*/ 232225 h 1869768"/>
              <a:gd name="connsiteX7" fmla="*/ 1885070 w 9101797"/>
              <a:gd name="connsiteY7" fmla="*/ 1702299 h 1869768"/>
              <a:gd name="connsiteX8" fmla="*/ 6028006 w 9101797"/>
              <a:gd name="connsiteY8" fmla="*/ 1702299 h 1869768"/>
              <a:gd name="connsiteX9" fmla="*/ 6555544 w 9101797"/>
              <a:gd name="connsiteY9" fmla="*/ 499511 h 1869768"/>
              <a:gd name="connsiteX10" fmla="*/ 5584873 w 9101797"/>
              <a:gd name="connsiteY10" fmla="*/ 316631 h 1869768"/>
              <a:gd name="connsiteX11" fmla="*/ 5401993 w 9101797"/>
              <a:gd name="connsiteY11" fmla="*/ 1287302 h 1869768"/>
              <a:gd name="connsiteX12" fmla="*/ 6098344 w 9101797"/>
              <a:gd name="connsiteY12" fmla="*/ 1582723 h 1869768"/>
              <a:gd name="connsiteX13" fmla="*/ 3277772 w 9101797"/>
              <a:gd name="connsiteY13" fmla="*/ 112650 h 1869768"/>
              <a:gd name="connsiteX14" fmla="*/ 4621237 w 9101797"/>
              <a:gd name="connsiteY14" fmla="*/ 126717 h 1869768"/>
              <a:gd name="connsiteX15" fmla="*/ 6879101 w 9101797"/>
              <a:gd name="connsiteY15" fmla="*/ 112650 h 1869768"/>
              <a:gd name="connsiteX16" fmla="*/ 6499273 w 9101797"/>
              <a:gd name="connsiteY16" fmla="*/ 1695265 h 1869768"/>
              <a:gd name="connsiteX17" fmla="*/ 9101797 w 9101797"/>
              <a:gd name="connsiteY17" fmla="*/ 1723400 h 186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01797" h="1869768">
                <a:moveTo>
                  <a:pt x="0" y="126717"/>
                </a:moveTo>
                <a:cubicBezTo>
                  <a:pt x="1111347" y="29415"/>
                  <a:pt x="2222695" y="-67886"/>
                  <a:pt x="2785403" y="91548"/>
                </a:cubicBezTo>
                <a:cubicBezTo>
                  <a:pt x="3348111" y="250982"/>
                  <a:pt x="3371557" y="838308"/>
                  <a:pt x="3376246" y="1083320"/>
                </a:cubicBezTo>
                <a:cubicBezTo>
                  <a:pt x="3380935" y="1328332"/>
                  <a:pt x="3014003" y="1535831"/>
                  <a:pt x="2813538" y="1561622"/>
                </a:cubicBezTo>
                <a:cubicBezTo>
                  <a:pt x="2613073" y="1587413"/>
                  <a:pt x="2275449" y="1416256"/>
                  <a:pt x="2173458" y="1238065"/>
                </a:cubicBezTo>
                <a:cubicBezTo>
                  <a:pt x="2071467" y="1059874"/>
                  <a:pt x="2091396" y="660117"/>
                  <a:pt x="2201593" y="492477"/>
                </a:cubicBezTo>
                <a:cubicBezTo>
                  <a:pt x="2311790" y="324837"/>
                  <a:pt x="2887394" y="30588"/>
                  <a:pt x="2834640" y="232225"/>
                </a:cubicBezTo>
                <a:cubicBezTo>
                  <a:pt x="2781886" y="433862"/>
                  <a:pt x="1352842" y="1457287"/>
                  <a:pt x="1885070" y="1702299"/>
                </a:cubicBezTo>
                <a:cubicBezTo>
                  <a:pt x="2417298" y="1947311"/>
                  <a:pt x="5249594" y="1902764"/>
                  <a:pt x="6028006" y="1702299"/>
                </a:cubicBezTo>
                <a:cubicBezTo>
                  <a:pt x="6806418" y="1501834"/>
                  <a:pt x="6629399" y="730456"/>
                  <a:pt x="6555544" y="499511"/>
                </a:cubicBezTo>
                <a:cubicBezTo>
                  <a:pt x="6481689" y="268566"/>
                  <a:pt x="5777131" y="185333"/>
                  <a:pt x="5584873" y="316631"/>
                </a:cubicBezTo>
                <a:cubicBezTo>
                  <a:pt x="5392615" y="447929"/>
                  <a:pt x="5316415" y="1076287"/>
                  <a:pt x="5401993" y="1287302"/>
                </a:cubicBezTo>
                <a:cubicBezTo>
                  <a:pt x="5487572" y="1498317"/>
                  <a:pt x="6452381" y="1778498"/>
                  <a:pt x="6098344" y="1582723"/>
                </a:cubicBezTo>
                <a:cubicBezTo>
                  <a:pt x="5744307" y="1386948"/>
                  <a:pt x="3523956" y="355318"/>
                  <a:pt x="3277772" y="112650"/>
                </a:cubicBezTo>
                <a:cubicBezTo>
                  <a:pt x="3031588" y="-130018"/>
                  <a:pt x="4621237" y="126717"/>
                  <a:pt x="4621237" y="126717"/>
                </a:cubicBezTo>
                <a:cubicBezTo>
                  <a:pt x="5221458" y="126717"/>
                  <a:pt x="6566095" y="-148775"/>
                  <a:pt x="6879101" y="112650"/>
                </a:cubicBezTo>
                <a:cubicBezTo>
                  <a:pt x="7192107" y="374075"/>
                  <a:pt x="6128824" y="1426807"/>
                  <a:pt x="6499273" y="1695265"/>
                </a:cubicBezTo>
                <a:cubicBezTo>
                  <a:pt x="6869722" y="1963723"/>
                  <a:pt x="8676249" y="1717539"/>
                  <a:pt x="9101797" y="1723400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6359" y="285114"/>
            <a:ext cx="582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Option 3</a:t>
            </a:r>
            <a:r>
              <a:rPr lang="en-US" sz="2000" dirty="0"/>
              <a:t>: Define a writing path, then use </a:t>
            </a:r>
            <a:r>
              <a:rPr lang="en-US" sz="2000" dirty="0" err="1"/>
              <a:t>gpfsort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34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96" y="2331683"/>
            <a:ext cx="6104762" cy="2733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148838" y="946937"/>
            <a:ext cx="6724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is another example.</a:t>
            </a:r>
          </a:p>
          <a:p>
            <a:r>
              <a:rPr lang="en-US" sz="2000" dirty="0"/>
              <a:t>If you want to manually specify the writing order like this…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299118" y="2534047"/>
            <a:ext cx="1352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Simply create a text file called path.txt, and type in the vertices of the desired exposure path. </a:t>
            </a:r>
          </a:p>
        </p:txBody>
      </p:sp>
      <p:sp>
        <p:nvSpPr>
          <p:cNvPr id="2" name="Up Arrow 1"/>
          <p:cNvSpPr/>
          <p:nvPr/>
        </p:nvSpPr>
        <p:spPr>
          <a:xfrm>
            <a:off x="4343405" y="3066057"/>
            <a:ext cx="202474" cy="112993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643846" y="2915834"/>
            <a:ext cx="940525" cy="21553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flipV="1">
            <a:off x="5483134" y="3175718"/>
            <a:ext cx="192677" cy="102027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766176" y="4088225"/>
            <a:ext cx="940525" cy="21553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738284" y="3023602"/>
            <a:ext cx="202474" cy="112993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839593">
            <a:off x="7188286" y="3108443"/>
            <a:ext cx="219205" cy="95685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932453" y="4088225"/>
            <a:ext cx="940525" cy="21553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8905532" y="3066057"/>
            <a:ext cx="202474" cy="112993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8094671" y="3023602"/>
            <a:ext cx="648761" cy="22533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0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97" y="1927341"/>
            <a:ext cx="5114286" cy="42476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20686" y="2188029"/>
            <a:ext cx="3037114" cy="50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2148839" y="1149531"/>
            <a:ext cx="88802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Writing paths for </a:t>
            </a:r>
            <a:r>
              <a:rPr lang="en-US" sz="2000" dirty="0" err="1"/>
              <a:t>gpfsort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Use Beamer to create the fractured pattern, then use </a:t>
            </a:r>
            <a:r>
              <a:rPr lang="en-US" sz="2000" dirty="0" err="1"/>
              <a:t>gpfsort</a:t>
            </a:r>
            <a:r>
              <a:rPr lang="en-US" sz="2000" dirty="0"/>
              <a:t> to re-order the fields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299113" y="2243846"/>
            <a:ext cx="33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gpfsort</a:t>
            </a:r>
            <a:r>
              <a:rPr lang="en-US" sz="1600" dirty="0"/>
              <a:t> –path </a:t>
            </a:r>
            <a:r>
              <a:rPr lang="en-US" sz="1600" dirty="0" err="1"/>
              <a:t>path_example.gpf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812074" y="1695695"/>
            <a:ext cx="283218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Courier New" panose="02070309020205020404" pitchFamily="49" charset="0"/>
              </a:rPr>
              <a:t>path.txt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lower-left -500 -600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upper-right 400 400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-300 -70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-300 80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-150 80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-150 -70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0 -70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0 80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150 -70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300 -70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300 80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150 80</a:t>
            </a:r>
          </a:p>
        </p:txBody>
      </p:sp>
    </p:spTree>
    <p:extLst>
      <p:ext uri="{BB962C8B-B14F-4D97-AF65-F5344CB8AC3E}">
        <p14:creationId xmlns:p14="http://schemas.microsoft.com/office/powerpoint/2010/main" val="405456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6086" y="1821766"/>
            <a:ext cx="6907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 that the fields are sorted in a sensible order, we still have field stitching errors. We can average out the stitching errors by setting up </a:t>
            </a:r>
            <a:r>
              <a:rPr lang="en-US" sz="2400" b="1" dirty="0"/>
              <a:t>multiple passes</a:t>
            </a:r>
            <a:r>
              <a:rPr lang="en-US" sz="2400" dirty="0"/>
              <a:t>, while shifting the field boundaries in each pass.</a:t>
            </a:r>
          </a:p>
        </p:txBody>
      </p:sp>
    </p:spTree>
    <p:extLst>
      <p:ext uri="{BB962C8B-B14F-4D97-AF65-F5344CB8AC3E}">
        <p14:creationId xmlns:p14="http://schemas.microsoft.com/office/powerpoint/2010/main" val="355976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no.yale.edu/sites/default/files/images/Slide2%20%281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1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2659" y="512466"/>
            <a:ext cx="5325627" cy="89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31974" y="5537575"/>
            <a:ext cx="5325627" cy="89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5377" y="744467"/>
            <a:ext cx="4652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Oh no! The e-beam system is broken!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No, it’s not broken. This is caused by drift – mostly due to the temperature difference between the wafer and the e-beam stage.</a:t>
            </a:r>
          </a:p>
        </p:txBody>
      </p:sp>
    </p:spTree>
    <p:extLst>
      <p:ext uri="{BB962C8B-B14F-4D97-AF65-F5344CB8AC3E}">
        <p14:creationId xmlns:p14="http://schemas.microsoft.com/office/powerpoint/2010/main" val="42256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nano.yale.edu/sites/default/files/images/Slide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05" y="5018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01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ano.yale.edu/sites/default/files/images/Slide8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39" y="1456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96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nano.yale.edu/sites/default/files/images/Slide3%281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86" y="16072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29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nano.yale.edu/sites/default/files/images/Slide5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76" y="4365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8640" y="3988190"/>
            <a:ext cx="9917723" cy="2799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Or 4"/>
          <p:cNvSpPr/>
          <p:nvPr/>
        </p:nvSpPr>
        <p:spPr>
          <a:xfrm>
            <a:off x="2322441" y="3056039"/>
            <a:ext cx="554539" cy="532676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 L 0.01784 -0.00208 C 0.01901 -0.00231 0.02005 -0.00347 0.02123 -0.00417 C 0.02383 -0.00532 0.02383 -0.00463 0.02591 -0.00602 C 0.02669 -0.00671 0.02748 -0.00764 0.02826 -0.0081 C 0.0293 -0.00903 0.03164 -0.01018 0.03164 -0.01018 C 0.03347 -0.01227 0.03307 -0.01227 0.03516 -0.01319 C 0.03672 -0.01412 0.03972 -0.01528 0.03972 -0.01528 C 0.04037 -0.01597 0.04089 -0.0169 0.04154 -0.01736 C 0.04206 -0.01782 0.04258 -0.01806 0.04323 -0.01852 C 0.04597 -0.01968 0.04583 -0.01898 0.04844 -0.02037 C 0.05586 -0.02454 0.05104 -0.02292 0.05703 -0.02454 C 0.05768 -0.025 0.0582 -0.02523 0.05873 -0.02569 C 0.06029 -0.02639 0.06198 -0.02639 0.06341 -0.02755 C 0.0668 -0.03056 0.06485 -0.0294 0.06914 -0.03079 C 0.06979 -0.03148 0.07031 -0.03241 0.07097 -0.03287 C 0.07162 -0.03333 0.0724 -0.03333 0.07318 -0.0338 C 0.07383 -0.03403 0.07435 -0.03449 0.075 -0.03472 C 0.07552 -0.03588 0.07591 -0.03727 0.07669 -0.03796 C 0.07748 -0.03866 0.08112 -0.04051 0.08242 -0.04097 C 0.0836 -0.04143 0.08477 -0.0419 0.08594 -0.0419 C 0.09245 -0.04259 0.09896 -0.04259 0.10547 -0.04306 C 0.10625 -0.04375 0.10703 -0.04444 0.10781 -0.04514 C 0.1086 -0.0456 0.10938 -0.04606 0.11016 -0.04606 C 0.11732 -0.04606 0.12435 -0.04537 0.13151 -0.04514 C 0.1332 -0.04444 0.13503 -0.04375 0.13672 -0.04306 C 0.13789 -0.04259 0.13893 -0.04143 0.14011 -0.04097 C 0.14362 -0.03935 0.14167 -0.04051 0.14597 -0.03796 C 0.14649 -0.0375 0.14714 -0.03727 0.14766 -0.03681 C 0.14844 -0.03611 0.14909 -0.03518 0.15 -0.03472 C 0.1513 -0.03426 0.15261 -0.03403 0.15404 -0.0338 C 0.15977 -0.03333 0.1655 -0.0331 0.17136 -0.03287 C 0.17448 -0.03218 0.17643 -0.03194 0.17943 -0.03079 C 0.17995 -0.03056 0.1806 -0.03009 0.18112 -0.02963 C 0.18164 -0.02893 0.18216 -0.02824 0.18281 -0.02755 C 0.18425 -0.02662 0.18985 -0.02361 0.19089 -0.02361 L 0.19896 -0.02245 L 0.20417 -0.02037 C 0.22656 -0.01204 0.23802 -0.02037 0.2711 -0.02153 C 0.27422 -0.02176 0.27735 -0.02199 0.28034 -0.02245 C 0.28112 -0.02268 0.2819 -0.02315 0.28268 -0.02361 C 0.2836 -0.02384 0.28464 -0.02431 0.28555 -0.02454 C 0.28867 -0.025 0.29167 -0.02523 0.29479 -0.02569 C 0.30143 -0.02963 0.29583 -0.02685 0.3069 -0.0287 C 0.30833 -0.02893 0.31172 -0.03009 0.31328 -0.03079 L 0.40156 -0.02963 C 0.40365 -0.02963 0.40573 -0.0294 0.40781 -0.0287 C 0.42695 -0.02245 0.38776 -0.03171 0.41537 -0.02569 C 0.41615 -0.02523 0.41693 -0.02477 0.41771 -0.02454 C 0.42005 -0.02361 0.42149 -0.02338 0.42409 -0.02245 C 0.48919 -0.02384 0.45716 -0.02361 0.52044 -0.02361 L 0.52097 -0.02569 C 0.52057 -0.02014 0.52031 -0.01458 0.51979 -0.00926 C 0.51953 -0.00648 0.51862 -0.00093 0.51862 -0.00093 C 0.51849 0.00208 0.51836 0.00509 0.5181 0.00833 C 0.51784 0.01065 0.51706 0.01296 0.51693 0.01551 C 0.51654 0.0206 0.51654 0.02569 0.51641 0.03079 C 0.51615 0.04468 0.51654 0.05602 0.51524 0.06875 C 0.51511 0.07014 0.51485 0.07153 0.51458 0.07292 C 0.51419 0.075 0.51315 0.07801 0.51237 0.08009 C 0.51159 0.08171 0.51068 0.08333 0.51003 0.08519 C 0.50807 0.08982 0.5099 0.08727 0.50651 0.09028 C 0.50573 0.0919 0.50521 0.09398 0.50417 0.09537 C 0.50378 0.09607 0.503 0.09583 0.50248 0.09653 C 0.50182 0.09699 0.49883 0.10093 0.49844 0.10162 C 0.49401 0.10857 0.4974 0.10509 0.49323 0.1088 C 0.48386 0.12546 0.49362 0.10926 0.48633 0.11898 C 0.48307 0.12338 0.48607 0.12107 0.48294 0.12708 C 0.4737 0.14514 0.48216 0.12732 0.47708 0.13542 C 0.47552 0.13796 0.47448 0.1419 0.47253 0.14352 C 0.47175 0.14421 0.47083 0.14468 0.47018 0.1456 C 0.46927 0.14676 0.46875 0.14861 0.46784 0.14977 C 0.46706 0.15069 0.46589 0.15093 0.46498 0.15185 C 0.46472 0.15208 0.46159 0.15648 0.46094 0.15694 C 0.46003 0.15764 0.45899 0.15764 0.45807 0.15787 C 0.45677 0.15972 0.45547 0.16157 0.45404 0.16319 C 0.45339 0.16366 0.45248 0.16366 0.45169 0.16412 C 0.45078 0.16458 0.44974 0.16528 0.44883 0.1662 C 0.4388 0.17454 0.44401 0.17245 0.43672 0.17431 C 0.4362 0.175 0.43568 0.17593 0.43503 0.17639 C 0.43399 0.17708 0.42735 0.17847 0.42695 0.17847 C 0.41849 0.18519 0.42513 0.18102 0.41589 0.18357 C 0.41419 0.18403 0.4125 0.18472 0.41081 0.18565 C 0.40899 0.18657 0.40742 0.18866 0.4056 0.18866 L 0.39349 0.18982 L 0.32357 0.18773 C 0.3211 0.1875 0.31862 0.18611 0.31615 0.18565 C 0.31146 0.18495 0.3069 0.18495 0.30235 0.18472 C 0.29896 0.18333 0.29388 0.18125 0.29076 0.18056 C 0.28802 0.17986 0.28542 0.17986 0.28268 0.1794 L 0.27344 0.17431 C 0.27227 0.17361 0.27123 0.17245 0.26992 0.17222 L 0.26472 0.1713 C 0.26406 0.1706 0.26328 0.16968 0.2625 0.16921 C 0.26172 0.16875 0.26094 0.16852 0.26016 0.16829 C 0.25261 0.16458 0.25899 0.16736 0.25378 0.16505 C 0.24987 0.16157 0.25326 0.16412 0.24805 0.16204 C 0.24623 0.16134 0.24544 0.15995 0.24349 0.15903 C 0.24232 0.15833 0.24115 0.15833 0.23998 0.15787 C 0.23516 0.1537 0.2405 0.15787 0.23425 0.15486 C 0.22552 0.15069 0.23776 0.15463 0.22787 0.15185 C 0.22617 0.15069 0.22435 0.15 0.22266 0.14884 C 0.2211 0.14745 0.21641 0.14282 0.21406 0.14167 C 0.21289 0.14097 0.21172 0.14097 0.21055 0.14051 C 0.2099 0.14028 0.20938 0.13982 0.20886 0.13958 C 0.20768 0.13819 0.20664 0.13657 0.20534 0.13542 C 0.20469 0.13472 0.20378 0.13472 0.203 0.13426 C 0.2013 0.13333 0.19961 0.13241 0.19779 0.13125 C 0.19675 0.12986 0.1957 0.12824 0.1944 0.12708 C 0.19349 0.12639 0.19245 0.12662 0.19154 0.12616 C 0.19037 0.12569 0.18919 0.12477 0.18802 0.12407 C 0.18373 0.11829 0.18789 0.12292 0.18281 0.11991 C 0.17565 0.11574 0.18594 0.11991 0.17761 0.1169 C 0.17682 0.1162 0.17617 0.11551 0.17539 0.11482 C 0.16875 0.11042 0.17813 0.11829 0.17018 0.11181 C 0.16498 0.10764 0.16849 0.10949 0.1638 0.10764 C 0.16302 0.10694 0.16224 0.10648 0.16146 0.10556 C 0.16068 0.10486 0.16003 0.10324 0.15925 0.10255 C 0.15794 0.10185 0.15651 0.10185 0.15521 0.10162 C 0.15404 0.10093 0.15287 0.10023 0.15169 0.09954 C 0.14831 0.09769 0.14935 0.09931 0.14531 0.09537 C 0.13698 0.0875 0.1461 0.09444 0.13893 0.08935 C 0.1375 0.08657 0.1362 0.08426 0.13438 0.08218 C 0.13386 0.08148 0.1332 0.08148 0.13268 0.08102 C 0.13151 0.08009 0.13034 0.07894 0.12917 0.07801 L 0.12461 0.06968 C 0.12383 0.06829 0.12292 0.06736 0.12227 0.06574 C 0.12188 0.06458 0.12162 0.06343 0.1211 0.0625 C 0.12044 0.06134 0.11953 0.06065 0.11875 0.05949 C 0.11445 0.05278 0.11992 0.06042 0.11537 0.05232 C 0.11485 0.05139 0.11406 0.05116 0.11354 0.05023 C 0.11237 0.04815 0.11146 0.04491 0.11068 0.04213 C 0.11042 0.04097 0.11055 0.03982 0.11016 0.03889 C 0.10977 0.03819 0.10899 0.03843 0.10847 0.03796 C 0.1082 0.03657 0.1082 0.03519 0.10781 0.0338 C 0.10638 0.02801 0.10638 0.02986 0.10443 0.02569 C 0.10352 0.02407 0.10274 0.02222 0.10208 0.0206 C 0.1013 0.01852 0.10052 0.01644 0.09974 0.01435 C 0.09935 0.01343 0.09909 0.01227 0.09857 0.01134 C 0.09779 0.00949 0.09701 0.00787 0.09636 0.00625 C 0.0957 0.00463 0.09518 0.00278 0.09453 0.00116 C 0.09414 0 0.09375 -0.00093 0.09336 -0.00208 C 0.09024 -0.01898 0.09141 -0.01065 0.09284 -0.04514 C 0.09297 -0.04815 0.09453 -0.04838 0.0957 -0.04907 C 0.10039 -0.04884 0.10495 -0.04907 0.10951 -0.04815 C 0.12891 -0.04468 0.0806 -0.0456 0.12175 -0.04514 L 0.25495 -0.04398 C 0.25886 -0.04329 0.26263 -0.04213 0.26654 -0.0419 C 0.38112 -0.03866 0.32917 -0.0456 0.36979 -0.04005 C 0.37175 -0.03935 0.37357 -0.03843 0.37552 -0.03796 C 0.378 -0.03704 0.3832 -0.03611 0.38542 -0.03588 C 0.39388 -0.03495 0.40235 -0.03403 0.41081 -0.0338 L 0.51927 -0.03171 C 0.51901 -0.025 0.51901 -0.01806 0.51862 -0.01134 C 0.51862 -0.00926 0.5181 -0.00718 0.5181 -0.00509 C 0.51758 0.00857 0.51745 0.02222 0.51693 0.03588 C 0.5168 0.0412 0.51615 0.04699 0.51576 0.05232 C 0.51563 0.05509 0.51563 0.05787 0.51524 0.06065 C 0.51485 0.06273 0.51393 0.06458 0.51341 0.06667 C 0.50912 0.08958 0.51276 0.07917 0.50938 0.08819 C 0.5082 0.09676 0.50964 0.08843 0.50768 0.09537 C 0.50716 0.09699 0.50703 0.09907 0.50651 0.10046 C 0.50612 0.10185 0.50534 0.10255 0.50482 0.1037 C 0.503 0.10787 0.50208 0.11366 0.49961 0.1169 C 0.49883 0.11806 0.49805 0.11898 0.49727 0.11991 C 0.48958 0.13218 0.50156 0.11644 0.48698 0.13426 C 0.48633 0.13519 0.48581 0.13588 0.48516 0.13634 C 0.47526 0.14352 0.4875 0.13449 0.4806 0.14051 C 0.48008 0.14097 0.47943 0.1412 0.47878 0.14167 C 0.478 0.14213 0.47735 0.14306 0.47656 0.14352 C 0.47461 0.14514 0.47474 0.14444 0.47253 0.1456 C 0.47097 0.14653 0.4694 0.14769 0.46784 0.14884 C 0.46732 0.14907 0.46667 0.14931 0.46615 0.14977 C 0.46524 0.15046 0.46419 0.15116 0.46328 0.15185 C 0.46172 0.15278 0.45521 0.15486 0.45521 0.15486 C 0.44844 0.15764 0.45169 0.15648 0.44531 0.15787 C 0.44479 0.15903 0.4444 0.16042 0.44362 0.16111 C 0.4418 0.16227 0.43985 0.16227 0.43789 0.16319 C 0.4362 0.16366 0.43438 0.16435 0.43268 0.16505 C 0.43216 0.16574 0.43164 0.16667 0.43099 0.16713 C 0.43008 0.16782 0.42904 0.16782 0.42813 0.16829 C 0.42656 0.16875 0.425 0.16944 0.42344 0.17037 C 0.42292 0.1706 0.42227 0.17083 0.42175 0.1713 C 0.42097 0.17199 0.42018 0.17292 0.4194 0.17338 C 0.41758 0.17431 0.4155 0.17407 0.41367 0.17546 C 0.41302 0.17569 0.41003 0.17801 0.40899 0.17847 C 0.40117 0.18148 0.41068 0.17616 0.39805 0.18264 C 0.39518 0.18403 0.39245 0.18657 0.38945 0.18773 L 0.38073 0.19074 C 0.37682 0.19421 0.378 0.19375 0.37149 0.19375 C 0.35404 0.19375 0.33646 0.19306 0.31901 0.19282 C 0.31498 0.19259 0.31094 0.19236 0.3069 0.1919 C 0.30365 0.19144 0.30039 0.19028 0.29714 0.18982 C 0.29388 0.18935 0.2905 0.18912 0.28724 0.18866 C 0.28672 0.18843 0.2862 0.18796 0.28555 0.18773 C 0.28229 0.18657 0.27891 0.18611 0.27578 0.18472 C 0.27305 0.18357 0.2724 0.1831 0.2694 0.18148 C 0.26393 0.17847 0.26797 0.18056 0.26302 0.17755 C 0.26185 0.17662 0.26068 0.17616 0.25964 0.17546 C 0.25873 0.17477 0.25807 0.17384 0.25729 0.17338 C 0.25677 0.17292 0.25612 0.17292 0.2556 0.17222 C 0.25495 0.17176 0.25443 0.17083 0.25378 0.17037 C 0.25287 0.16944 0.25065 0.16852 0.24974 0.16829 C 0.24844 0.16759 0.24714 0.1669 0.2457 0.1662 C 0.24492 0.16505 0.24427 0.16389 0.24349 0.16319 C 0.24258 0.16227 0.24154 0.1625 0.2405 0.16204 C 0.23919 0.16134 0.23789 0.15995 0.23646 0.15903 C 0.23307 0.15278 0.23646 0.15764 0.22904 0.15394 C 0.22761 0.15301 0.2263 0.15162 0.225 0.15069 C 0.22409 0.15023 0.22305 0.15023 0.22214 0.14977 C 0.2211 0.14931 0.22018 0.14838 0.21914 0.14769 C 0.21784 0.14699 0.21654 0.1463 0.21511 0.1456 C 0.21081 0.13982 0.21511 0.14444 0.20886 0.14167 C 0.20716 0.14074 0.20573 0.13958 0.20417 0.13843 C 0.20365 0.13819 0.203 0.13773 0.20248 0.1375 C 0.20143 0.13681 0.20052 0.13588 0.19961 0.13542 C 0.1987 0.13495 0.19766 0.13495 0.19675 0.13426 C 0.1957 0.1338 0.19479 0.1331 0.19375 0.13241 C 0.19323 0.13171 0.19271 0.13079 0.19206 0.13032 C 0.19115 0.12963 0.19011 0.12963 0.18919 0.12917 C 0.1875 0.12732 0.18503 0.12407 0.18347 0.12315 C 0.18229 0.12245 0.18112 0.12245 0.17995 0.12199 C 0.17682 0.11968 0.17383 0.11713 0.1707 0.11482 C 0.16979 0.11412 0.16875 0.11366 0.16784 0.11273 C 0.16706 0.11204 0.16641 0.11042 0.1655 0.10972 C 0.16485 0.10903 0.16393 0.10926 0.16328 0.1088 C 0.16224 0.1081 0.16133 0.10741 0.16029 0.10671 C 0.15833 0.10486 0.1582 0.10347 0.15625 0.10046 C 0.15391 0.09676 0.15261 0.0963 0.14935 0.09329 C 0.14388 0.08357 0.15091 0.09514 0.14597 0.08935 C 0.14518 0.08843 0.14479 0.08704 0.14414 0.08611 C 0.14323 0.08495 0.14024 0.08194 0.13893 0.08102 C 0.13841 0.08056 0.13789 0.08032 0.13724 0.08009 C 0.13646 0.0787 0.13581 0.07708 0.1349 0.07593 C 0.13425 0.075 0.13333 0.07477 0.13268 0.07384 C 0.13034 0.0713 0.12904 0.06944 0.12682 0.06667 C 0.12409 0.05926 0.12787 0.06806 0.12344 0.06157 C 0.12292 0.06088 0.12279 0.05926 0.12227 0.05857 C 0.12162 0.05718 0.1207 0.05648 0.11992 0.05532 C 0.1194 0.0537 0.11901 0.05162 0.11823 0.05023 C 0.11758 0.04931 0.11654 0.04931 0.11589 0.04815 C 0.11537 0.04722 0.11524 0.04537 0.11472 0.04421 C 0.1138 0.0419 0.11198 0.03958 0.11068 0.03796 C 0.11029 0.03657 0.11003 0.03519 0.10951 0.0338 C 0.10912 0.03264 0.1082 0.03194 0.10781 0.03079 C 0.10729 0.02917 0.10716 0.02732 0.10664 0.02569 C 0.10599 0.02361 0.10508 0.02153 0.10443 0.01944 C 0.10404 0.01852 0.10339 0.01759 0.10326 0.01644 C 0.10208 0.01042 0.10339 0.01644 0.10091 0.00926 C 0.10039 0.00787 0.10013 0.00648 0.09974 0.00509 C 0.09961 0.00347 0.09948 0.00162 0.09922 0 C 0.0987 -0.00301 0.0974 -0.00926 0.0974 -0.00926 C 0.09727 -0.01157 0.09714 -0.01389 0.09688 -0.01643 C 0.09662 -0.01921 0.09623 -0.02083 0.0957 -0.02361 C 0.09597 -0.03009 0.09544 -0.03681 0.09636 -0.04306 C 0.09649 -0.04444 0.09779 -0.04514 0.09857 -0.04514 L 0.1194 -0.04398 L 0.21511 -0.04514 C 0.30195 -0.04514 0.278 -0.04768 0.31667 -0.04306 C 0.32175 -0.04074 0.32097 -0.04097 0.32943 -0.04005 C 0.33477 -0.03935 0.34011 -0.03935 0.34557 -0.03889 C 0.42005 -0.0294 0.35026 -0.03796 0.55326 -0.03889 L 0.57123 -0.0388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649" y="287811"/>
            <a:ext cx="877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fields can be sorted into a more sensible writing order</a:t>
            </a:r>
            <a:br>
              <a:rPr lang="en-US" sz="2400" dirty="0"/>
            </a:br>
            <a:r>
              <a:rPr lang="en-US" sz="2400" dirty="0"/>
              <a:t>by using </a:t>
            </a:r>
            <a:r>
              <a:rPr lang="en-US" sz="2400" dirty="0" err="1"/>
              <a:t>gpfmerge</a:t>
            </a:r>
            <a:r>
              <a:rPr lang="en-US" sz="2400" dirty="0"/>
              <a:t> and then </a:t>
            </a:r>
            <a:r>
              <a:rPr lang="en-US" sz="2400" dirty="0" err="1"/>
              <a:t>gpfsort</a:t>
            </a:r>
            <a:r>
              <a:rPr lang="en-US" sz="24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8649" y="1598208"/>
            <a:ext cx="9466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using Beamer to create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file1.gpf</a:t>
            </a:r>
            <a:r>
              <a:rPr lang="en-US" dirty="0"/>
              <a:t>,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file2.gpf</a:t>
            </a:r>
            <a:r>
              <a:rPr lang="en-US" dirty="0"/>
              <a:t>, and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file3.gpf</a:t>
            </a:r>
            <a:r>
              <a:rPr lang="en-US" dirty="0"/>
              <a:t>, merge them with</a:t>
            </a:r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gpfmerge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file1.gpf file2.gpf file3.gpf</a:t>
            </a:r>
          </a:p>
          <a:p>
            <a:endParaRPr lang="en-US" dirty="0"/>
          </a:p>
          <a:p>
            <a:r>
              <a:rPr lang="en-US" dirty="0"/>
              <a:t>The merged pattern is now in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merged.gpf</a:t>
            </a:r>
            <a:r>
              <a:rPr lang="en-US" dirty="0"/>
              <a:t>. The fields are still in an unfortunate order, so we sort them in “yellow brick road” order with</a:t>
            </a:r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gpfsort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merged.gpf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/>
              <a:t>Now be sure to set up the </a:t>
            </a:r>
            <a:r>
              <a:rPr lang="en-US" dirty="0" err="1"/>
              <a:t>ebpg</a:t>
            </a:r>
            <a:r>
              <a:rPr lang="en-US" dirty="0"/>
              <a:t> parameters to do periodic drift checks. If your exposure job file is named </a:t>
            </a:r>
            <a:r>
              <a:rPr lang="en-US" dirty="0" err="1"/>
              <a:t>bla.job</a:t>
            </a:r>
            <a:r>
              <a:rPr lang="en-US" dirty="0"/>
              <a:t>, then create a file named bla.ini which contains</a:t>
            </a:r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caldrift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00:01:00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calrealign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calinv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endParaRPr lang="en-US" dirty="0"/>
          </a:p>
          <a:p>
            <a:r>
              <a:rPr lang="en-US" dirty="0"/>
              <a:t>The system will realign once a minute, but only at the end of a field.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0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1072F-6311-47E6-B3D8-5950213505FD}"/>
              </a:ext>
            </a:extLst>
          </p:cNvPr>
          <p:cNvSpPr txBox="1"/>
          <p:nvPr/>
        </p:nvSpPr>
        <p:spPr>
          <a:xfrm>
            <a:off x="1260919" y="719006"/>
            <a:ext cx="877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be fair, we must point out that </a:t>
            </a:r>
            <a:br>
              <a:rPr lang="en-US" sz="2400" dirty="0"/>
            </a:br>
            <a:r>
              <a:rPr lang="en-US" sz="2400" dirty="0"/>
              <a:t>Beamer has some built-in </a:t>
            </a:r>
            <a:r>
              <a:rPr lang="en-US" sz="2400" dirty="0" err="1"/>
              <a:t>multipass</a:t>
            </a:r>
            <a:r>
              <a:rPr lang="en-US" sz="2400" dirty="0"/>
              <a:t> functions.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CBDE2-8AD5-4ABE-9BC2-EEC3DFBF8114}"/>
              </a:ext>
            </a:extLst>
          </p:cNvPr>
          <p:cNvSpPr txBox="1"/>
          <p:nvPr/>
        </p:nvSpPr>
        <p:spPr>
          <a:xfrm>
            <a:off x="1968843" y="2125362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Unfortunately Beamer’s </a:t>
            </a:r>
            <a:r>
              <a:rPr lang="en-US" dirty="0" err="1"/>
              <a:t>multipass</a:t>
            </a:r>
            <a:r>
              <a:rPr lang="en-US" dirty="0"/>
              <a:t> function often results in a non-optimal writing order. So you still need to use </a:t>
            </a:r>
            <a:r>
              <a:rPr lang="en-US" dirty="0" err="1"/>
              <a:t>gpfsort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Also, Beamer will generate two passes or four passes, not three.</a:t>
            </a:r>
          </a:p>
          <a:p>
            <a:endParaRPr lang="en-US" dirty="0"/>
          </a:p>
          <a:p>
            <a:r>
              <a:rPr lang="en-US" dirty="0"/>
              <a:t>And it’s pretty confusing, </a:t>
            </a:r>
            <a:r>
              <a:rPr lang="en-US" dirty="0" err="1"/>
              <a:t>imho</a:t>
            </a:r>
            <a:r>
              <a:rPr lang="en-US" dirty="0"/>
              <a:t>. We made a video about it, so you should find the link in your email.</a:t>
            </a:r>
          </a:p>
          <a:p>
            <a:endParaRPr lang="en-US" dirty="0"/>
          </a:p>
          <a:p>
            <a:r>
              <a:rPr lang="en-US" dirty="0"/>
              <a:t>Now let’s get back to thinking about the writing order of our very long device.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81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9" y="1427956"/>
            <a:ext cx="9809524" cy="3695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8949" y="472540"/>
            <a:ext cx="93710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 is the writing order we really want</a:t>
            </a:r>
          </a:p>
          <a:p>
            <a:endParaRPr lang="en-US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Bad news:  Overlapping patterns (written at 1/3 dose each) wash away stitching errors, but there will still be an overall curve in the pattern from one end to the other. This “runout” error is a serious problem for multi-level devices.</a:t>
            </a:r>
          </a:p>
          <a:p>
            <a:endParaRPr lang="en-US" sz="1600" dirty="0"/>
          </a:p>
          <a:p>
            <a:r>
              <a:rPr lang="en-US" sz="1600" dirty="0"/>
              <a:t>Fortunately in this example you have first fabricated alignment marks in the corners. By default, one pattern gets only one alignment.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86236" y="2730925"/>
            <a:ext cx="1319436" cy="12089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27865" y="2457825"/>
            <a:ext cx="1319436" cy="12089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81770" y="2126439"/>
            <a:ext cx="1319436" cy="12089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95489" y="2730924"/>
            <a:ext cx="1319436" cy="12089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9394" y="2428682"/>
            <a:ext cx="1319436" cy="12089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08607" y="2141011"/>
            <a:ext cx="1319436" cy="12089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17018" y="2730924"/>
            <a:ext cx="1319436" cy="12089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68830" y="2433409"/>
            <a:ext cx="1319436" cy="12089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39440" y="2152233"/>
            <a:ext cx="1319436" cy="12089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18207" y="2725807"/>
            <a:ext cx="1319436" cy="12089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64841" y="2428292"/>
            <a:ext cx="1319436" cy="12089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49267" y="2150792"/>
            <a:ext cx="1319436" cy="12089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140488" y="4205235"/>
            <a:ext cx="8882743" cy="5024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15909" y="4007404"/>
            <a:ext cx="754840" cy="398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34319" y="4050362"/>
            <a:ext cx="810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600 µm</a:t>
            </a:r>
          </a:p>
        </p:txBody>
      </p:sp>
    </p:spTree>
    <p:extLst>
      <p:ext uri="{BB962C8B-B14F-4D97-AF65-F5344CB8AC3E}">
        <p14:creationId xmlns:p14="http://schemas.microsoft.com/office/powerpoint/2010/main" val="39702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6" y="2336840"/>
            <a:ext cx="9809524" cy="3695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3343" y="498607"/>
            <a:ext cx="93710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should overlap fields, and also realign periodically</a:t>
            </a:r>
          </a:p>
          <a:p>
            <a:endParaRPr lang="en-US" sz="2400" dirty="0"/>
          </a:p>
          <a:p>
            <a:r>
              <a:rPr lang="en-US" sz="1600" dirty="0"/>
              <a:t>If the pattern takes (let’s say) one hour to write, then each 1/3 pattern takes 20 minutes. We really should realign more often than that. So let’s merge and sort the pattern as before, but then set </a:t>
            </a:r>
            <a:r>
              <a:rPr lang="en-US" sz="1600" dirty="0" err="1"/>
              <a:t>calrealign</a:t>
            </a:r>
            <a:r>
              <a:rPr lang="en-US" sz="1600" dirty="0"/>
              <a:t>=1 so that the system will realign every few minutes.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86236" y="3585091"/>
            <a:ext cx="1319436" cy="1600515"/>
            <a:chOff x="1086236" y="2730925"/>
            <a:chExt cx="1319436" cy="1600515"/>
          </a:xfrm>
        </p:grpSpPr>
        <p:sp>
          <p:nvSpPr>
            <p:cNvPr id="6" name="Rectangle 5"/>
            <p:cNvSpPr/>
            <p:nvPr/>
          </p:nvSpPr>
          <p:spPr>
            <a:xfrm>
              <a:off x="1086236" y="2730925"/>
              <a:ext cx="1319436" cy="120897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27865" y="4054441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427865" y="3311991"/>
            <a:ext cx="1319436" cy="12089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81770" y="2980605"/>
            <a:ext cx="1319436" cy="12089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95489" y="3585090"/>
            <a:ext cx="1319436" cy="120897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9394" y="3282848"/>
            <a:ext cx="1319436" cy="120897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08607" y="2995177"/>
            <a:ext cx="1319436" cy="120897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17018" y="3585090"/>
            <a:ext cx="1319436" cy="1208972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68830" y="3287575"/>
            <a:ext cx="1319436" cy="1208972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39440" y="3006399"/>
            <a:ext cx="1319436" cy="1208972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018207" y="3579973"/>
            <a:ext cx="1319436" cy="1208972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64841" y="3282458"/>
            <a:ext cx="1319436" cy="1208972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49267" y="3004958"/>
            <a:ext cx="1319436" cy="1208972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894304" y="3173858"/>
            <a:ext cx="849532" cy="353961"/>
            <a:chOff x="894145" y="2319692"/>
            <a:chExt cx="849532" cy="353961"/>
          </a:xfrm>
        </p:grpSpPr>
        <p:grpSp>
          <p:nvGrpSpPr>
            <p:cNvPr id="35" name="Group 34"/>
            <p:cNvGrpSpPr/>
            <p:nvPr/>
          </p:nvGrpSpPr>
          <p:grpSpPr>
            <a:xfrm>
              <a:off x="1372018" y="2319692"/>
              <a:ext cx="371659" cy="353961"/>
              <a:chOff x="6663098" y="2576667"/>
              <a:chExt cx="371659" cy="353961"/>
            </a:xfrm>
          </p:grpSpPr>
          <p:sp>
            <p:nvSpPr>
              <p:cNvPr id="36" name="Flowchart: Summing Junction 35"/>
              <p:cNvSpPr/>
              <p:nvPr/>
            </p:nvSpPr>
            <p:spPr>
              <a:xfrm>
                <a:off x="6705048" y="2613031"/>
                <a:ext cx="300867" cy="300867"/>
              </a:xfrm>
              <a:prstGeom prst="flowChartSummingJunct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6663098" y="2576667"/>
                <a:ext cx="371659" cy="353961"/>
                <a:chOff x="5315319" y="3067665"/>
                <a:chExt cx="371659" cy="353961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315319" y="3251436"/>
                  <a:ext cx="37165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504097" y="3067665"/>
                  <a:ext cx="0" cy="35396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TextBox 39"/>
            <p:cNvSpPr txBox="1"/>
            <p:nvPr/>
          </p:nvSpPr>
          <p:spPr>
            <a:xfrm>
              <a:off x="894145" y="2358172"/>
              <a:ext cx="6073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align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600895" y="3160122"/>
            <a:ext cx="849532" cy="353961"/>
            <a:chOff x="894145" y="2319692"/>
            <a:chExt cx="849532" cy="353961"/>
          </a:xfrm>
        </p:grpSpPr>
        <p:grpSp>
          <p:nvGrpSpPr>
            <p:cNvPr id="64" name="Group 63"/>
            <p:cNvGrpSpPr/>
            <p:nvPr/>
          </p:nvGrpSpPr>
          <p:grpSpPr>
            <a:xfrm>
              <a:off x="1372018" y="2319692"/>
              <a:ext cx="371659" cy="353961"/>
              <a:chOff x="6663098" y="2576667"/>
              <a:chExt cx="371659" cy="353961"/>
            </a:xfrm>
          </p:grpSpPr>
          <p:sp>
            <p:nvSpPr>
              <p:cNvPr id="66" name="Flowchart: Summing Junction 65"/>
              <p:cNvSpPr/>
              <p:nvPr/>
            </p:nvSpPr>
            <p:spPr>
              <a:xfrm>
                <a:off x="6705048" y="2613031"/>
                <a:ext cx="300867" cy="300867"/>
              </a:xfrm>
              <a:prstGeom prst="flowChartSummingJunct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6663098" y="2576667"/>
                <a:ext cx="371659" cy="353961"/>
                <a:chOff x="5315319" y="3067665"/>
                <a:chExt cx="371659" cy="353961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5315319" y="3251436"/>
                  <a:ext cx="37165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504097" y="3067665"/>
                  <a:ext cx="0" cy="35396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TextBox 64"/>
            <p:cNvSpPr txBox="1"/>
            <p:nvPr/>
          </p:nvSpPr>
          <p:spPr>
            <a:xfrm>
              <a:off x="894145" y="2358172"/>
              <a:ext cx="6073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align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580152" y="4614636"/>
            <a:ext cx="849532" cy="353961"/>
            <a:chOff x="894145" y="2319692"/>
            <a:chExt cx="849532" cy="353961"/>
          </a:xfrm>
        </p:grpSpPr>
        <p:grpSp>
          <p:nvGrpSpPr>
            <p:cNvPr id="71" name="Group 70"/>
            <p:cNvGrpSpPr/>
            <p:nvPr/>
          </p:nvGrpSpPr>
          <p:grpSpPr>
            <a:xfrm>
              <a:off x="1372018" y="2319692"/>
              <a:ext cx="371659" cy="353961"/>
              <a:chOff x="6663098" y="2576667"/>
              <a:chExt cx="371659" cy="353961"/>
            </a:xfrm>
          </p:grpSpPr>
          <p:sp>
            <p:nvSpPr>
              <p:cNvPr id="73" name="Flowchart: Summing Junction 72"/>
              <p:cNvSpPr/>
              <p:nvPr/>
            </p:nvSpPr>
            <p:spPr>
              <a:xfrm>
                <a:off x="6705048" y="2613031"/>
                <a:ext cx="300867" cy="300867"/>
              </a:xfrm>
              <a:prstGeom prst="flowChartSummingJunct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6663098" y="2576667"/>
                <a:ext cx="371659" cy="353961"/>
                <a:chOff x="5315319" y="3067665"/>
                <a:chExt cx="371659" cy="353961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5315319" y="3251436"/>
                  <a:ext cx="37165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5504097" y="3067665"/>
                  <a:ext cx="0" cy="35396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2" name="TextBox 71"/>
            <p:cNvSpPr txBox="1"/>
            <p:nvPr/>
          </p:nvSpPr>
          <p:spPr>
            <a:xfrm>
              <a:off x="894145" y="2358172"/>
              <a:ext cx="6073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align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31109" y="4621426"/>
            <a:ext cx="849532" cy="353961"/>
            <a:chOff x="894145" y="2319692"/>
            <a:chExt cx="849532" cy="353961"/>
          </a:xfrm>
        </p:grpSpPr>
        <p:grpSp>
          <p:nvGrpSpPr>
            <p:cNvPr id="78" name="Group 77"/>
            <p:cNvGrpSpPr/>
            <p:nvPr/>
          </p:nvGrpSpPr>
          <p:grpSpPr>
            <a:xfrm>
              <a:off x="1372018" y="2319692"/>
              <a:ext cx="371659" cy="353961"/>
              <a:chOff x="6663098" y="2576667"/>
              <a:chExt cx="371659" cy="353961"/>
            </a:xfrm>
          </p:grpSpPr>
          <p:sp>
            <p:nvSpPr>
              <p:cNvPr id="80" name="Flowchart: Summing Junction 79"/>
              <p:cNvSpPr/>
              <p:nvPr/>
            </p:nvSpPr>
            <p:spPr>
              <a:xfrm>
                <a:off x="6705048" y="2613031"/>
                <a:ext cx="300867" cy="300867"/>
              </a:xfrm>
              <a:prstGeom prst="flowChartSummingJunct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6663098" y="2576667"/>
                <a:ext cx="371659" cy="353961"/>
                <a:chOff x="5315319" y="3067665"/>
                <a:chExt cx="371659" cy="353961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5315319" y="3251436"/>
                  <a:ext cx="37165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5504097" y="3067665"/>
                  <a:ext cx="0" cy="35396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TextBox 78"/>
            <p:cNvSpPr txBox="1"/>
            <p:nvPr/>
          </p:nvSpPr>
          <p:spPr>
            <a:xfrm>
              <a:off x="894145" y="2358172"/>
              <a:ext cx="6073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align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 flipH="1">
            <a:off x="9242498" y="4542443"/>
            <a:ext cx="334817" cy="65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1240597" y="3034159"/>
            <a:ext cx="621338" cy="591751"/>
            <a:chOff x="6663098" y="2576667"/>
            <a:chExt cx="371659" cy="353961"/>
          </a:xfrm>
        </p:grpSpPr>
        <p:sp>
          <p:nvSpPr>
            <p:cNvPr id="100" name="Flowchart: Summing Junction 99"/>
            <p:cNvSpPr/>
            <p:nvPr/>
          </p:nvSpPr>
          <p:spPr>
            <a:xfrm>
              <a:off x="6705048" y="2613031"/>
              <a:ext cx="300867" cy="300867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6663098" y="2576667"/>
              <a:ext cx="371659" cy="353961"/>
              <a:chOff x="5315319" y="3067665"/>
              <a:chExt cx="371659" cy="353961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5315319" y="3251436"/>
                <a:ext cx="371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504097" y="3067665"/>
                <a:ext cx="0" cy="3539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/>
          <p:cNvGrpSpPr/>
          <p:nvPr/>
        </p:nvGrpSpPr>
        <p:grpSpPr>
          <a:xfrm>
            <a:off x="9964800" y="3034424"/>
            <a:ext cx="621338" cy="591751"/>
            <a:chOff x="6663098" y="2576667"/>
            <a:chExt cx="371659" cy="353961"/>
          </a:xfrm>
        </p:grpSpPr>
        <p:sp>
          <p:nvSpPr>
            <p:cNvPr id="105" name="Flowchart: Summing Junction 104"/>
            <p:cNvSpPr/>
            <p:nvPr/>
          </p:nvSpPr>
          <p:spPr>
            <a:xfrm>
              <a:off x="6705048" y="2613031"/>
              <a:ext cx="300867" cy="300867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6663098" y="2576667"/>
              <a:ext cx="371659" cy="353961"/>
              <a:chOff x="5315319" y="3067665"/>
              <a:chExt cx="371659" cy="353961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5315319" y="3251436"/>
                <a:ext cx="371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5504097" y="3067665"/>
                <a:ext cx="0" cy="3539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oup 108"/>
          <p:cNvGrpSpPr/>
          <p:nvPr/>
        </p:nvGrpSpPr>
        <p:grpSpPr>
          <a:xfrm>
            <a:off x="9930413" y="4481718"/>
            <a:ext cx="621338" cy="591751"/>
            <a:chOff x="6663098" y="2576667"/>
            <a:chExt cx="371659" cy="353961"/>
          </a:xfrm>
        </p:grpSpPr>
        <p:sp>
          <p:nvSpPr>
            <p:cNvPr id="110" name="Flowchart: Summing Junction 109"/>
            <p:cNvSpPr/>
            <p:nvPr/>
          </p:nvSpPr>
          <p:spPr>
            <a:xfrm>
              <a:off x="6705048" y="2613031"/>
              <a:ext cx="300867" cy="300867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663098" y="2576667"/>
              <a:ext cx="371659" cy="353961"/>
              <a:chOff x="5315319" y="3067665"/>
              <a:chExt cx="371659" cy="353961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5315319" y="3251436"/>
                <a:ext cx="371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504097" y="3067665"/>
                <a:ext cx="0" cy="3539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/>
          <p:cNvGrpSpPr/>
          <p:nvPr/>
        </p:nvGrpSpPr>
        <p:grpSpPr>
          <a:xfrm>
            <a:off x="1193555" y="4505158"/>
            <a:ext cx="621338" cy="591751"/>
            <a:chOff x="6663098" y="2576667"/>
            <a:chExt cx="371659" cy="353961"/>
          </a:xfrm>
        </p:grpSpPr>
        <p:sp>
          <p:nvSpPr>
            <p:cNvPr id="115" name="Flowchart: Summing Junction 114"/>
            <p:cNvSpPr/>
            <p:nvPr/>
          </p:nvSpPr>
          <p:spPr>
            <a:xfrm>
              <a:off x="6705048" y="2613031"/>
              <a:ext cx="300867" cy="300867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663098" y="2576667"/>
              <a:ext cx="371659" cy="353961"/>
              <a:chOff x="5315319" y="3067665"/>
              <a:chExt cx="371659" cy="353961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>
                <a:off x="5315319" y="3251436"/>
                <a:ext cx="371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5504097" y="3067665"/>
                <a:ext cx="0" cy="3539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Group 118"/>
          <p:cNvGrpSpPr/>
          <p:nvPr/>
        </p:nvGrpSpPr>
        <p:grpSpPr>
          <a:xfrm>
            <a:off x="1118243" y="2896127"/>
            <a:ext cx="873314" cy="831728"/>
            <a:chOff x="6663098" y="2576667"/>
            <a:chExt cx="371659" cy="353961"/>
          </a:xfrm>
        </p:grpSpPr>
        <p:sp>
          <p:nvSpPr>
            <p:cNvPr id="120" name="Flowchart: Summing Junction 119"/>
            <p:cNvSpPr/>
            <p:nvPr/>
          </p:nvSpPr>
          <p:spPr>
            <a:xfrm>
              <a:off x="6705048" y="2613031"/>
              <a:ext cx="300867" cy="300867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6663098" y="2576667"/>
              <a:ext cx="371659" cy="353961"/>
              <a:chOff x="5315319" y="3067665"/>
              <a:chExt cx="371659" cy="353961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5315319" y="3251436"/>
                <a:ext cx="371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504097" y="3067665"/>
                <a:ext cx="0" cy="3539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4" name="Group 123"/>
          <p:cNvGrpSpPr/>
          <p:nvPr/>
        </p:nvGrpSpPr>
        <p:grpSpPr>
          <a:xfrm>
            <a:off x="9834494" y="2912083"/>
            <a:ext cx="873314" cy="831728"/>
            <a:chOff x="6663098" y="2576667"/>
            <a:chExt cx="371659" cy="353961"/>
          </a:xfrm>
        </p:grpSpPr>
        <p:sp>
          <p:nvSpPr>
            <p:cNvPr id="125" name="Flowchart: Summing Junction 124"/>
            <p:cNvSpPr/>
            <p:nvPr/>
          </p:nvSpPr>
          <p:spPr>
            <a:xfrm>
              <a:off x="6705048" y="2613031"/>
              <a:ext cx="300867" cy="300867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663098" y="2576667"/>
              <a:ext cx="371659" cy="353961"/>
              <a:chOff x="5315319" y="3067665"/>
              <a:chExt cx="371659" cy="353961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5315319" y="3251436"/>
                <a:ext cx="371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5504097" y="3067665"/>
                <a:ext cx="0" cy="3539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/>
          <p:cNvGrpSpPr/>
          <p:nvPr/>
        </p:nvGrpSpPr>
        <p:grpSpPr>
          <a:xfrm>
            <a:off x="9799519" y="4361129"/>
            <a:ext cx="873314" cy="831728"/>
            <a:chOff x="6663098" y="2576667"/>
            <a:chExt cx="371659" cy="353961"/>
          </a:xfrm>
        </p:grpSpPr>
        <p:sp>
          <p:nvSpPr>
            <p:cNvPr id="130" name="Flowchart: Summing Junction 129"/>
            <p:cNvSpPr/>
            <p:nvPr/>
          </p:nvSpPr>
          <p:spPr>
            <a:xfrm>
              <a:off x="6705048" y="2613031"/>
              <a:ext cx="300867" cy="300867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6663098" y="2576667"/>
              <a:ext cx="371659" cy="353961"/>
              <a:chOff x="5315319" y="3067665"/>
              <a:chExt cx="371659" cy="353961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5315319" y="3251436"/>
                <a:ext cx="371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504097" y="3067665"/>
                <a:ext cx="0" cy="3539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/>
          <p:cNvGrpSpPr/>
          <p:nvPr/>
        </p:nvGrpSpPr>
        <p:grpSpPr>
          <a:xfrm>
            <a:off x="1055239" y="4363629"/>
            <a:ext cx="873314" cy="831728"/>
            <a:chOff x="6663098" y="2576667"/>
            <a:chExt cx="371659" cy="353961"/>
          </a:xfrm>
        </p:grpSpPr>
        <p:sp>
          <p:nvSpPr>
            <p:cNvPr id="135" name="Flowchart: Summing Junction 134"/>
            <p:cNvSpPr/>
            <p:nvPr/>
          </p:nvSpPr>
          <p:spPr>
            <a:xfrm>
              <a:off x="6705048" y="2613031"/>
              <a:ext cx="300867" cy="300867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6663098" y="2576667"/>
              <a:ext cx="371659" cy="353961"/>
              <a:chOff x="5315319" y="3067665"/>
              <a:chExt cx="371659" cy="353961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>
                <a:off x="5315319" y="3251436"/>
                <a:ext cx="371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504097" y="3067665"/>
                <a:ext cx="0" cy="3539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79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7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8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3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3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8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3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421" y="2855740"/>
            <a:ext cx="6407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 that the fields are all sorted, we should worry about the writing order INSIDE each field.</a:t>
            </a:r>
          </a:p>
        </p:txBody>
      </p:sp>
    </p:spTree>
    <p:extLst>
      <p:ext uri="{BB962C8B-B14F-4D97-AF65-F5344CB8AC3E}">
        <p14:creationId xmlns:p14="http://schemas.microsoft.com/office/powerpoint/2010/main" val="2753908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nano.yale.edu/sites/default/files/images/Slide2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65" y="18584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1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9185" y="138114"/>
            <a:ext cx="5325627" cy="89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40524" y="5814758"/>
            <a:ext cx="5325627" cy="89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668" y="755450"/>
            <a:ext cx="8500288" cy="5879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322" y="658346"/>
            <a:ext cx="29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E-beam drift test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321" y="1640243"/>
            <a:ext cx="26434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plot of the location of one mark, over nine hours. It drifts quite a lot, because this particular machine has no temperature control.</a:t>
            </a:r>
          </a:p>
          <a:p>
            <a:endParaRPr lang="en-US" dirty="0"/>
          </a:p>
          <a:p>
            <a:r>
              <a:rPr lang="en-US" dirty="0"/>
              <a:t>It takes a long time to equilibrate because this machine has poor thermal conductivity between the wafer and the stage.</a:t>
            </a:r>
          </a:p>
          <a:p>
            <a:endParaRPr lang="en-US" dirty="0"/>
          </a:p>
          <a:p>
            <a:r>
              <a:rPr lang="en-US" dirty="0"/>
              <a:t>Your e-beam machine is better, right? Your time constant might be a lot smaller, but it’s not zero.</a:t>
            </a:r>
          </a:p>
        </p:txBody>
      </p:sp>
    </p:spTree>
    <p:extLst>
      <p:ext uri="{BB962C8B-B14F-4D97-AF65-F5344CB8AC3E}">
        <p14:creationId xmlns:p14="http://schemas.microsoft.com/office/powerpoint/2010/main" val="1983353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nano.yale.edu/sites/default/files/images/Slide3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1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61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nano.yale.edu/sites/default/files/images/Slide4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8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04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amer_zo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2513" y="1370851"/>
            <a:ext cx="5357348" cy="4202747"/>
          </a:xfrm>
          <a:prstGeom prst="rect">
            <a:avLst/>
          </a:prstGeom>
        </p:spPr>
      </p:pic>
      <p:pic>
        <p:nvPicPr>
          <p:cNvPr id="5" name="sortedzone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12773" y="1370851"/>
            <a:ext cx="5389261" cy="4203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566" y="5860752"/>
            <a:ext cx="1077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Default sorting with Beamer                                                            After sorting with radial_sort.py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553" y="607554"/>
            <a:ext cx="395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Circular grating on an EBPG – one field</a:t>
            </a:r>
          </a:p>
        </p:txBody>
      </p:sp>
    </p:spTree>
    <p:extLst>
      <p:ext uri="{BB962C8B-B14F-4D97-AF65-F5344CB8AC3E}">
        <p14:creationId xmlns:p14="http://schemas.microsoft.com/office/powerpoint/2010/main" val="34429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2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nano.yale.edu/sites/default/files/images/Slide7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16" y="5722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1" y="1125416"/>
            <a:ext cx="5303519" cy="5732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53353" y="5282417"/>
            <a:ext cx="7202659" cy="1413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2024" y="2301496"/>
            <a:ext cx="40022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Radial </a:t>
            </a:r>
            <a:r>
              <a:rPr lang="fr-CA" sz="2000" dirty="0" err="1"/>
              <a:t>sorting</a:t>
            </a:r>
            <a:r>
              <a:rPr lang="fr-CA" sz="2000" dirty="0"/>
              <a:t> </a:t>
            </a:r>
            <a:r>
              <a:rPr lang="fr-CA" sz="2000" dirty="0" err="1"/>
              <a:t>can</a:t>
            </a:r>
            <a:r>
              <a:rPr lang="fr-CA" sz="2000" dirty="0"/>
              <a:t> </a:t>
            </a:r>
            <a:r>
              <a:rPr lang="fr-CA" sz="2000" dirty="0" err="1"/>
              <a:t>be</a:t>
            </a:r>
            <a:r>
              <a:rPr lang="fr-CA" sz="2000" dirty="0"/>
              <a:t> </a:t>
            </a:r>
            <a:r>
              <a:rPr lang="fr-CA" sz="2000" dirty="0" err="1"/>
              <a:t>performed</a:t>
            </a:r>
            <a:r>
              <a:rPr lang="fr-CA" sz="2000" dirty="0"/>
              <a:t> on </a:t>
            </a:r>
            <a:r>
              <a:rPr lang="fr-CA" sz="2000" dirty="0" err="1"/>
              <a:t>gpf</a:t>
            </a:r>
            <a:r>
              <a:rPr lang="fr-CA" sz="2000" dirty="0"/>
              <a:t> patterns </a:t>
            </a:r>
            <a:r>
              <a:rPr lang="fr-CA" sz="2000" dirty="0" err="1"/>
              <a:t>with</a:t>
            </a:r>
            <a:r>
              <a:rPr lang="fr-CA" sz="2000" dirty="0"/>
              <a:t> radial_sort.py</a:t>
            </a:r>
          </a:p>
          <a:p>
            <a:endParaRPr lang="fr-CA" sz="2000" dirty="0"/>
          </a:p>
          <a:p>
            <a:r>
              <a:rPr lang="fr-CA" sz="2000" dirty="0"/>
              <a:t>Or </a:t>
            </a:r>
            <a:r>
              <a:rPr lang="fr-CA" sz="2000" dirty="0" err="1"/>
              <a:t>you</a:t>
            </a:r>
            <a:r>
              <a:rPr lang="fr-CA" sz="2000" dirty="0"/>
              <a:t> </a:t>
            </a:r>
            <a:r>
              <a:rPr lang="fr-CA" sz="2000" dirty="0" err="1"/>
              <a:t>can</a:t>
            </a:r>
            <a:r>
              <a:rPr lang="fr-CA" sz="2000" dirty="0"/>
              <a:t> do </a:t>
            </a:r>
            <a:r>
              <a:rPr lang="fr-CA" sz="2000" dirty="0" err="1"/>
              <a:t>this</a:t>
            </a:r>
            <a:r>
              <a:rPr lang="fr-CA" sz="2000" dirty="0"/>
              <a:t> </a:t>
            </a:r>
            <a:r>
              <a:rPr lang="fr-CA" sz="2000" dirty="0" err="1"/>
              <a:t>with</a:t>
            </a:r>
            <a:r>
              <a:rPr lang="fr-CA" sz="2000" dirty="0"/>
              <a:t> the </a:t>
            </a:r>
            <a:r>
              <a:rPr lang="fr-CA" sz="2000" dirty="0" err="1"/>
              <a:t>latest</a:t>
            </a:r>
            <a:r>
              <a:rPr lang="fr-CA" sz="2000" dirty="0"/>
              <a:t> version of </a:t>
            </a:r>
            <a:r>
              <a:rPr lang="fr-CA" sz="2000" dirty="0" err="1"/>
              <a:t>Beamer</a:t>
            </a:r>
            <a:r>
              <a:rPr lang="fr-CA" sz="2000" dirty="0"/>
              <a:t>. But </a:t>
            </a:r>
            <a:r>
              <a:rPr lang="fr-CA" sz="2000" dirty="0" err="1"/>
              <a:t>who</a:t>
            </a:r>
            <a:r>
              <a:rPr lang="fr-CA" sz="2000" dirty="0"/>
              <a:t> </a:t>
            </a:r>
            <a:r>
              <a:rPr lang="fr-CA" sz="2000" dirty="0" err="1"/>
              <a:t>can</a:t>
            </a:r>
            <a:r>
              <a:rPr lang="fr-CA" sz="2000" dirty="0"/>
              <a:t> </a:t>
            </a:r>
            <a:r>
              <a:rPr lang="fr-CA" sz="2000" dirty="0" err="1"/>
              <a:t>cough</a:t>
            </a:r>
            <a:r>
              <a:rPr lang="fr-CA" sz="2000" dirty="0"/>
              <a:t> up the money for </a:t>
            </a:r>
            <a:r>
              <a:rPr lang="fr-CA" sz="2000" dirty="0" err="1"/>
              <a:t>that</a:t>
            </a:r>
            <a:r>
              <a:rPr lang="fr-CA" sz="2000" dirty="0"/>
              <a:t>? </a:t>
            </a:r>
            <a:r>
              <a:rPr lang="fr-CA" sz="2000" dirty="0" err="1"/>
              <a:t>We</a:t>
            </a:r>
            <a:r>
              <a:rPr lang="fr-CA" sz="2000" dirty="0"/>
              <a:t> do </a:t>
            </a:r>
            <a:r>
              <a:rPr lang="fr-CA" sz="2000" dirty="0" err="1"/>
              <a:t>it</a:t>
            </a:r>
            <a:r>
              <a:rPr lang="fr-CA" sz="2000" dirty="0"/>
              <a:t> the cheap </a:t>
            </a:r>
            <a:r>
              <a:rPr lang="fr-CA" sz="2000" dirty="0" err="1"/>
              <a:t>way</a:t>
            </a:r>
            <a:r>
              <a:rPr lang="fr-CA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4230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nano.yale.edu/sites/default/files/images/Slide8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51" y="501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930" y="478301"/>
            <a:ext cx="9889587" cy="1244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2874" y="1589649"/>
            <a:ext cx="4691576" cy="4283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34905" y="710418"/>
            <a:ext cx="41288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/>
              <a:t>Proximity</a:t>
            </a:r>
            <a:r>
              <a:rPr lang="fr-CA" sz="2000" dirty="0"/>
              <a:t> </a:t>
            </a:r>
            <a:r>
              <a:rPr lang="fr-CA" sz="2000" dirty="0" err="1"/>
              <a:t>sorting</a:t>
            </a:r>
            <a:r>
              <a:rPr lang="fr-CA" sz="2000" dirty="0"/>
              <a:t> </a:t>
            </a:r>
            <a:r>
              <a:rPr lang="fr-CA" sz="2000" b="1" dirty="0" err="1"/>
              <a:t>inside</a:t>
            </a:r>
            <a:r>
              <a:rPr lang="fr-CA" sz="2000" b="1" dirty="0"/>
              <a:t> the </a:t>
            </a:r>
            <a:r>
              <a:rPr lang="fr-CA" sz="2000" b="1" dirty="0" err="1"/>
              <a:t>field</a:t>
            </a:r>
            <a:r>
              <a:rPr lang="fr-CA" sz="2000" dirty="0"/>
              <a:t> </a:t>
            </a:r>
            <a:r>
              <a:rPr lang="fr-CA" sz="2000" dirty="0" err="1"/>
              <a:t>is</a:t>
            </a:r>
            <a:r>
              <a:rPr lang="fr-CA" sz="2000" dirty="0"/>
              <a:t> </a:t>
            </a:r>
            <a:r>
              <a:rPr lang="fr-CA" sz="2000" dirty="0" err="1"/>
              <a:t>appropriate</a:t>
            </a:r>
            <a:r>
              <a:rPr lang="fr-CA" sz="2000" dirty="0"/>
              <a:t> for </a:t>
            </a:r>
            <a:r>
              <a:rPr lang="fr-CA" sz="2000" dirty="0" err="1"/>
              <a:t>singly-connected</a:t>
            </a:r>
            <a:r>
              <a:rPr lang="fr-CA" sz="2000" dirty="0"/>
              <a:t> </a:t>
            </a:r>
            <a:r>
              <a:rPr lang="fr-CA" sz="2000" dirty="0" err="1"/>
              <a:t>shapes</a:t>
            </a:r>
            <a:endParaRPr lang="fr-CA" sz="2000" dirty="0"/>
          </a:p>
          <a:p>
            <a:endParaRPr lang="fr-CA" sz="2000" dirty="0"/>
          </a:p>
          <a:p>
            <a:r>
              <a:rPr lang="fr-CA" sz="2000" dirty="0"/>
              <a:t>This </a:t>
            </a:r>
            <a:r>
              <a:rPr lang="fr-CA" sz="2000" dirty="0" err="1"/>
              <a:t>can</a:t>
            </a:r>
            <a:r>
              <a:rPr lang="fr-CA" sz="2000" dirty="0"/>
              <a:t> </a:t>
            </a:r>
            <a:r>
              <a:rPr lang="fr-CA" sz="2000" dirty="0" err="1"/>
              <a:t>be</a:t>
            </a:r>
            <a:r>
              <a:rPr lang="fr-CA" sz="2000" dirty="0"/>
              <a:t> </a:t>
            </a:r>
            <a:r>
              <a:rPr lang="fr-CA" sz="2000" dirty="0" err="1"/>
              <a:t>done</a:t>
            </a:r>
            <a:r>
              <a:rPr lang="fr-CA" sz="2000" dirty="0"/>
              <a:t> </a:t>
            </a:r>
            <a:r>
              <a:rPr lang="fr-CA" sz="2000" dirty="0" err="1"/>
              <a:t>with</a:t>
            </a:r>
            <a:r>
              <a:rPr lang="fr-CA" sz="2000" dirty="0"/>
              <a:t> ybrsort.py, or </a:t>
            </a:r>
            <a:r>
              <a:rPr lang="fr-CA" sz="2000" dirty="0" err="1"/>
              <a:t>with</a:t>
            </a:r>
            <a:r>
              <a:rPr lang="fr-CA" sz="2000" dirty="0"/>
              <a:t> the </a:t>
            </a:r>
            <a:r>
              <a:rPr lang="fr-CA" sz="2000" dirty="0" err="1"/>
              <a:t>latest</a:t>
            </a:r>
            <a:r>
              <a:rPr lang="fr-CA" sz="2000" dirty="0"/>
              <a:t> version of </a:t>
            </a:r>
            <a:r>
              <a:rPr lang="fr-CA" sz="2000" dirty="0" err="1"/>
              <a:t>Beamer</a:t>
            </a:r>
            <a:r>
              <a:rPr lang="fr-CA" sz="2000" dirty="0"/>
              <a:t>.</a:t>
            </a:r>
          </a:p>
          <a:p>
            <a:endParaRPr lang="fr-CA" sz="2000" dirty="0"/>
          </a:p>
          <a:p>
            <a:r>
              <a:rPr lang="fr-CA" sz="2000" dirty="0" err="1"/>
              <a:t>Newer</a:t>
            </a:r>
            <a:r>
              <a:rPr lang="fr-CA" sz="2000" dirty="0"/>
              <a:t> versions of </a:t>
            </a:r>
            <a:r>
              <a:rPr lang="fr-CA" sz="2000" dirty="0" err="1"/>
              <a:t>Beamer</a:t>
            </a:r>
            <a:r>
              <a:rPr lang="fr-CA" sz="2000" dirty="0"/>
              <a:t> can sort  </a:t>
            </a:r>
            <a:r>
              <a:rPr lang="fr-CA" sz="2000" dirty="0" err="1"/>
              <a:t>horizontally</a:t>
            </a:r>
            <a:r>
              <a:rPr lang="fr-CA" sz="2000" dirty="0"/>
              <a:t>, </a:t>
            </a:r>
            <a:r>
              <a:rPr lang="fr-CA" sz="2000" dirty="0" err="1"/>
              <a:t>vertically</a:t>
            </a:r>
            <a:r>
              <a:rPr lang="fr-CA" sz="2000" dirty="0"/>
              <a:t>, or by </a:t>
            </a:r>
            <a:r>
              <a:rPr lang="fr-CA" sz="2000" dirty="0" err="1"/>
              <a:t>proximity</a:t>
            </a:r>
            <a:r>
              <a:rPr lang="fr-CA" sz="2000" dirty="0"/>
              <a:t>… but </a:t>
            </a:r>
            <a:r>
              <a:rPr lang="fr-CA" sz="2000" dirty="0" err="1"/>
              <a:t>only</a:t>
            </a:r>
            <a:r>
              <a:rPr lang="fr-CA" sz="2000" dirty="0"/>
              <a:t> </a:t>
            </a:r>
            <a:r>
              <a:rPr lang="fr-CA" sz="2000" dirty="0" err="1"/>
              <a:t>inside</a:t>
            </a:r>
            <a:r>
              <a:rPr lang="fr-CA" sz="2000" dirty="0"/>
              <a:t> </a:t>
            </a:r>
            <a:r>
              <a:rPr lang="fr-CA" sz="2000" dirty="0" err="1"/>
              <a:t>each</a:t>
            </a:r>
            <a:r>
              <a:rPr lang="fr-CA" sz="2000" dirty="0"/>
              <a:t> </a:t>
            </a:r>
            <a:r>
              <a:rPr lang="fr-CA" sz="2000" dirty="0" err="1"/>
              <a:t>field</a:t>
            </a:r>
            <a:r>
              <a:rPr lang="fr-CA" sz="2000" dirty="0"/>
              <a:t>. It </a:t>
            </a:r>
            <a:r>
              <a:rPr lang="fr-CA" sz="2000" dirty="0" err="1"/>
              <a:t>will</a:t>
            </a:r>
            <a:r>
              <a:rPr lang="fr-CA" sz="2000" dirty="0"/>
              <a:t> not </a:t>
            </a:r>
            <a:r>
              <a:rPr lang="fr-CA" sz="2000" dirty="0" err="1"/>
              <a:t>optimize</a:t>
            </a:r>
            <a:r>
              <a:rPr lang="fr-CA" sz="2000" dirty="0"/>
              <a:t> the </a:t>
            </a:r>
            <a:r>
              <a:rPr lang="fr-CA" sz="2000" dirty="0" err="1"/>
              <a:t>field</a:t>
            </a:r>
            <a:r>
              <a:rPr lang="fr-CA" sz="2000" dirty="0"/>
              <a:t> </a:t>
            </a:r>
            <a:r>
              <a:rPr lang="fr-CA" sz="2000" dirty="0" err="1"/>
              <a:t>order</a:t>
            </a:r>
            <a:r>
              <a:rPr lang="fr-CA" sz="2000" dirty="0"/>
              <a:t>. </a:t>
            </a:r>
            <a:endParaRPr lang="en-US" sz="2000" dirty="0"/>
          </a:p>
        </p:txBody>
      </p:sp>
      <p:sp>
        <p:nvSpPr>
          <p:cNvPr id="6" name="Flowchart: Or 5"/>
          <p:cNvSpPr/>
          <p:nvPr/>
        </p:nvSpPr>
        <p:spPr>
          <a:xfrm>
            <a:off x="2566219" y="7203112"/>
            <a:ext cx="554539" cy="532676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932 -0.35695 L 0.24622 -0.40741 L 0.29765 -0.40834 L 0.31549 -0.41343 L 0.31549 -0.76737 L 0.32995 -0.7713 L 0.33685 -0.74075 C 0.33698 -0.63774 0.33724 -0.53473 0.33737 -0.43195 L 0.34661 -0.41551 L 0.35651 -0.43496 L 0.35651 -0.75394 L 0.36679 -0.76945 L 0.37721 -0.75186 L 0.3789 -0.42686 L 0.39049 -0.4176 L 0.3957 -0.43704 L 0.39739 -0.76019 L 0.40781 -0.7713 L 0.4164 -0.75394 L 0.41992 -0.43079 L 0.42747 -0.42061 L 0.44127 -0.43079 L 0.4401 -0.7551 L 0.447 -0.77038 L 0.45677 -0.75394 L 0.45976 -0.41343 L 0.46601 -0.40116 L 0.52773 -0.40741 L 0.53646 -0.38473 L 0.53815 -0.34792 L 0.53984 -0.28843 " pathEditMode="relative" ptsTypes="AAAAAAAAAAAAAAAAAAAAAAAAA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464" y="956603"/>
            <a:ext cx="5620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err="1"/>
              <a:t>What</a:t>
            </a:r>
            <a:r>
              <a:rPr lang="fr-CA" sz="2400" dirty="0"/>
              <a:t> about </a:t>
            </a:r>
            <a:r>
              <a:rPr lang="fr-CA" sz="2400" dirty="0" err="1"/>
              <a:t>multiply-connected</a:t>
            </a:r>
            <a:r>
              <a:rPr lang="fr-CA" sz="2400" dirty="0"/>
              <a:t> patterns</a:t>
            </a:r>
            <a:r>
              <a:rPr lang="en-US" sz="2400" dirty="0"/>
              <a:t>?</a:t>
            </a:r>
          </a:p>
          <a:p>
            <a:endParaRPr lang="fr-CA" sz="2400" dirty="0"/>
          </a:p>
          <a:p>
            <a:r>
              <a:rPr lang="fr-CA" sz="2400" dirty="0" err="1"/>
              <a:t>Manual</a:t>
            </a:r>
            <a:r>
              <a:rPr lang="fr-CA" sz="2400" dirty="0"/>
              <a:t> </a:t>
            </a:r>
            <a:r>
              <a:rPr lang="fr-CA" sz="2400" dirty="0" err="1"/>
              <a:t>sorting</a:t>
            </a:r>
            <a:r>
              <a:rPr lang="fr-CA" sz="2400" dirty="0"/>
              <a:t> </a:t>
            </a:r>
            <a:r>
              <a:rPr lang="fr-CA" sz="2400" dirty="0" err="1"/>
              <a:t>inside</a:t>
            </a:r>
            <a:r>
              <a:rPr lang="fr-CA" sz="2400" dirty="0"/>
              <a:t> one </a:t>
            </a:r>
            <a:r>
              <a:rPr lang="fr-CA" sz="2400" dirty="0" err="1"/>
              <a:t>field</a:t>
            </a:r>
            <a:r>
              <a:rPr lang="fr-CA" sz="2400" dirty="0"/>
              <a:t> </a:t>
            </a:r>
            <a:r>
              <a:rPr lang="fr-CA" sz="2400" dirty="0" err="1"/>
              <a:t>with</a:t>
            </a:r>
            <a:r>
              <a:rPr lang="fr-CA" sz="2400" dirty="0"/>
              <a:t> a user- </a:t>
            </a:r>
            <a:r>
              <a:rPr lang="fr-CA" sz="2400" dirty="0" err="1"/>
              <a:t>specified</a:t>
            </a:r>
            <a:r>
              <a:rPr lang="fr-CA" sz="2400" dirty="0"/>
              <a:t> </a:t>
            </a:r>
            <a:r>
              <a:rPr lang="fr-CA" sz="2400" dirty="0" err="1"/>
              <a:t>path</a:t>
            </a:r>
            <a:r>
              <a:rPr lang="fr-CA" sz="2400" dirty="0"/>
              <a:t> </a:t>
            </a:r>
            <a:r>
              <a:rPr lang="en-US" sz="2400" dirty="0"/>
              <a:t>can be done with </a:t>
            </a:r>
            <a:r>
              <a:rPr lang="en-US" sz="2400" dirty="0" err="1"/>
              <a:t>ybrsort</a:t>
            </a:r>
            <a:r>
              <a:rPr lang="en-US" sz="2400" dirty="0"/>
              <a:t>, but not with Beamer (maybe someday, but not yet.)</a:t>
            </a:r>
          </a:p>
          <a:p>
            <a:endParaRPr lang="en-US" sz="2400" dirty="0"/>
          </a:p>
          <a:p>
            <a:r>
              <a:rPr lang="en-US" sz="2400" dirty="0"/>
              <a:t>The syntax is the same as with </a:t>
            </a:r>
            <a:r>
              <a:rPr lang="en-US" sz="2400" dirty="0" err="1"/>
              <a:t>gpfsort</a:t>
            </a:r>
            <a:r>
              <a:rPr lang="en-US" sz="2400" dirty="0"/>
              <a:t>.</a:t>
            </a:r>
            <a:endParaRPr lang="fr-CA" sz="2400" dirty="0"/>
          </a:p>
        </p:txBody>
      </p:sp>
      <p:sp>
        <p:nvSpPr>
          <p:cNvPr id="2" name="Oval 1"/>
          <p:cNvSpPr/>
          <p:nvPr/>
        </p:nvSpPr>
        <p:spPr>
          <a:xfrm>
            <a:off x="7249495" y="2469428"/>
            <a:ext cx="3235990" cy="3235990"/>
          </a:xfrm>
          <a:prstGeom prst="ellipse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30129" y="5788855"/>
            <a:ext cx="6632917" cy="3517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Or 5"/>
          <p:cNvSpPr/>
          <p:nvPr/>
        </p:nvSpPr>
        <p:spPr>
          <a:xfrm>
            <a:off x="2566219" y="7203112"/>
            <a:ext cx="554539" cy="532676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2.91667E-6 -7.40741E-7 C 0.00221 -0.00255 0.00456 -0.00486 0.0069 -0.00741 C 0.01068 -0.01157 0.00755 -0.00949 0.01211 -0.01342 C 0.0138 -0.01505 0.01563 -0.01597 0.01719 -0.01759 C 0.0207 -0.02083 0.01836 -0.02014 0.02122 -0.02268 C 0.02188 -0.02315 0.02253 -0.02315 0.02305 -0.02361 C 0.02396 -0.02454 0.02487 -0.02592 0.02591 -0.02685 C 0.02669 -0.02755 0.02747 -0.02824 0.02826 -0.02893 C 0.02839 -0.02986 0.02839 -0.03102 0.02878 -0.03194 C 0.02969 -0.0338 0.03203 -0.03657 0.03333 -0.03796 C 0.03398 -0.03935 0.03451 -0.04097 0.03516 -0.04213 C 0.0362 -0.04421 0.03724 -0.04444 0.03854 -0.04514 C 0.04414 -0.05347 0.03971 -0.04838 0.04609 -0.05231 C 0.04753 -0.05324 0.05182 -0.0581 0.05247 -0.05856 C 0.05339 -0.05949 0.05443 -0.05972 0.05534 -0.06065 C 0.05599 -0.06111 0.05651 -0.06204 0.05703 -0.06273 C 0.05755 -0.06319 0.06094 -0.06667 0.06172 -0.06782 C 0.06393 -0.07106 0.06289 -0.07106 0.06576 -0.07407 C 0.06628 -0.07454 0.0668 -0.07454 0.06745 -0.075 C 0.06836 -0.07639 0.0694 -0.07755 0.07031 -0.07917 C 0.07031 -0.07917 0.07539 -0.08819 0.07604 -0.08935 C 0.07786 -0.09259 0.08021 -0.09722 0.08242 -0.09954 C 0.08294 -0.10023 0.08359 -0.10023 0.08411 -0.10069 C 0.0849 -0.10116 0.08568 -0.10185 0.08646 -0.10278 C 0.08711 -0.10324 0.08763 -0.10417 0.08815 -0.10463 C 0.09284 -0.10856 0.09271 -0.10833 0.09622 -0.10995 C 0.09688 -0.11065 0.0974 -0.11111 0.09805 -0.1118 C 0.09883 -0.11296 0.09948 -0.11435 0.10026 -0.11505 C 0.10117 -0.11574 0.10221 -0.11574 0.10326 -0.11597 C 0.10534 -0.11805 0.10742 -0.12014 0.10951 -0.12222 C 0.11016 -0.12268 0.11081 -0.12268 0.11133 -0.12315 C 0.11341 -0.12546 0.1155 -0.12801 0.11758 -0.13032 C 0.11823 -0.13102 0.11888 -0.13148 0.1194 -0.13241 C 0.11992 -0.13356 0.12044 -0.13449 0.12109 -0.13542 C 0.1224 -0.1375 0.12383 -0.13958 0.12513 -0.14167 C 0.12617 -0.14329 0.12682 -0.1456 0.128 -0.14676 C 0.12904 -0.14792 0.13151 -0.14884 0.13151 -0.14884 C 0.1349 -0.15787 0.13021 -0.1463 0.14128 -0.16111 C 0.14206 -0.16227 0.14271 -0.16342 0.14362 -0.16412 C 0.14583 -0.16597 0.14844 -0.16597 0.15052 -0.16829 C 0.15456 -0.17315 0.14948 -0.16736 0.15508 -0.17245 C 0.15573 -0.17292 0.15638 -0.17361 0.1569 -0.17454 C 0.15755 -0.17546 0.15794 -0.17685 0.15859 -0.17755 C 0.16276 -0.18171 0.16107 -0.17755 0.16432 -0.18171 C 0.16563 -0.1831 0.16654 -0.18542 0.16784 -0.1868 C 0.16875 -0.18773 0.16979 -0.18796 0.1707 -0.18889 C 0.17227 -0.19028 0.17383 -0.19213 0.17526 -0.19398 C 0.17591 -0.19467 0.17643 -0.1956 0.17708 -0.19606 C 0.17852 -0.19699 0.18021 -0.19699 0.18164 -0.19815 C 0.18529 -0.20069 0.18359 -0.19977 0.18685 -0.20116 C 0.1888 -0.2037 0.18984 -0.20532 0.19206 -0.20741 C 0.19258 -0.20787 0.19323 -0.20787 0.19375 -0.20833 C 0.19479 -0.20995 0.19544 -0.21227 0.19661 -0.21342 C 0.19805 -0.21481 0.2013 -0.21551 0.2013 -0.21551 C 0.2112 -0.22616 0.19505 -0.20949 0.20872 -0.2206 C 0.20951 -0.2213 0.2099 -0.22292 0.21055 -0.22361 C 0.21315 -0.22708 0.21237 -0.22477 0.2151 -0.22685 C 0.21628 -0.22755 0.21745 -0.22893 0.21862 -0.22986 C 0.21914 -0.23032 0.21979 -0.23032 0.22031 -0.23079 C 0.22135 -0.23171 0.22214 -0.23333 0.22318 -0.23403 C 0.22474 -0.23472 0.2263 -0.23449 0.22786 -0.23495 C 0.22878 -0.23518 0.22969 -0.23588 0.23073 -0.23611 C 0.2349 -0.2368 0.23919 -0.23727 0.24336 -0.23796 C 0.25573 -0.24028 0.2401 -0.23842 0.2625 -0.24005 C 0.28411 -0.24977 0.26328 -0.2412 0.31901 -0.24329 C 0.32214 -0.24329 0.32656 -0.24583 0.32943 -0.24722 C 0.3457 -0.2463 0.36211 -0.24583 0.37839 -0.24421 C 0.37943 -0.24421 0.38034 -0.24282 0.38125 -0.24213 C 0.38411 -0.24051 0.39023 -0.23842 0.39284 -0.23796 C 0.39896 -0.23727 0.40508 -0.2375 0.41133 -0.23704 L 0.43034 -0.23796 L 0.4776 -0.24005 C 0.47943 -0.24074 0.48112 -0.24143 0.48281 -0.24213 C 0.48398 -0.24282 0.48503 -0.24398 0.48633 -0.24421 C 0.4918 -0.24514 0.4974 -0.24491 0.503 -0.24514 C 0.50456 -0.24583 0.50612 -0.24676 0.50768 -0.24722 C 0.50977 -0.24792 0.51198 -0.24745 0.51393 -0.24838 C 0.5151 -0.24884 0.51589 -0.25069 0.51693 -0.25139 C 0.51849 -0.25278 0.52031 -0.25347 0.52201 -0.2544 L 0.52383 -0.25555 C 0.52617 -0.25972 0.53021 -0.26736 0.53307 -0.26991 C 0.53411 -0.27083 0.53529 -0.27199 0.53646 -0.27292 C 0.53698 -0.27338 0.53763 -0.27361 0.53815 -0.27407 C 0.53919 -0.27454 0.5401 -0.27523 0.54115 -0.27592 C 0.54193 -0.27662 0.54258 -0.27755 0.54336 -0.27801 C 0.54401 -0.27847 0.54453 -0.2787 0.54518 -0.27917 C 0.54609 -0.28009 0.54701 -0.28125 0.54805 -0.28217 C 0.54896 -0.2831 0.55 -0.28333 0.55091 -0.28426 C 0.55234 -0.28565 0.55352 -0.28796 0.55495 -0.28935 C 0.55625 -0.29074 0.55768 -0.2912 0.55898 -0.29236 C 0.56003 -0.29352 0.56081 -0.2956 0.56185 -0.29653 C 0.56354 -0.29792 0.56706 -0.29954 0.56706 -0.29954 C 0.56784 -0.30069 0.56849 -0.30208 0.5694 -0.30278 C 0.57526 -0.30741 0.56979 -0.30092 0.57396 -0.30463 C 0.57461 -0.30532 0.57513 -0.30602 0.57565 -0.30671 C 0.57643 -0.30787 0.57708 -0.30926 0.578 -0.30995 C 0.57943 -0.31088 0.58125 -0.31065 0.58268 -0.3118 C 0.58346 -0.3125 0.58411 -0.31342 0.5849 -0.31389 C 0.58698 -0.31551 0.58763 -0.31597 0.58958 -0.31713 C 0.5901 -0.31782 0.59089 -0.31805 0.59128 -0.31898 C 0.59219 -0.32106 0.59284 -0.32315 0.59362 -0.32523 C 0.59401 -0.32639 0.5944 -0.32731 0.59479 -0.32824 C 0.59531 -0.33009 0.59583 -0.33171 0.59648 -0.33356 C 0.59701 -0.33495 0.59766 -0.33611 0.59818 -0.3375 C 0.59844 -0.33889 0.59844 -0.34051 0.59883 -0.34167 C 0.60026 -0.34583 0.603 -0.35023 0.60508 -0.35301 C 0.60599 -0.35417 0.60703 -0.35509 0.60807 -0.35602 C 0.60859 -0.35741 0.60911 -0.35903 0.60977 -0.36018 C 0.61042 -0.36134 0.61146 -0.36204 0.61211 -0.36319 C 0.61693 -0.37292 0.61185 -0.36597 0.61667 -0.37454 C 0.61719 -0.37546 0.61784 -0.37592 0.61836 -0.37662 C 0.62018 -0.38565 0.61836 -0.37569 0.61953 -0.39699 C 0.61966 -0.39838 0.61992 -0.39977 0.62018 -0.40116 C 0.62083 -0.40463 0.62214 -0.40787 0.62357 -0.41042 C 0.62409 -0.41134 0.62474 -0.4118 0.62539 -0.4125 C 0.62565 -0.41435 0.62604 -0.41782 0.62643 -0.41967 C 0.62695 -0.42176 0.62773 -0.42361 0.62826 -0.42569 C 0.62852 -0.42685 0.62852 -0.42778 0.62878 -0.42893 C 0.62917 -0.43032 0.62969 -0.43148 0.62995 -0.43287 C 0.63047 -0.43565 0.63112 -0.4412 0.63112 -0.4412 C 0.63125 -0.44792 0.63138 -0.45486 0.63164 -0.46157 C 0.63177 -0.46273 0.63216 -0.46366 0.63229 -0.46481 C 0.63333 -0.47407 0.6319 -0.46944 0.63398 -0.475 C 0.63411 -0.47639 0.63425 -0.47778 0.63451 -0.47917 C 0.6349 -0.48079 0.63542 -0.48241 0.63568 -0.48426 C 0.63594 -0.48588 0.63607 -0.48773 0.63633 -0.48935 C 0.6362 -0.49398 0.63698 -0.52824 0.63451 -0.54167 C 0.63425 -0.54352 0.63346 -0.54514 0.63281 -0.54676 C 0.63242 -0.54907 0.63203 -0.55162 0.63164 -0.55393 C 0.63125 -0.55741 0.63112 -0.56088 0.63047 -0.56412 C 0.63021 -0.56574 0.62943 -0.5669 0.62878 -0.56829 C 0.62734 -0.57616 0.6293 -0.56643 0.62708 -0.57454 C 0.62682 -0.57546 0.62695 -0.57685 0.62643 -0.57755 C 0.62604 -0.57824 0.62539 -0.57824 0.62474 -0.5787 C 0.62435 -0.57963 0.62396 -0.58055 0.62357 -0.58171 C 0.62318 -0.5831 0.62292 -0.58449 0.6224 -0.58588 C 0.62161 -0.58819 0.62057 -0.59051 0.61953 -0.59305 C 0.61914 -0.59491 0.61888 -0.59722 0.61836 -0.59907 C 0.61771 -0.60208 0.61563 -0.60717 0.61432 -0.60926 C 0.61055 -0.6162 0.61341 -0.6088 0.61029 -0.61551 C 0.6099 -0.61643 0.60964 -0.61759 0.60911 -0.61852 C 0.60859 -0.61991 0.60794 -0.6213 0.60742 -0.62268 C 0.60703 -0.62361 0.60677 -0.62477 0.60625 -0.62569 C 0.60534 -0.62778 0.60443 -0.62986 0.60339 -0.63194 C 0.60273 -0.63518 0.60208 -0.63935 0.60104 -0.64213 C 0.60065 -0.64352 0.6 -0.64421 0.59935 -0.64537 C 0.59896 -0.64768 0.59883 -0.65023 0.59818 -0.65255 C 0.59779 -0.6537 0.59701 -0.6544 0.59648 -0.65555 C 0.59609 -0.65648 0.59583 -0.65764 0.59531 -0.65856 C 0.59479 -0.65949 0.59414 -0.65995 0.59362 -0.66065 C 0.59271 -0.6618 0.59167 -0.6625 0.59076 -0.66366 C 0.58724 -0.66829 0.59076 -0.66574 0.58724 -0.66782 C 0.58398 -0.67361 0.58711 -0.66898 0.58385 -0.67199 C 0.58281 -0.67292 0.5819 -0.67384 0.58086 -0.675 C 0.58034 -0.67569 0.57982 -0.67639 0.57917 -0.67708 C 0.57865 -0.67755 0.578 -0.67778 0.57747 -0.67801 C 0.57682 -0.6794 0.57643 -0.68102 0.57565 -0.68217 C 0.575 -0.6831 0.57396 -0.6831 0.57344 -0.68426 C 0.57122 -0.68819 0.57109 -0.69143 0.56875 -0.69444 C 0.5681 -0.69537 0.56719 -0.69583 0.56654 -0.69653 C 0.56523 -0.69884 0.56458 -0.70023 0.56302 -0.70162 C 0.56211 -0.70255 0.56107 -0.70301 0.56016 -0.7037 C 0.55573 -0.70717 0.55977 -0.70532 0.5526 -0.7088 C 0.54896 -0.71065 0.54167 -0.71389 0.54167 -0.71389 C 0.54115 -0.71505 0.54076 -0.71643 0.53997 -0.71713 C 0.53737 -0.71898 0.5319 -0.72106 0.5319 -0.72106 C 0.52552 -0.72963 0.53477 -0.71805 0.52552 -0.72639 C 0.52448 -0.72731 0.5237 -0.72917 0.52266 -0.73032 C 0.52214 -0.73102 0.52148 -0.73102 0.52096 -0.73148 C 0.51888 -0.73287 0.51862 -0.73356 0.51693 -0.73542 C 0.51354 -0.74421 0.51628 -0.73912 0.50417 -0.73657 C 0.50234 -0.73611 0.4987 -0.73426 0.49727 -0.73356 C 0.49583 -0.73264 0.49453 -0.73125 0.49323 -0.73032 C 0.49271 -0.73009 0.49206 -0.72963 0.49154 -0.7294 C 0.48971 -0.72893 0.48802 -0.7287 0.48633 -0.72824 C 0.48516 -0.72755 0.48385 -0.72731 0.48281 -0.72639 C 0.48203 -0.72569 0.48138 -0.72454 0.48047 -0.7243 C 0.4763 -0.72315 0.47201 -0.72292 0.46784 -0.72222 C 0.46589 -0.72153 0.46393 -0.7213 0.46211 -0.72014 C 0.46094 -0.71944 0.46016 -0.71782 0.45911 -0.71713 C 0.4569 -0.71505 0.45456 -0.71342 0.45221 -0.71204 C 0.44661 -0.70856 0.44648 -0.71018 0.44193 -0.70579 C 0.44063 -0.70463 0.43958 -0.70301 0.43841 -0.70162 C 0.43659 -0.69977 0.4362 -0.69954 0.43438 -0.69861 C 0.43359 -0.69722 0.43294 -0.6956 0.43203 -0.69444 C 0.43151 -0.69375 0.43086 -0.69398 0.43034 -0.69352 C 0.42956 -0.69282 0.42878 -0.69213 0.428 -0.69143 C 0.42786 -0.69028 0.42786 -0.68912 0.42747 -0.68842 C 0.42604 -0.68542 0.42513 -0.68518 0.42344 -0.68426 C 0.42266 -0.6831 0.42201 -0.68194 0.42109 -0.68125 C 0.41927 -0.6794 0.41693 -0.6794 0.41536 -0.67708 C 0.41432 -0.67569 0.41354 -0.67407 0.4125 -0.67292 C 0.41133 -0.67176 0.41016 -0.67106 0.40898 -0.66991 C 0.40755 -0.66852 0.40625 -0.66713 0.40495 -0.66574 C 0.40417 -0.66505 0.40339 -0.66458 0.4026 -0.66366 C 0.40182 -0.66273 0.40104 -0.66157 0.40039 -0.66065 C 0.39987 -0.6581 0.39974 -0.65648 0.39857 -0.6544 C 0.39792 -0.65324 0.39701 -0.65255 0.39622 -0.65139 C 0.39583 -0.64884 0.39427 -0.64051 0.39401 -0.64005 C 0.39206 -0.63727 0.38919 -0.63727 0.38711 -0.63495 C 0.38307 -0.63079 0.38516 -0.63287 0.38073 -0.62893 C 0.37943 -0.62639 0.37826 -0.62361 0.37669 -0.62176 C 0.37578 -0.6206 0.37461 -0.6206 0.37383 -0.61967 C 0.37318 -0.61898 0.37305 -0.61736 0.37266 -0.61643 C 0.37083 -0.61273 0.36992 -0.6125 0.36862 -0.60833 C 0.3681 -0.60671 0.36784 -0.60486 0.36745 -0.60324 C 0.36523 -0.57546 0.36745 -0.60625 0.36628 -0.53657 C 0.36615 -0.53079 0.36602 -0.53125 0.36458 -0.52731 C 0.36185 -0.50301 0.36393 -0.52361 0.3651 -0.46366 C 0.36576 -0.43426 0.36458 -0.44606 0.36745 -0.42569 C 0.36784 -0.41852 0.36771 -0.41366 0.36914 -0.40741 C 0.36966 -0.40555 0.37044 -0.40393 0.37096 -0.40208 C 0.37175 -0.39884 0.37253 -0.39537 0.37318 -0.3919 C 0.3737 -0.38958 0.37409 -0.38727 0.37435 -0.38472 C 0.37461 -0.3831 0.37448 -0.38125 0.375 -0.37963 C 0.37526 -0.37824 0.37604 -0.37755 0.37669 -0.37662 C 0.37786 -0.36991 0.3763 -0.37708 0.37904 -0.37037 C 0.37943 -0.36921 0.37969 -0.36759 0.38008 -0.3662 C 0.38112 -0.36389 0.38294 -0.3618 0.38411 -0.36018 C 0.38542 -0.35324 0.38359 -0.36111 0.38815 -0.35301 L 0.39284 -0.34467 C 0.39531 -0.33588 0.39245 -0.34444 0.3957 -0.33866 C 0.39622 -0.33773 0.39635 -0.33634 0.39688 -0.33542 C 0.39753 -0.33403 0.39831 -0.33264 0.39922 -0.33148 C 0.39974 -0.33055 0.40039 -0.33009 0.40091 -0.3294 C 0.40169 -0.32847 0.40247 -0.32731 0.40326 -0.32639 C 0.40339 -0.32523 0.40365 -0.3243 0.40378 -0.32315 C 0.40443 -0.31944 0.40482 -0.31551 0.40547 -0.3118 C 0.40573 -0.31042 0.40612 -0.30903 0.40664 -0.30787 C 0.40729 -0.30625 0.4082 -0.30486 0.40898 -0.3037 C 0.40951 -0.30301 0.41016 -0.30231 0.41068 -0.30162 C 0.41146 -0.30069 0.41224 -0.29977 0.41302 -0.29861 C 0.4138 -0.29722 0.41445 -0.29583 0.41536 -0.29444 C 0.41628 -0.29305 0.41732 -0.2919 0.41823 -0.29028 C 0.4224 -0.28356 0.42083 -0.28403 0.42461 -0.28125 C 0.42643 -0.27963 0.43034 -0.27708 0.43034 -0.27708 C 0.43138 -0.275 0.43229 -0.27315 0.43372 -0.27199 C 0.4349 -0.27106 0.43607 -0.2706 0.43724 -0.26991 C 0.43841 -0.26898 0.43945 -0.26736 0.44076 -0.2669 C 0.44206 -0.26597 0.44336 -0.2662 0.44479 -0.26574 C 0.44596 -0.26551 0.44701 -0.26528 0.44818 -0.26481 C 0.44974 -0.26412 0.4513 -0.26342 0.45286 -0.26273 C 0.45469 -0.26157 0.45664 -0.26042 0.45859 -0.25972 C 0.46055 -0.25903 0.4625 -0.25903 0.46432 -0.25856 C 0.46497 -0.25833 0.46563 -0.2581 0.46615 -0.25764 C 0.46693 -0.25671 0.46745 -0.25486 0.46836 -0.2544 C 0.47044 -0.25347 0.47266 -0.2537 0.47474 -0.25347 C 0.47826 -0.25231 0.47839 -0.25231 0.48229 -0.2493 C 0.48841 -0.24444 0.47995 -0.24977 0.48568 -0.2463 C 0.48893 -0.24745 0.49414 -0.2493 0.49661 -0.2493 C 0.50456 -0.2493 0.52826 -0.2463 0.53763 -0.24514 C 0.54089 -0.2419 0.54102 -0.2412 0.54518 -0.23912 C 0.54622 -0.23842 0.54753 -0.23866 0.54857 -0.23796 C 0.55495 -0.23495 0.55182 -0.23565 0.55612 -0.23403 C 0.55898 -0.23287 0.56471 -0.23079 0.56471 -0.23079 L 0.59531 -0.23287 C 0.59675 -0.2331 0.60065 -0.23426 0.60221 -0.23495 C 0.60378 -0.23565 0.60534 -0.23657 0.6069 -0.23704 C 0.61914 -0.24051 0.61419 -0.23912 0.62188 -0.2412 C 0.63151 -0.24792 0.62656 -0.24537 0.64779 -0.24213 C 0.64961 -0.2419 0.6513 -0.23981 0.653 -0.23912 C 0.65625 -0.23773 0.6655 -0.23727 0.66693 -0.23704 L 0.67031 -0.23611 C 0.67161 -0.23565 0.67305 -0.23542 0.67435 -0.23495 C 0.67643 -0.23426 0.67865 -0.23356 0.68073 -0.23287 C 0.70052 -0.23356 0.72031 -0.23333 0.7401 -0.23495 C 0.74167 -0.23518 0.74284 -0.23727 0.74414 -0.23796 C 0.7457 -0.23889 0.74727 -0.23935 0.74883 -0.24005 C 0.75612 -0.24398 0.74831 -0.24074 0.75573 -0.24329 C 0.75664 -0.24352 0.75768 -0.24398 0.75859 -0.24421 C 0.76016 -0.24444 0.76172 -0.24421 0.76328 -0.24421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8375" y="1209822"/>
            <a:ext cx="73292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Summary</a:t>
            </a:r>
          </a:p>
          <a:p>
            <a:endParaRPr lang="en-US" dirty="0"/>
          </a:p>
          <a:p>
            <a:r>
              <a:rPr lang="en-US" sz="2000" dirty="0"/>
              <a:t>Re-ordering fields and shapes can greatly reduce stitching errors due to drift. Of course, drift still causes </a:t>
            </a:r>
            <a:r>
              <a:rPr lang="en-US" sz="2000" dirty="0" err="1"/>
              <a:t>runout</a:t>
            </a:r>
            <a:r>
              <a:rPr lang="en-US" sz="2000" dirty="0"/>
              <a:t> errors, which can be minimized only with re-alignment.</a:t>
            </a:r>
          </a:p>
          <a:p>
            <a:endParaRPr lang="en-US" sz="2000" dirty="0"/>
          </a:p>
          <a:p>
            <a:r>
              <a:rPr lang="en-US" sz="2000" dirty="0"/>
              <a:t>Beamer provides multi-pass writing, or one can set it up manually with </a:t>
            </a:r>
            <a:r>
              <a:rPr lang="en-US" sz="2000" dirty="0" err="1"/>
              <a:t>ebpg</a:t>
            </a:r>
            <a:r>
              <a:rPr lang="en-US" sz="2000" dirty="0"/>
              <a:t> utilities. The manual approach is better. </a:t>
            </a:r>
          </a:p>
          <a:p>
            <a:endParaRPr lang="en-US" sz="2000" dirty="0"/>
          </a:p>
          <a:p>
            <a:r>
              <a:rPr lang="en-US" sz="2000" dirty="0"/>
              <a:t>Beamer has limited abilities for re-sorting fields, and shapes. It has no simple mechanism for following a path, but they will probably catch up if customers ask for this feature. 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Look for free </a:t>
            </a:r>
            <a:r>
              <a:rPr lang="en-US" sz="2000" b="1" dirty="0" err="1">
                <a:solidFill>
                  <a:srgbClr val="0070C0"/>
                </a:solidFill>
              </a:rPr>
              <a:t>ebpg</a:t>
            </a:r>
            <a:r>
              <a:rPr lang="en-US" sz="2000" b="1" dirty="0">
                <a:solidFill>
                  <a:srgbClr val="0070C0"/>
                </a:solidFill>
              </a:rPr>
              <a:t> utilities at nano.yale.edu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7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ano.yale.edu/sites/default/files/images/Slid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06" y="4014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8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441" y="926674"/>
            <a:ext cx="5161333" cy="3771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518" y="1205320"/>
            <a:ext cx="5412757" cy="4215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9240" y="465009"/>
            <a:ext cx="706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Design patterns to follow the default writing 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7283" y="537593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idea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0338" y="537593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idea</a:t>
            </a:r>
          </a:p>
        </p:txBody>
      </p:sp>
    </p:spTree>
    <p:extLst>
      <p:ext uri="{BB962C8B-B14F-4D97-AF65-F5344CB8AC3E}">
        <p14:creationId xmlns:p14="http://schemas.microsoft.com/office/powerpoint/2010/main" val="268604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090" y="1011691"/>
            <a:ext cx="6143625" cy="509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795" y="381837"/>
            <a:ext cx="558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Typical problem: exposure of a long waveguide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06842"/>
              </p:ext>
            </p:extLst>
          </p:nvPr>
        </p:nvGraphicFramePr>
        <p:xfrm>
          <a:off x="2466032" y="926960"/>
          <a:ext cx="7219740" cy="526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974">
                  <a:extLst>
                    <a:ext uri="{9D8B030D-6E8A-4147-A177-3AD203B41FA5}">
                      <a16:colId xmlns:a16="http://schemas.microsoft.com/office/drawing/2014/main" val="461834897"/>
                    </a:ext>
                  </a:extLst>
                </a:gridCol>
                <a:gridCol w="721974">
                  <a:extLst>
                    <a:ext uri="{9D8B030D-6E8A-4147-A177-3AD203B41FA5}">
                      <a16:colId xmlns:a16="http://schemas.microsoft.com/office/drawing/2014/main" val="1768418925"/>
                    </a:ext>
                  </a:extLst>
                </a:gridCol>
                <a:gridCol w="721974">
                  <a:extLst>
                    <a:ext uri="{9D8B030D-6E8A-4147-A177-3AD203B41FA5}">
                      <a16:colId xmlns:a16="http://schemas.microsoft.com/office/drawing/2014/main" val="1090216770"/>
                    </a:ext>
                  </a:extLst>
                </a:gridCol>
                <a:gridCol w="721974">
                  <a:extLst>
                    <a:ext uri="{9D8B030D-6E8A-4147-A177-3AD203B41FA5}">
                      <a16:colId xmlns:a16="http://schemas.microsoft.com/office/drawing/2014/main" val="2856198216"/>
                    </a:ext>
                  </a:extLst>
                </a:gridCol>
                <a:gridCol w="721974">
                  <a:extLst>
                    <a:ext uri="{9D8B030D-6E8A-4147-A177-3AD203B41FA5}">
                      <a16:colId xmlns:a16="http://schemas.microsoft.com/office/drawing/2014/main" val="1266478312"/>
                    </a:ext>
                  </a:extLst>
                </a:gridCol>
                <a:gridCol w="721974">
                  <a:extLst>
                    <a:ext uri="{9D8B030D-6E8A-4147-A177-3AD203B41FA5}">
                      <a16:colId xmlns:a16="http://schemas.microsoft.com/office/drawing/2014/main" val="3577517742"/>
                    </a:ext>
                  </a:extLst>
                </a:gridCol>
                <a:gridCol w="721974">
                  <a:extLst>
                    <a:ext uri="{9D8B030D-6E8A-4147-A177-3AD203B41FA5}">
                      <a16:colId xmlns:a16="http://schemas.microsoft.com/office/drawing/2014/main" val="1627213338"/>
                    </a:ext>
                  </a:extLst>
                </a:gridCol>
                <a:gridCol w="721974">
                  <a:extLst>
                    <a:ext uri="{9D8B030D-6E8A-4147-A177-3AD203B41FA5}">
                      <a16:colId xmlns:a16="http://schemas.microsoft.com/office/drawing/2014/main" val="426463238"/>
                    </a:ext>
                  </a:extLst>
                </a:gridCol>
                <a:gridCol w="721974">
                  <a:extLst>
                    <a:ext uri="{9D8B030D-6E8A-4147-A177-3AD203B41FA5}">
                      <a16:colId xmlns:a16="http://schemas.microsoft.com/office/drawing/2014/main" val="3674612425"/>
                    </a:ext>
                  </a:extLst>
                </a:gridCol>
                <a:gridCol w="721974">
                  <a:extLst>
                    <a:ext uri="{9D8B030D-6E8A-4147-A177-3AD203B41FA5}">
                      <a16:colId xmlns:a16="http://schemas.microsoft.com/office/drawing/2014/main" val="845700919"/>
                    </a:ext>
                  </a:extLst>
                </a:gridCol>
              </a:tblGrid>
              <a:tr h="658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520578"/>
                  </a:ext>
                </a:extLst>
              </a:tr>
              <a:tr h="658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837883"/>
                  </a:ext>
                </a:extLst>
              </a:tr>
              <a:tr h="658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42177"/>
                  </a:ext>
                </a:extLst>
              </a:tr>
              <a:tr h="658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948060"/>
                  </a:ext>
                </a:extLst>
              </a:tr>
              <a:tr h="658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685594"/>
                  </a:ext>
                </a:extLst>
              </a:tr>
              <a:tr h="658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455867"/>
                  </a:ext>
                </a:extLst>
              </a:tr>
              <a:tr h="658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776996"/>
                  </a:ext>
                </a:extLst>
              </a:tr>
              <a:tr h="658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50863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928" y="1982604"/>
            <a:ext cx="167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default writing order is poor.</a:t>
            </a:r>
          </a:p>
        </p:txBody>
      </p:sp>
      <p:sp>
        <p:nvSpPr>
          <p:cNvPr id="8" name="Flowchart: Or 7"/>
          <p:cNvSpPr/>
          <p:nvPr/>
        </p:nvSpPr>
        <p:spPr>
          <a:xfrm>
            <a:off x="2566219" y="7203112"/>
            <a:ext cx="554539" cy="532676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331 L 0.53125 -0.23055 C 0.53138 -0.26389 0.53151 -0.29722 0.53177 -0.33032 L 0.05951 -0.3287 L 0.17943 -0.42083 L 0.3556 -0.42083 L 0.3556 -0.52477 L 0.17943 -0.52477 L 0.17943 -0.61759 L 0.35417 -0.61759 L 0.35417 -0.71666 L 0.18672 -0.71666 L 0.17995 -0.81111 L 0.35456 -0.81111 L 0.35456 -0.89884 L 0.1819 -0.89884 " pathEditMode="relative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758" y="904818"/>
            <a:ext cx="6143625" cy="509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042" y="255406"/>
            <a:ext cx="558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can fix this problem by making the fields smaller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492" y="1824482"/>
            <a:ext cx="20472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use Beamer’s “follow geometry” option, or the utility </a:t>
            </a:r>
            <a:r>
              <a:rPr lang="en-US" dirty="0" err="1"/>
              <a:t>gpfsort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the fields are STILL not small enough. The software tries to connect populated fields, but does not understand the logical order.</a:t>
            </a:r>
          </a:p>
        </p:txBody>
      </p:sp>
      <p:sp>
        <p:nvSpPr>
          <p:cNvPr id="8" name="Flowchart: Or 7"/>
          <p:cNvSpPr/>
          <p:nvPr/>
        </p:nvSpPr>
        <p:spPr>
          <a:xfrm>
            <a:off x="2566219" y="7209836"/>
            <a:ext cx="554539" cy="532676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684865" y="960480"/>
            <a:ext cx="7015410" cy="5156608"/>
            <a:chOff x="2417687" y="1310284"/>
            <a:chExt cx="7015410" cy="5156608"/>
          </a:xfrm>
        </p:grpSpPr>
        <p:sp>
          <p:nvSpPr>
            <p:cNvPr id="27" name="Rectangle 26"/>
            <p:cNvSpPr/>
            <p:nvPr/>
          </p:nvSpPr>
          <p:spPr>
            <a:xfrm>
              <a:off x="475615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4590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3564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2539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1513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0488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9462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8437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7411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26386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65360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04335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1768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0743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9717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8692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7666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6641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5615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4590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53564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2539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31513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0488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9462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48437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7411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6386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65360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04335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1768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0743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9717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8692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7666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36641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75615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4590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53564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2539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1513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70488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09462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437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87411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26386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65360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04335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41768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80743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19717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58692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97666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36641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5615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14590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53564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92539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31513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70488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09462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48437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87411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26386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65360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04335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1768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0743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19717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58692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97666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36641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75615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14590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53564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92539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31513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70488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09462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48437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87411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26386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65360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904335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41768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80743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19717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58692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97666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36641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75615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14590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53564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92539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31513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70488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09462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48437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87411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826386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65360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904335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41768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80743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19717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58692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97666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36641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75615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14590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53564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92539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31513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70488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09462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48437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87411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26386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865360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904335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41768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80743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19717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58692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97666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36641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75615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14590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53564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92539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1513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70488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09462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48437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87411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26386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865360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904335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241768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80743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19717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58692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97666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36641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75615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4590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53564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92539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31513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70488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09462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48437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87411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26386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65360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904335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41768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80743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19717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58692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7666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36641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75615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14590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53564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92539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31513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70488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09462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48437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87411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826386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865360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904335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41768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80743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19717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58692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97666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436641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475615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514590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553564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592539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631513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70488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709462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748437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87411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826386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865360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904335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41768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280743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19717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58692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97666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36641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75615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14590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53564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92539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631513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70488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09462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748437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787411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826386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865360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904335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241768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80743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19717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58692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97666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36641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75615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14590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53564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92539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31513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70488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09462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48437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787411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26386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865360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904335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41768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80743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319717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58692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97666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6641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75615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14590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53564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92539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31513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670488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709462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748437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787411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26386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865360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904335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41768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280743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319717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358692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97666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436641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75615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514590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553564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92539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631513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670488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709462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748437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787411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26386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865360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904335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241768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280743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319717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358692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397666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436641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475615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514590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553564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592539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631513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670488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709462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748437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787411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826386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865360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904335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241768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280743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319717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358692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397666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436641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35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03568 -0.2632 L 0.06693 -0.26667 L 0.09857 -0.26482 L 0.10209 -0.31505 L 0.06888 -0.31852 L 0.04271 -0.31852 L 0.04076 -0.3632 L 0.07045 -0.3669 L 0.09909 -0.3625 L 0.12982 -0.36412 L 0.1625 -0.3632 L 0.19323 -0.36505 L 0.22852 -0.36505 L 0.25964 -0.36598 L 0.29076 -0.36505 L 0.32461 -0.36412 L 0.3599 -0.3669 L 0.38907 -0.3669 L 0.42084 -0.37037 L 0.42084 -0.31227 L 0.44948 -0.30973 L 0.45052 -0.3669 L 0.48828 -0.36598 L 0.4862 -0.31945 L 0.51589 -0.3176 L 0.51901 -0.27292 L 0.40013 -0.41343 L 0.35534 -0.41436 L 0.33073 -0.41436 L 0.29831 -0.41598 L 0.2642 -0.41598 L 0.22852 -0.41598 L 0.19532 -0.41436 L 0.16706 -0.41598 L 0.16511 -0.45903 L 0.19427 -0.46088 L 0.22696 -0.46158 L 0.25469 -0.46088 L 0.28946 -0.46088 " pathEditMode="relative" rAng="0" ptsTypes="AAAAAAAAAAAAAAAAAAAAAAAAAAAAAAAAAAAAAAAA">
                                      <p:cBhvr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758" y="904818"/>
            <a:ext cx="6143625" cy="509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041" y="255406"/>
            <a:ext cx="7005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can fix this problem by making the fields EVEN SMALLER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044" y="1829950"/>
            <a:ext cx="2047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to make the fields small enough so that unpopulated fields appear between the populated ones.</a:t>
            </a:r>
          </a:p>
          <a:p>
            <a:endParaRPr lang="en-US" dirty="0"/>
          </a:p>
          <a:p>
            <a:r>
              <a:rPr lang="en-US" dirty="0"/>
              <a:t>Now the populated fields can be exposed in sequence.</a:t>
            </a:r>
          </a:p>
        </p:txBody>
      </p:sp>
      <p:sp>
        <p:nvSpPr>
          <p:cNvPr id="8" name="Flowchart: Or 7"/>
          <p:cNvSpPr/>
          <p:nvPr/>
        </p:nvSpPr>
        <p:spPr>
          <a:xfrm>
            <a:off x="2566219" y="7203112"/>
            <a:ext cx="554539" cy="532676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62760" y="1049411"/>
            <a:ext cx="3439774" cy="2270659"/>
            <a:chOff x="2417687" y="1310284"/>
            <a:chExt cx="7015410" cy="5156608"/>
          </a:xfrm>
        </p:grpSpPr>
        <p:sp>
          <p:nvSpPr>
            <p:cNvPr id="27" name="Rectangle 26"/>
            <p:cNvSpPr/>
            <p:nvPr/>
          </p:nvSpPr>
          <p:spPr>
            <a:xfrm>
              <a:off x="475615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4590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3564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2539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1513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0488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9462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8437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7411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26386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65360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04335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1768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0743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9717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8692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76667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66412" y="292172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5615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4590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53564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2539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31513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0488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9462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48437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7411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6386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65360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04335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1768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0743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9717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8692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76667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366412" y="259943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75615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4590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53564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2539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1513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70488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09462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437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87411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26386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65360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04335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41768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80743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19717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58692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976667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366412" y="356630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5615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14590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53564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92539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31513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70488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09462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48437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87411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26386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65360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04335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1768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0743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19717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58692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976667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366412" y="324401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75615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14590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53564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92539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31513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70488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09462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48437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87411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26386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65360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904335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41768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80743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19717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58692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976667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366412" y="163257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75615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14590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53564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92539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31513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70488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09462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48437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87411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826386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65360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904335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41768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80743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19717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58692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976667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366412" y="131028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75615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14590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53564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92539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31513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70488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09462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48437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87411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26386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865360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904335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41768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80743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19717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58692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976667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366412" y="227714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75615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14590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53564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92539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1513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70488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09462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48437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87411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26386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865360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904335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241768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80743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19717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58692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976667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366412" y="195486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75615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4590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53564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92539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31513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70488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09462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48437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87411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26386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65360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904335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41768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80743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19717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58692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76667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366412" y="550002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75615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14590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53564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92539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31513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70488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09462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48437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87411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826386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865360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904335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41768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80743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19717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58692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976667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4366412" y="5177740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475615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514590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553564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592539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631513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70488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709462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748437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87411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826386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865360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904335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41768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280743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19717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58692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976667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366412" y="614460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75615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14590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53564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92539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631513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70488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09462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748437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787411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826386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865360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904335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241768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80743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19717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58692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976667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366412" y="582231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75615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14590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53564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92539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31513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70488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09462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48437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787411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26386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865360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904335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41768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80743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319717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58692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976667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66412" y="4210876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75615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14590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53564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92539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31513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670488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709462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748437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787411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26386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865360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904335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41768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280743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319717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358692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976667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4366412" y="3888588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75615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514590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553564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92539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631513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670488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709462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748437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787411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26386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865360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904335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241768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280743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319717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358692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3976667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4366412" y="4855452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475615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514590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553564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592539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631513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670488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709462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748437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787411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826386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865360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904335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241768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280743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319717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358692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3976667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4366412" y="4533164"/>
              <a:ext cx="389745" cy="32228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610405" y="2042824"/>
            <a:ext cx="1669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kind of field sorting can be done with Beamer, or with ‘</a:t>
            </a:r>
            <a:r>
              <a:rPr lang="en-US" dirty="0" err="1"/>
              <a:t>gpfsort</a:t>
            </a:r>
            <a:r>
              <a:rPr lang="en-US" dirty="0"/>
              <a:t>’ (if you have an EBPG).</a:t>
            </a:r>
          </a:p>
          <a:p>
            <a:endParaRPr lang="en-US" dirty="0"/>
          </a:p>
          <a:p>
            <a:r>
              <a:rPr lang="en-US" dirty="0"/>
              <a:t>Sorting fields manually is a different story.</a:t>
            </a:r>
          </a:p>
        </p:txBody>
      </p:sp>
    </p:spTree>
    <p:extLst>
      <p:ext uri="{BB962C8B-B14F-4D97-AF65-F5344CB8AC3E}">
        <p14:creationId xmlns:p14="http://schemas.microsoft.com/office/powerpoint/2010/main" val="42643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093 L 0.16459 -0.61227 L 0.16146 -0.90486 L 0.17761 -0.91921 L 0.19323 -0.90579 L 0.19375 -0.87431 L 0.19466 -0.61412 L 0.19375 -0.44768 L 0.19466 -0.38056 L 0.20886 -0.36713 L 0.22344 -0.38681 L 0.22748 -0.45023 L 0.22591 -0.89491 L 0.23854 -0.92083 L 0.25456 -0.90486 L 0.2586 -0.87083 L 0.25769 -0.40278 L 0.26172 -0.375 L 0.27422 -0.37431 L 0.28881 -0.38681 C 0.28907 -0.55694 0.2892 -0.72731 0.28933 -0.89768 L 0.29987 -0.91921 L 0.31407 -0.91389 L 0.32162 -0.89421 L 0.32162 -0.82778 L 0.32162 -0.39213 L 0.32813 -0.37431 L 0.33972 -0.36782 L 0.35026 -0.38218 L 0.35222 -0.40556 C 0.35196 -0.56829 0.35157 -0.73125 0.35131 -0.89421 L 0.36185 -0.91736 L 0.37084 -0.91921 L 0.38151 -0.90926 L 0.38399 -0.88148 L 0.38555 -0.40463 L 0.38503 -0.36528 " pathEditMode="relative" rAng="0" ptsTypes="AAAAAAAAAAAAAAAAAAAAAAAAAAAAAAAAAAAAA">
                                      <p:cBhvr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-459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417" y="1248254"/>
            <a:ext cx="6006862" cy="5486400"/>
          </a:xfrm>
          <a:prstGeom prst="rect">
            <a:avLst/>
          </a:prstGeom>
        </p:spPr>
      </p:pic>
      <p:sp>
        <p:nvSpPr>
          <p:cNvPr id="291" name="TextBox 290"/>
          <p:cNvSpPr txBox="1"/>
          <p:nvPr/>
        </p:nvSpPr>
        <p:spPr>
          <a:xfrm>
            <a:off x="760323" y="521687"/>
            <a:ext cx="7005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“Follow Geometry” a.k.a. “Yellow Brick Road” sorting is the most common choice for waveguides, but there are other choices – </a:t>
            </a:r>
            <a:br>
              <a:rPr lang="en-US" sz="2000" dirty="0"/>
            </a:br>
            <a:r>
              <a:rPr lang="en-US" sz="2000" dirty="0"/>
              <a:t>left-to-right, or top-to-bottom, or “travelling salesman”.</a:t>
            </a:r>
          </a:p>
        </p:txBody>
      </p:sp>
      <p:pic>
        <p:nvPicPr>
          <p:cNvPr id="289" name="Picture 2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081" y="1759205"/>
            <a:ext cx="4679587" cy="4223359"/>
          </a:xfrm>
          <a:prstGeom prst="rect">
            <a:avLst/>
          </a:prstGeom>
        </p:spPr>
      </p:pic>
      <p:sp>
        <p:nvSpPr>
          <p:cNvPr id="290" name="TextBox 289"/>
          <p:cNvSpPr txBox="1"/>
          <p:nvPr/>
        </p:nvSpPr>
        <p:spPr>
          <a:xfrm>
            <a:off x="60223" y="5452993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Pattern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980387" y="3063337"/>
            <a:ext cx="2154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Travelling salesman</a:t>
            </a:r>
            <a:br>
              <a:rPr lang="en-US" dirty="0"/>
            </a:br>
            <a:endParaRPr lang="en-US" dirty="0"/>
          </a:p>
          <a:p>
            <a:r>
              <a:rPr lang="en-US" dirty="0"/>
              <a:t>with Beamer’s floating fields or using “</a:t>
            </a:r>
            <a:r>
              <a:rPr lang="en-US" dirty="0" err="1"/>
              <a:t>gpfsort</a:t>
            </a:r>
            <a:r>
              <a:rPr lang="en-US" dirty="0"/>
              <a:t> –</a:t>
            </a:r>
            <a:r>
              <a:rPr lang="en-US" dirty="0" err="1"/>
              <a:t>ts</a:t>
            </a:r>
            <a:r>
              <a:rPr lang="en-US" dirty="0"/>
              <a:t>”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409699" y="5452993"/>
            <a:ext cx="14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Writing order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0387" y="6260776"/>
            <a:ext cx="584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Travelling salesman sorting is almost never a good choice.</a:t>
            </a:r>
          </a:p>
        </p:txBody>
      </p:sp>
    </p:spTree>
    <p:extLst>
      <p:ext uri="{BB962C8B-B14F-4D97-AF65-F5344CB8AC3E}">
        <p14:creationId xmlns:p14="http://schemas.microsoft.com/office/powerpoint/2010/main" val="3533179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1472</Words>
  <Application>Microsoft Office PowerPoint</Application>
  <PresentationFormat>Widescreen</PresentationFormat>
  <Paragraphs>240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E</dc:creator>
  <cp:lastModifiedBy>mr e</cp:lastModifiedBy>
  <cp:revision>116</cp:revision>
  <dcterms:created xsi:type="dcterms:W3CDTF">2017-07-24T18:03:19Z</dcterms:created>
  <dcterms:modified xsi:type="dcterms:W3CDTF">2021-11-21T20:09:21Z</dcterms:modified>
</cp:coreProperties>
</file>