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94" d="100"/>
          <a:sy n="94" d="100"/>
        </p:scale>
        <p:origin x="75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BAFB7-9802-1D7E-7E63-F1F431DB7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0C33A-A65B-DE4F-3A0A-2765BA794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1E0A3-1DD9-434C-9AA7-A023A8D5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2246B-D5C4-CDE3-24B8-D3953F1C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FB9E4-7ACB-583A-67B8-7099574E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1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A9B71-8CF4-68DE-33DE-F27061CD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E7804-FD6C-95E6-2511-20D6A7C78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D1663-3EDB-E515-A76B-394CB755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18183-F674-5C54-CC01-C7AFDADBA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21280-E17B-B7FD-B77A-4CF0E9F2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1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2EA363-9B37-254F-33E6-62D6E5343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65C18-659B-3961-B0DE-901C21406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E14B5-34ED-F8B6-8885-992A31893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28396-D254-44E8-653E-2075B631F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2951B-E51C-C878-9320-8B9E7E64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EF7BF-46FC-6E94-5E69-66A2B8D1C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0E435-8227-E7F5-251A-FA873D37A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C906F-1A72-DF17-33C9-524094D63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42760-D267-748A-83EF-00F2F6353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78ADF-8D78-B608-639E-75EEA5AE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4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EB700-5465-9F12-9D81-F51C4DAA4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83D27-7CAD-3159-5A30-6997D3073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43DC2-9039-0DE9-E71D-782BD0DE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750F5-49B3-CFEC-F06E-02ADEBF7F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BD802-631C-1ED1-A46A-5F27F693B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9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15215-1DF1-9A1D-734E-5B893714C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4D8DA-4442-E5D9-A450-59DF366F9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A03FF6-C477-737C-7FBA-59D340E42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39BCC-D0FB-27D6-C871-6E5F24A6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0A97F-23B5-A4F2-FCFE-400BCED71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5C735-C959-18D1-B69C-8DFA6FF5B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7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A206-49C0-593F-BA24-3465E9767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82F97-8F77-670E-37D1-02F80264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01986-9F7A-378B-52CB-E7393D32A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F45F2-DF20-8058-57F2-8D9D98474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748707-1E65-113C-987E-3403B9AEDA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AA61B9-0D47-D1CE-0A10-21922F42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71FF6-C3F0-8816-B2C8-35D1D5E66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4C620D-560D-56BE-4DD0-4697D0F2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91213-2B11-11E3-50F9-04958EAB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8517E8-FAA3-E835-700A-24C6726AC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44E43-2ECF-BB24-CCC3-839F3FD9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30718-37E6-269A-608E-035AD8E7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6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B4890-E4F6-C462-54AF-F792C763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E1DED-A37C-8A5A-6374-9BD880CB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01EB0-25AE-BF19-487E-32821A55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0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F08FF-A8B5-DA27-AE9E-97E41C94A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9023B-11E5-5305-4C97-4309440E9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279FE9-A84E-7BF4-3AE4-100E57FD6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43BDB-9642-DB10-E9CF-BE5B841B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920D3-33A1-D492-8AAA-694054437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8687D-C93A-B16E-D3F0-E485A191C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1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C4D65-8E8B-1C9B-4096-B776B12B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AC8CAD-B207-5A1D-1CD2-AE1DE9CF4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DB836-DB0D-BA30-2922-C96B5F34C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4B819-1CEE-CF41-BBAB-4C5E0720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38024-871A-60EF-90D6-6814E817E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D1468-CEA4-E731-847F-65FC52917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0F71BD-6449-FE0D-F45E-2E7C79523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0ACE8-8ABE-A903-5FD5-3E09FFC00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1AA48-8CBF-219F-8BAE-B81BB6A49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3635A-48DA-4789-9799-4FB0CEDF3504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1EE6F-0DD3-4E0E-BF1C-61E84D196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EFEF6-36C2-906C-157C-B9ECD068D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1473E-5B5B-4EC7-A782-19AD8A7D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9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8D01D6F-D404-1023-A2DC-DBEA7C0743CB}"/>
              </a:ext>
            </a:extLst>
          </p:cNvPr>
          <p:cNvSpPr/>
          <p:nvPr/>
        </p:nvSpPr>
        <p:spPr>
          <a:xfrm>
            <a:off x="3261403" y="2549781"/>
            <a:ext cx="129198" cy="12428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BD141DF-1F1F-C9B5-3FA0-E4B9B577DFAE}"/>
              </a:ext>
            </a:extLst>
          </p:cNvPr>
          <p:cNvSpPr/>
          <p:nvPr/>
        </p:nvSpPr>
        <p:spPr>
          <a:xfrm>
            <a:off x="3709333" y="2090501"/>
            <a:ext cx="333123" cy="333123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0A71228B-1D31-06C3-1885-F49395AEFCA7}"/>
              </a:ext>
            </a:extLst>
          </p:cNvPr>
          <p:cNvSpPr/>
          <p:nvPr/>
        </p:nvSpPr>
        <p:spPr>
          <a:xfrm>
            <a:off x="3130555" y="2663313"/>
            <a:ext cx="764627" cy="1615965"/>
          </a:xfrm>
          <a:prstGeom prst="flowChartAlternateProcess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AF3AD27-4FB0-D2E4-DE58-C476647844C5}"/>
              </a:ext>
            </a:extLst>
          </p:cNvPr>
          <p:cNvSpPr/>
          <p:nvPr/>
        </p:nvSpPr>
        <p:spPr>
          <a:xfrm>
            <a:off x="3000015" y="1865609"/>
            <a:ext cx="589473" cy="589473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9B5EB4D0-BC60-78A8-99CE-3386E9FD23FD}"/>
              </a:ext>
            </a:extLst>
          </p:cNvPr>
          <p:cNvSpPr/>
          <p:nvPr/>
        </p:nvSpPr>
        <p:spPr>
          <a:xfrm>
            <a:off x="3130555" y="2216960"/>
            <a:ext cx="764627" cy="333123"/>
          </a:xfrm>
          <a:prstGeom prst="flowChartAlternateProcess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4C0044F6-5041-6B94-7B11-CD873B126EB7}"/>
              </a:ext>
            </a:extLst>
          </p:cNvPr>
          <p:cNvSpPr/>
          <p:nvPr/>
        </p:nvSpPr>
        <p:spPr>
          <a:xfrm flipV="1">
            <a:off x="3259747" y="2036238"/>
            <a:ext cx="244679" cy="387386"/>
          </a:xfrm>
          <a:prstGeom prst="flowChartAlternateProcess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965437D-7227-90A9-DAFC-2AF3C3BF1977}"/>
              </a:ext>
            </a:extLst>
          </p:cNvPr>
          <p:cNvCxnSpPr>
            <a:cxnSpLocks/>
          </p:cNvCxnSpPr>
          <p:nvPr/>
        </p:nvCxnSpPr>
        <p:spPr>
          <a:xfrm>
            <a:off x="3624269" y="2216960"/>
            <a:ext cx="0" cy="333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B5C11E-7D7B-0C8B-2921-DADE007971AB}"/>
              </a:ext>
            </a:extLst>
          </p:cNvPr>
          <p:cNvCxnSpPr>
            <a:cxnSpLocks/>
          </p:cNvCxnSpPr>
          <p:nvPr/>
        </p:nvCxnSpPr>
        <p:spPr>
          <a:xfrm>
            <a:off x="3674551" y="2206897"/>
            <a:ext cx="0" cy="333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434EF7-6072-6DC0-0AD5-56C23C6FABBF}"/>
              </a:ext>
            </a:extLst>
          </p:cNvPr>
          <p:cNvCxnSpPr>
            <a:cxnSpLocks/>
          </p:cNvCxnSpPr>
          <p:nvPr/>
        </p:nvCxnSpPr>
        <p:spPr>
          <a:xfrm>
            <a:off x="3729481" y="2210761"/>
            <a:ext cx="0" cy="333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9C9FA1-AE01-A32E-7027-A22E2C963D43}"/>
              </a:ext>
            </a:extLst>
          </p:cNvPr>
          <p:cNvCxnSpPr>
            <a:cxnSpLocks/>
          </p:cNvCxnSpPr>
          <p:nvPr/>
        </p:nvCxnSpPr>
        <p:spPr>
          <a:xfrm>
            <a:off x="3779767" y="2219267"/>
            <a:ext cx="0" cy="333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254A00-97C7-DC19-EB54-CD59886C78A7}"/>
              </a:ext>
            </a:extLst>
          </p:cNvPr>
          <p:cNvCxnSpPr>
            <a:cxnSpLocks/>
          </p:cNvCxnSpPr>
          <p:nvPr/>
        </p:nvCxnSpPr>
        <p:spPr>
          <a:xfrm>
            <a:off x="3830045" y="2218493"/>
            <a:ext cx="0" cy="333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C4A8304-DA23-23DD-543F-0BA4B8AE50A0}"/>
              </a:ext>
            </a:extLst>
          </p:cNvPr>
          <p:cNvCxnSpPr>
            <a:cxnSpLocks/>
            <a:endCxn id="14" idx="7"/>
          </p:cNvCxnSpPr>
          <p:nvPr/>
        </p:nvCxnSpPr>
        <p:spPr>
          <a:xfrm>
            <a:off x="3390605" y="1891947"/>
            <a:ext cx="603066" cy="2473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09D865A-0B63-34D5-F7B6-7AB8345CC814}"/>
              </a:ext>
            </a:extLst>
          </p:cNvPr>
          <p:cNvSpPr/>
          <p:nvPr/>
        </p:nvSpPr>
        <p:spPr>
          <a:xfrm>
            <a:off x="3609952" y="2542202"/>
            <a:ext cx="129198" cy="12428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F4DD92-D2A4-C936-96B7-E770E05248C4}"/>
              </a:ext>
            </a:extLst>
          </p:cNvPr>
          <p:cNvSpPr/>
          <p:nvPr/>
        </p:nvSpPr>
        <p:spPr>
          <a:xfrm>
            <a:off x="3252888" y="4279278"/>
            <a:ext cx="129198" cy="12428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39A6B5C-B8D6-3830-3B26-5CE70A4A9A6D}"/>
              </a:ext>
            </a:extLst>
          </p:cNvPr>
          <p:cNvSpPr/>
          <p:nvPr/>
        </p:nvSpPr>
        <p:spPr>
          <a:xfrm>
            <a:off x="3609952" y="4279278"/>
            <a:ext cx="129198" cy="12428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19AE442-7D23-347D-23D5-4F85D6D91AA0}"/>
              </a:ext>
            </a:extLst>
          </p:cNvPr>
          <p:cNvSpPr/>
          <p:nvPr/>
        </p:nvSpPr>
        <p:spPr>
          <a:xfrm>
            <a:off x="3895181" y="3015642"/>
            <a:ext cx="1140981" cy="457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0BCB5C7-B37E-9B9B-2032-AB8C81B49FFA}"/>
              </a:ext>
            </a:extLst>
          </p:cNvPr>
          <p:cNvSpPr/>
          <p:nvPr/>
        </p:nvSpPr>
        <p:spPr>
          <a:xfrm>
            <a:off x="5351813" y="3036389"/>
            <a:ext cx="315408" cy="457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010B558-44C9-E6CB-39B2-2266A50042E5}"/>
              </a:ext>
            </a:extLst>
          </p:cNvPr>
          <p:cNvCxnSpPr>
            <a:cxnSpLocks/>
          </p:cNvCxnSpPr>
          <p:nvPr/>
        </p:nvCxnSpPr>
        <p:spPr>
          <a:xfrm>
            <a:off x="1688179" y="2468503"/>
            <a:ext cx="1445072" cy="210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BBA4376-03BF-4A05-3FB5-F9753EA5EDBF}"/>
              </a:ext>
            </a:extLst>
          </p:cNvPr>
          <p:cNvCxnSpPr>
            <a:cxnSpLocks/>
          </p:cNvCxnSpPr>
          <p:nvPr/>
        </p:nvCxnSpPr>
        <p:spPr>
          <a:xfrm>
            <a:off x="1685483" y="2533773"/>
            <a:ext cx="1445072" cy="2106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A3210D2-3290-B385-E62F-19E540666489}"/>
              </a:ext>
            </a:extLst>
          </p:cNvPr>
          <p:cNvCxnSpPr>
            <a:cxnSpLocks/>
          </p:cNvCxnSpPr>
          <p:nvPr/>
        </p:nvCxnSpPr>
        <p:spPr>
          <a:xfrm>
            <a:off x="1684809" y="2403134"/>
            <a:ext cx="1445072" cy="2106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EF1DD41-C2A3-0136-7214-C1F29FC25EDA}"/>
              </a:ext>
            </a:extLst>
          </p:cNvPr>
          <p:cNvSpPr txBox="1"/>
          <p:nvPr/>
        </p:nvSpPr>
        <p:spPr>
          <a:xfrm>
            <a:off x="1583690" y="2599043"/>
            <a:ext cx="84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 phase 208V from UPS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7442F0E-8AF4-4C1D-6A53-0D7F9648A343}"/>
              </a:ext>
            </a:extLst>
          </p:cNvPr>
          <p:cNvSpPr txBox="1"/>
          <p:nvPr/>
        </p:nvSpPr>
        <p:spPr>
          <a:xfrm>
            <a:off x="8991730" y="2840800"/>
            <a:ext cx="11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House compressed air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1E716BA-6FAD-A347-1316-DA61493F2734}"/>
              </a:ext>
            </a:extLst>
          </p:cNvPr>
          <p:cNvGrpSpPr/>
          <p:nvPr/>
        </p:nvGrpSpPr>
        <p:grpSpPr>
          <a:xfrm>
            <a:off x="5667221" y="2939646"/>
            <a:ext cx="171740" cy="268863"/>
            <a:chOff x="2090596" y="989015"/>
            <a:chExt cx="171740" cy="268863"/>
          </a:xfrm>
        </p:grpSpPr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AF78134B-2C36-F580-45E4-C849EC79FC10}"/>
                </a:ext>
              </a:extLst>
            </p:cNvPr>
            <p:cNvSpPr/>
            <p:nvPr/>
          </p:nvSpPr>
          <p:spPr>
            <a:xfrm rot="5400000">
              <a:off x="2077022" y="1030441"/>
              <a:ext cx="198887" cy="171740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54F1015-E46D-C97F-7D7E-348EE7BF1961}"/>
                </a:ext>
              </a:extLst>
            </p:cNvPr>
            <p:cNvCxnSpPr>
              <a:cxnSpLocks/>
            </p:cNvCxnSpPr>
            <p:nvPr/>
          </p:nvCxnSpPr>
          <p:spPr>
            <a:xfrm>
              <a:off x="2259948" y="989015"/>
              <a:ext cx="0" cy="2688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A4441E9-E8A1-8B1A-A1C9-716DD9FF487E}"/>
              </a:ext>
            </a:extLst>
          </p:cNvPr>
          <p:cNvGrpSpPr/>
          <p:nvPr/>
        </p:nvGrpSpPr>
        <p:grpSpPr>
          <a:xfrm>
            <a:off x="5036404" y="2632305"/>
            <a:ext cx="315408" cy="579806"/>
            <a:chOff x="4518503" y="1661704"/>
            <a:chExt cx="315408" cy="579806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A27DDC0-4C0C-51C2-4181-8EBDE236BED0}"/>
                </a:ext>
              </a:extLst>
            </p:cNvPr>
            <p:cNvSpPr/>
            <p:nvPr/>
          </p:nvSpPr>
          <p:spPr>
            <a:xfrm>
              <a:off x="4557616" y="1969045"/>
              <a:ext cx="237182" cy="23718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29275BB-EB2B-EC0D-310D-3BE390EBB109}"/>
                </a:ext>
              </a:extLst>
            </p:cNvPr>
            <p:cNvCxnSpPr>
              <a:cxnSpLocks/>
              <a:stCxn id="35" idx="7"/>
            </p:cNvCxnSpPr>
            <p:nvPr/>
          </p:nvCxnSpPr>
          <p:spPr>
            <a:xfrm flipH="1">
              <a:off x="4681013" y="2003779"/>
              <a:ext cx="79051" cy="800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06ABEF7-8DB9-94FF-D8D2-FBCB3E7D3799}"/>
                </a:ext>
              </a:extLst>
            </p:cNvPr>
            <p:cNvSpPr/>
            <p:nvPr/>
          </p:nvSpPr>
          <p:spPr>
            <a:xfrm>
              <a:off x="4518503" y="1926102"/>
              <a:ext cx="315408" cy="31540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305A003-631B-420F-897F-8E9D35107390}"/>
                </a:ext>
              </a:extLst>
            </p:cNvPr>
            <p:cNvSpPr/>
            <p:nvPr/>
          </p:nvSpPr>
          <p:spPr>
            <a:xfrm>
              <a:off x="4602480" y="1808056"/>
              <a:ext cx="129198" cy="12428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B546A57-7CEA-DA7F-65D0-5A001D832E40}"/>
                </a:ext>
              </a:extLst>
            </p:cNvPr>
            <p:cNvSpPr/>
            <p:nvPr/>
          </p:nvSpPr>
          <p:spPr>
            <a:xfrm>
              <a:off x="4556061" y="1661704"/>
              <a:ext cx="225054" cy="169828"/>
            </a:xfrm>
            <a:prstGeom prst="rect">
              <a:avLst/>
            </a:prstGeom>
            <a:pattFill prst="dkVert">
              <a:fgClr>
                <a:schemeClr val="tx1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4F50808-2792-7C0E-1AE7-490F7E566235}"/>
              </a:ext>
            </a:extLst>
          </p:cNvPr>
          <p:cNvGrpSpPr/>
          <p:nvPr/>
        </p:nvGrpSpPr>
        <p:grpSpPr>
          <a:xfrm rot="10800000">
            <a:off x="6493034" y="2926929"/>
            <a:ext cx="171740" cy="268863"/>
            <a:chOff x="2090596" y="989015"/>
            <a:chExt cx="171740" cy="268863"/>
          </a:xfrm>
        </p:grpSpPr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BB367538-9C8D-CEFA-82FF-6B993AC52FE1}"/>
                </a:ext>
              </a:extLst>
            </p:cNvPr>
            <p:cNvSpPr/>
            <p:nvPr/>
          </p:nvSpPr>
          <p:spPr>
            <a:xfrm rot="5400000">
              <a:off x="2077022" y="1030441"/>
              <a:ext cx="198887" cy="171740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05EEB36-6032-36BD-2E66-3A0F43231399}"/>
                </a:ext>
              </a:extLst>
            </p:cNvPr>
            <p:cNvCxnSpPr>
              <a:cxnSpLocks/>
            </p:cNvCxnSpPr>
            <p:nvPr/>
          </p:nvCxnSpPr>
          <p:spPr>
            <a:xfrm>
              <a:off x="2259948" y="989015"/>
              <a:ext cx="0" cy="2688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CC04C350-F405-FC31-0288-49BFC9E6702D}"/>
              </a:ext>
            </a:extLst>
          </p:cNvPr>
          <p:cNvSpPr/>
          <p:nvPr/>
        </p:nvSpPr>
        <p:spPr>
          <a:xfrm>
            <a:off x="6664775" y="3054407"/>
            <a:ext cx="315408" cy="457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5C464D2-7DCC-6C11-059A-BD31880F021F}"/>
              </a:ext>
            </a:extLst>
          </p:cNvPr>
          <p:cNvGrpSpPr/>
          <p:nvPr/>
        </p:nvGrpSpPr>
        <p:grpSpPr>
          <a:xfrm>
            <a:off x="6978892" y="2661021"/>
            <a:ext cx="315408" cy="579806"/>
            <a:chOff x="4518503" y="1661704"/>
            <a:chExt cx="315408" cy="579806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F09FC9F-F173-A2EF-021D-E0DF4E61033F}"/>
                </a:ext>
              </a:extLst>
            </p:cNvPr>
            <p:cNvSpPr/>
            <p:nvPr/>
          </p:nvSpPr>
          <p:spPr>
            <a:xfrm>
              <a:off x="4557616" y="1969045"/>
              <a:ext cx="237182" cy="23718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5B17268-CA1A-BDA3-E3F7-A5E2F8916DBD}"/>
                </a:ext>
              </a:extLst>
            </p:cNvPr>
            <p:cNvCxnSpPr>
              <a:cxnSpLocks/>
              <a:stCxn id="49" idx="7"/>
            </p:cNvCxnSpPr>
            <p:nvPr/>
          </p:nvCxnSpPr>
          <p:spPr>
            <a:xfrm flipH="1">
              <a:off x="4681013" y="2003779"/>
              <a:ext cx="79051" cy="800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A05EACD-AB8E-A79E-B1A5-485119B21415}"/>
                </a:ext>
              </a:extLst>
            </p:cNvPr>
            <p:cNvSpPr/>
            <p:nvPr/>
          </p:nvSpPr>
          <p:spPr>
            <a:xfrm>
              <a:off x="4518503" y="1926102"/>
              <a:ext cx="315408" cy="31540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36CB20F-027F-017A-AC3F-3F6F96262F75}"/>
                </a:ext>
              </a:extLst>
            </p:cNvPr>
            <p:cNvSpPr/>
            <p:nvPr/>
          </p:nvSpPr>
          <p:spPr>
            <a:xfrm>
              <a:off x="4602480" y="1808056"/>
              <a:ext cx="129198" cy="12428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5677C2E-499A-B55E-D0C9-509E2E84DED9}"/>
                </a:ext>
              </a:extLst>
            </p:cNvPr>
            <p:cNvSpPr/>
            <p:nvPr/>
          </p:nvSpPr>
          <p:spPr>
            <a:xfrm>
              <a:off x="4556061" y="1661704"/>
              <a:ext cx="225054" cy="169828"/>
            </a:xfrm>
            <a:prstGeom prst="rect">
              <a:avLst/>
            </a:prstGeom>
            <a:pattFill prst="dkVert">
              <a:fgClr>
                <a:schemeClr val="tx1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A5F223D9-7CC6-7145-6505-5BE4114E593D}"/>
              </a:ext>
            </a:extLst>
          </p:cNvPr>
          <p:cNvSpPr/>
          <p:nvPr/>
        </p:nvSpPr>
        <p:spPr>
          <a:xfrm>
            <a:off x="7255428" y="3050986"/>
            <a:ext cx="551665" cy="457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5705FD7-886B-8647-07EC-F9D9849335F1}"/>
              </a:ext>
            </a:extLst>
          </p:cNvPr>
          <p:cNvSpPr/>
          <p:nvPr/>
        </p:nvSpPr>
        <p:spPr>
          <a:xfrm>
            <a:off x="5834305" y="3050985"/>
            <a:ext cx="658483" cy="457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2B70E71-F85F-B9F8-AF8A-EEFC9B384ED2}"/>
              </a:ext>
            </a:extLst>
          </p:cNvPr>
          <p:cNvSpPr/>
          <p:nvPr/>
        </p:nvSpPr>
        <p:spPr>
          <a:xfrm>
            <a:off x="6136246" y="3096704"/>
            <a:ext cx="54730" cy="64055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05153D0-6395-F858-720D-3A941EFC3210}"/>
              </a:ext>
            </a:extLst>
          </p:cNvPr>
          <p:cNvSpPr txBox="1"/>
          <p:nvPr/>
        </p:nvSpPr>
        <p:spPr>
          <a:xfrm>
            <a:off x="7524290" y="1330915"/>
            <a:ext cx="1467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Pressure regulator, such as McMaster-Carr 8812K52**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D76719E-467C-6602-DFF5-30A112291BAD}"/>
              </a:ext>
            </a:extLst>
          </p:cNvPr>
          <p:cNvSpPr txBox="1"/>
          <p:nvPr/>
        </p:nvSpPr>
        <p:spPr>
          <a:xfrm>
            <a:off x="4133122" y="1689845"/>
            <a:ext cx="844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 phase motor loads UPS evenly*</a:t>
            </a:r>
          </a:p>
        </p:txBody>
      </p:sp>
      <p:sp>
        <p:nvSpPr>
          <p:cNvPr id="60" name="Arrow: Down 59">
            <a:extLst>
              <a:ext uri="{FF2B5EF4-FFF2-40B4-BE49-F238E27FC236}">
                <a16:creationId xmlns:a16="http://schemas.microsoft.com/office/drawing/2014/main" id="{1334B7ED-FF2A-3415-E116-1F191539F666}"/>
              </a:ext>
            </a:extLst>
          </p:cNvPr>
          <p:cNvSpPr/>
          <p:nvPr/>
        </p:nvSpPr>
        <p:spPr>
          <a:xfrm>
            <a:off x="6107941" y="4455494"/>
            <a:ext cx="129015" cy="3991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0B1BC53-68EB-FCAC-6964-612E375C44B2}"/>
              </a:ext>
            </a:extLst>
          </p:cNvPr>
          <p:cNvSpPr txBox="1"/>
          <p:nvPr/>
        </p:nvSpPr>
        <p:spPr>
          <a:xfrm>
            <a:off x="5753090" y="5010877"/>
            <a:ext cx="1140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Out to two EBPG systems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1EF2C37-FE3A-831C-2B41-066F79DC05ED}"/>
              </a:ext>
            </a:extLst>
          </p:cNvPr>
          <p:cNvGrpSpPr/>
          <p:nvPr/>
        </p:nvGrpSpPr>
        <p:grpSpPr>
          <a:xfrm>
            <a:off x="7792006" y="2973404"/>
            <a:ext cx="399910" cy="198888"/>
            <a:chOff x="6696139" y="3784423"/>
            <a:chExt cx="399910" cy="198888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3903FC19-0673-F04E-57A2-C12ADDF7EA00}"/>
                </a:ext>
              </a:extLst>
            </p:cNvPr>
            <p:cNvSpPr/>
            <p:nvPr/>
          </p:nvSpPr>
          <p:spPr>
            <a:xfrm>
              <a:off x="6716430" y="3784423"/>
              <a:ext cx="198888" cy="19888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3AE353D-FD1B-5802-1499-7F44244553AD}"/>
                </a:ext>
              </a:extLst>
            </p:cNvPr>
            <p:cNvSpPr/>
            <p:nvPr/>
          </p:nvSpPr>
          <p:spPr>
            <a:xfrm rot="19114977">
              <a:off x="6696139" y="3798261"/>
              <a:ext cx="399910" cy="603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91E29EF9-902E-C5DA-51A0-BE2223A6CBED}"/>
              </a:ext>
            </a:extLst>
          </p:cNvPr>
          <p:cNvSpPr/>
          <p:nvPr/>
        </p:nvSpPr>
        <p:spPr>
          <a:xfrm>
            <a:off x="8020949" y="3053561"/>
            <a:ext cx="551665" cy="457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923E20B-258D-1F66-1A44-DBC2FA42C8BF}"/>
              </a:ext>
            </a:extLst>
          </p:cNvPr>
          <p:cNvSpPr txBox="1"/>
          <p:nvPr/>
        </p:nvSpPr>
        <p:spPr>
          <a:xfrm>
            <a:off x="7684483" y="3272592"/>
            <a:ext cx="11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Valve for testing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3A3ED87-0EED-4A87-BE7C-F66BD58C239C}"/>
              </a:ext>
            </a:extLst>
          </p:cNvPr>
          <p:cNvSpPr txBox="1"/>
          <p:nvPr/>
        </p:nvSpPr>
        <p:spPr>
          <a:xfrm>
            <a:off x="6869550" y="3333683"/>
            <a:ext cx="73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85 PSI  5.9 bar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591CBCA-90B9-D3D2-7366-65CAD4BC1742}"/>
              </a:ext>
            </a:extLst>
          </p:cNvPr>
          <p:cNvSpPr txBox="1"/>
          <p:nvPr/>
        </p:nvSpPr>
        <p:spPr>
          <a:xfrm>
            <a:off x="4934900" y="3272592"/>
            <a:ext cx="11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81 PSI </a:t>
            </a:r>
            <a:br>
              <a:rPr lang="en-US" sz="1200" dirty="0"/>
            </a:br>
            <a:r>
              <a:rPr lang="en-US" sz="1200" dirty="0"/>
              <a:t>5.6 bar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3345B9E-8BE1-F3D4-6D05-9DACB0722ACE}"/>
              </a:ext>
            </a:extLst>
          </p:cNvPr>
          <p:cNvSpPr txBox="1"/>
          <p:nvPr/>
        </p:nvSpPr>
        <p:spPr>
          <a:xfrm>
            <a:off x="3037842" y="4549213"/>
            <a:ext cx="1897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At least 16 CFM (450 l/min) 60 gallon (227 liter) tank</a:t>
            </a:r>
          </a:p>
          <a:p>
            <a:r>
              <a:rPr lang="en-US" sz="1200" dirty="0" err="1"/>
              <a:t>eg</a:t>
            </a:r>
            <a:r>
              <a:rPr lang="en-US" sz="1200" dirty="0"/>
              <a:t> Curtis CT5</a:t>
            </a:r>
          </a:p>
          <a:p>
            <a:r>
              <a:rPr lang="en-US" sz="1200" dirty="0"/>
              <a:t>A smaller compressor will not work. Really. Also, you have to bolt it to the floor or it will run away.</a:t>
            </a:r>
          </a:p>
          <a:p>
            <a:endParaRPr lang="en-US" sz="12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2BF3B18-10D7-C166-4AFB-DFBB000956D4}"/>
              </a:ext>
            </a:extLst>
          </p:cNvPr>
          <p:cNvSpPr txBox="1"/>
          <p:nvPr/>
        </p:nvSpPr>
        <p:spPr>
          <a:xfrm>
            <a:off x="1545661" y="714811"/>
            <a:ext cx="343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Backup compressed air for EBPG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CB7D870-91FE-0D07-B640-56B8C9DE4036}"/>
              </a:ext>
            </a:extLst>
          </p:cNvPr>
          <p:cNvGrpSpPr/>
          <p:nvPr/>
        </p:nvGrpSpPr>
        <p:grpSpPr>
          <a:xfrm rot="5400000">
            <a:off x="6146944" y="3593280"/>
            <a:ext cx="315408" cy="579806"/>
            <a:chOff x="4518503" y="1661704"/>
            <a:chExt cx="315408" cy="579806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93DC8C3-7422-0A98-A4AA-2E986933CDCE}"/>
                </a:ext>
              </a:extLst>
            </p:cNvPr>
            <p:cNvSpPr/>
            <p:nvPr/>
          </p:nvSpPr>
          <p:spPr>
            <a:xfrm>
              <a:off x="4557616" y="1969045"/>
              <a:ext cx="237182" cy="23718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7D141C1C-51B9-2060-5E35-B2844570F617}"/>
                </a:ext>
              </a:extLst>
            </p:cNvPr>
            <p:cNvCxnSpPr>
              <a:cxnSpLocks/>
              <a:stCxn id="73" idx="7"/>
            </p:cNvCxnSpPr>
            <p:nvPr/>
          </p:nvCxnSpPr>
          <p:spPr>
            <a:xfrm flipH="1">
              <a:off x="4681013" y="2003779"/>
              <a:ext cx="79051" cy="800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6832686-01BE-C6FD-FCCE-F11CF32F9711}"/>
                </a:ext>
              </a:extLst>
            </p:cNvPr>
            <p:cNvSpPr/>
            <p:nvPr/>
          </p:nvSpPr>
          <p:spPr>
            <a:xfrm>
              <a:off x="4518503" y="1926102"/>
              <a:ext cx="315408" cy="31540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E1FA6D6F-DC1C-A39F-144A-F553CBDF4F98}"/>
                </a:ext>
              </a:extLst>
            </p:cNvPr>
            <p:cNvSpPr/>
            <p:nvPr/>
          </p:nvSpPr>
          <p:spPr>
            <a:xfrm>
              <a:off x="4602480" y="1808056"/>
              <a:ext cx="129198" cy="12428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D5586F6-7E2E-1C22-85AB-2AD0F396618B}"/>
                </a:ext>
              </a:extLst>
            </p:cNvPr>
            <p:cNvSpPr/>
            <p:nvPr/>
          </p:nvSpPr>
          <p:spPr>
            <a:xfrm>
              <a:off x="4556061" y="1661704"/>
              <a:ext cx="225054" cy="169828"/>
            </a:xfrm>
            <a:prstGeom prst="rect">
              <a:avLst/>
            </a:prstGeom>
            <a:pattFill prst="dkVert">
              <a:fgClr>
                <a:schemeClr val="tx1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0E0A7846-83DD-6457-1841-E8A8D45DB436}"/>
              </a:ext>
            </a:extLst>
          </p:cNvPr>
          <p:cNvSpPr/>
          <p:nvPr/>
        </p:nvSpPr>
        <p:spPr>
          <a:xfrm>
            <a:off x="6136180" y="4042159"/>
            <a:ext cx="54795" cy="3154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DE08C2E-C541-C552-3AC2-3B23E73D74E2}"/>
              </a:ext>
            </a:extLst>
          </p:cNvPr>
          <p:cNvSpPr txBox="1"/>
          <p:nvPr/>
        </p:nvSpPr>
        <p:spPr>
          <a:xfrm>
            <a:off x="7347282" y="4473160"/>
            <a:ext cx="20317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Optional. A single-phase motor will also work. If you have loading problems with single-phase, it’s easy to swap out the motor. However, running a new power line will not be cheap. So do yourself a favor by running three (or four) wires, even if you do not need them right away.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7EC8B9ED-FB4E-7365-4444-C963D6CCB692}"/>
              </a:ext>
            </a:extLst>
          </p:cNvPr>
          <p:cNvSpPr/>
          <p:nvPr/>
        </p:nvSpPr>
        <p:spPr>
          <a:xfrm>
            <a:off x="8633639" y="3036389"/>
            <a:ext cx="297066" cy="103787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5F394E3-F0CA-0766-7F71-5062DBDFB1BF}"/>
              </a:ext>
            </a:extLst>
          </p:cNvPr>
          <p:cNvCxnSpPr>
            <a:cxnSpLocks/>
          </p:cNvCxnSpPr>
          <p:nvPr/>
        </p:nvCxnSpPr>
        <p:spPr>
          <a:xfrm flipH="1">
            <a:off x="5834305" y="2331744"/>
            <a:ext cx="214057" cy="49910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3DCC585-6226-70C7-1D50-F081B54197DF}"/>
              </a:ext>
            </a:extLst>
          </p:cNvPr>
          <p:cNvCxnSpPr>
            <a:cxnSpLocks/>
          </p:cNvCxnSpPr>
          <p:nvPr/>
        </p:nvCxnSpPr>
        <p:spPr>
          <a:xfrm>
            <a:off x="6287210" y="2348719"/>
            <a:ext cx="181745" cy="41527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ED694DC-85BF-F1FE-0774-8F14C4FD9EC6}"/>
              </a:ext>
            </a:extLst>
          </p:cNvPr>
          <p:cNvSpPr txBox="1"/>
          <p:nvPr/>
        </p:nvSpPr>
        <p:spPr>
          <a:xfrm>
            <a:off x="5752855" y="1548207"/>
            <a:ext cx="1126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One-way check valves, such as McMaster-Carr 8520T638 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5D37E44-4892-9D05-D762-77C18B4793F7}"/>
              </a:ext>
            </a:extLst>
          </p:cNvPr>
          <p:cNvCxnSpPr>
            <a:cxnSpLocks/>
          </p:cNvCxnSpPr>
          <p:nvPr/>
        </p:nvCxnSpPr>
        <p:spPr>
          <a:xfrm flipH="1">
            <a:off x="7329823" y="2036238"/>
            <a:ext cx="477270" cy="58677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D272B858-8878-7A06-99F0-D80EDA720E75}"/>
              </a:ext>
            </a:extLst>
          </p:cNvPr>
          <p:cNvSpPr txBox="1"/>
          <p:nvPr/>
        </p:nvSpPr>
        <p:spPr>
          <a:xfrm>
            <a:off x="9408472" y="4489084"/>
            <a:ext cx="2364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** There are many other pressure regulators that will do the job. Be sure to buy a pressure </a:t>
            </a:r>
            <a:r>
              <a:rPr lang="en-US" sz="1200" dirty="0" err="1"/>
              <a:t>guage</a:t>
            </a:r>
            <a:r>
              <a:rPr lang="en-US" sz="1200" dirty="0"/>
              <a:t> and a particle/water trap. </a:t>
            </a:r>
          </a:p>
        </p:txBody>
      </p:sp>
    </p:spTree>
    <p:extLst>
      <p:ext uri="{BB962C8B-B14F-4D97-AF65-F5344CB8AC3E}">
        <p14:creationId xmlns:p14="http://schemas.microsoft.com/office/powerpoint/2010/main" val="2450761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187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Rooks, Michael</dc:creator>
  <cp:lastModifiedBy>Rooks, Michael</cp:lastModifiedBy>
  <cp:revision>10</cp:revision>
  <dcterms:created xsi:type="dcterms:W3CDTF">2023-07-05T14:52:30Z</dcterms:created>
  <dcterms:modified xsi:type="dcterms:W3CDTF">2023-12-20T16:05:13Z</dcterms:modified>
</cp:coreProperties>
</file>