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79" r:id="rId3"/>
    <p:sldId id="280" r:id="rId4"/>
    <p:sldId id="281" r:id="rId5"/>
    <p:sldId id="282" r:id="rId6"/>
    <p:sldId id="283" r:id="rId7"/>
    <p:sldId id="284" r:id="rId8"/>
    <p:sldId id="285" r:id="rId9"/>
    <p:sldId id="288" r:id="rId10"/>
    <p:sldId id="287" r:id="rId11"/>
    <p:sldId id="286" r:id="rId12"/>
    <p:sldId id="289" r:id="rId13"/>
    <p:sldId id="290" r:id="rId14"/>
    <p:sldId id="291" r:id="rId15"/>
    <p:sldId id="292" r:id="rId16"/>
    <p:sldId id="294" r:id="rId17"/>
    <p:sldId id="295" r:id="rId18"/>
    <p:sldId id="296"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6" d="100"/>
          <a:sy n="96" d="100"/>
        </p:scale>
        <p:origin x="81"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C0FFF-A3DC-4666-B3A2-A5CB48F19DB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26761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C0FFF-A3DC-4666-B3A2-A5CB48F19DB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61270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C0FFF-A3DC-4666-B3A2-A5CB48F19DB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60885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C0FFF-A3DC-4666-B3A2-A5CB48F19DB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78463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1C0FFF-A3DC-4666-B3A2-A5CB48F19DB8}"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135819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C0FFF-A3DC-4666-B3A2-A5CB48F19DB8}"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50032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C0FFF-A3DC-4666-B3A2-A5CB48F19DB8}"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2481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C0FFF-A3DC-4666-B3A2-A5CB48F19DB8}"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426506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C0FFF-A3DC-4666-B3A2-A5CB48F19DB8}"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75717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1C0FFF-A3DC-4666-B3A2-A5CB48F19DB8}"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34071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1C0FFF-A3DC-4666-B3A2-A5CB48F19DB8}"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5406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C0FFF-A3DC-4666-B3A2-A5CB48F19DB8}"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62FAD-A882-47EC-9170-7DA15D7BC748}" type="slidenum">
              <a:rPr lang="en-US" smtClean="0"/>
              <a:t>‹#›</a:t>
            </a:fld>
            <a:endParaRPr lang="en-US"/>
          </a:p>
        </p:txBody>
      </p:sp>
    </p:spTree>
    <p:extLst>
      <p:ext uri="{BB962C8B-B14F-4D97-AF65-F5344CB8AC3E}">
        <p14:creationId xmlns:p14="http://schemas.microsoft.com/office/powerpoint/2010/main" val="242690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805" y="0"/>
            <a:ext cx="7336390" cy="6858000"/>
          </a:xfrm>
          <a:prstGeom prst="rect">
            <a:avLst/>
          </a:prstGeom>
        </p:spPr>
      </p:pic>
      <p:sp>
        <p:nvSpPr>
          <p:cNvPr id="4" name="TextBox 3"/>
          <p:cNvSpPr txBox="1"/>
          <p:nvPr/>
        </p:nvSpPr>
        <p:spPr>
          <a:xfrm>
            <a:off x="1532106" y="899809"/>
            <a:ext cx="3331724" cy="1631216"/>
          </a:xfrm>
          <a:prstGeom prst="rect">
            <a:avLst/>
          </a:prstGeom>
          <a:noFill/>
        </p:spPr>
        <p:txBody>
          <a:bodyPr wrap="square" rtlCol="0">
            <a:spAutoFit/>
          </a:bodyPr>
          <a:lstStyle/>
          <a:p>
            <a:r>
              <a:rPr lang="en-US" sz="2000" dirty="0" smtClean="0"/>
              <a:t>Electron-beam lithography</a:t>
            </a:r>
            <a:br>
              <a:rPr lang="en-US" sz="2000" dirty="0" smtClean="0"/>
            </a:br>
            <a:r>
              <a:rPr lang="en-US" sz="2000" dirty="0" smtClean="0"/>
              <a:t>with the </a:t>
            </a:r>
            <a:r>
              <a:rPr lang="en-US" sz="2000" dirty="0" err="1" smtClean="0"/>
              <a:t>Raith</a:t>
            </a:r>
            <a:r>
              <a:rPr lang="en-US" sz="2000" dirty="0" smtClean="0"/>
              <a:t> EBPG</a:t>
            </a:r>
          </a:p>
          <a:p>
            <a:endParaRPr lang="en-US" sz="2000" dirty="0"/>
          </a:p>
          <a:p>
            <a:endParaRPr lang="en-US" sz="2000" dirty="0" smtClean="0"/>
          </a:p>
          <a:p>
            <a:r>
              <a:rPr lang="en-US" sz="2000" dirty="0" smtClean="0"/>
              <a:t>Part 3: Hardware</a:t>
            </a:r>
          </a:p>
        </p:txBody>
      </p:sp>
      <p:sp>
        <p:nvSpPr>
          <p:cNvPr id="6" name="TextBox 5"/>
          <p:cNvSpPr txBox="1"/>
          <p:nvPr/>
        </p:nvSpPr>
        <p:spPr>
          <a:xfrm>
            <a:off x="10445886" y="6425119"/>
            <a:ext cx="1746114" cy="261610"/>
          </a:xfrm>
          <a:prstGeom prst="rect">
            <a:avLst/>
          </a:prstGeom>
          <a:noFill/>
        </p:spPr>
        <p:txBody>
          <a:bodyPr wrap="square" rtlCol="0">
            <a:spAutoFit/>
          </a:bodyPr>
          <a:lstStyle/>
          <a:p>
            <a:r>
              <a:rPr lang="en-US" sz="1100" dirty="0" smtClean="0"/>
              <a:t>M. Rooks, Yale University</a:t>
            </a:r>
            <a:endParaRPr lang="en-US" sz="1100" dirty="0"/>
          </a:p>
        </p:txBody>
      </p:sp>
    </p:spTree>
    <p:extLst>
      <p:ext uri="{BB962C8B-B14F-4D97-AF65-F5344CB8AC3E}">
        <p14:creationId xmlns:p14="http://schemas.microsoft.com/office/powerpoint/2010/main" val="2019518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06983" y="1846555"/>
            <a:ext cx="4039970" cy="2908317"/>
            <a:chOff x="544513" y="1228725"/>
            <a:chExt cx="7278687" cy="5239823"/>
          </a:xfrm>
        </p:grpSpPr>
        <p:sp>
          <p:nvSpPr>
            <p:cNvPr id="3" name="AutoShape 4"/>
            <p:cNvSpPr>
              <a:spLocks noChangeArrowheads="1"/>
            </p:cNvSpPr>
            <p:nvPr/>
          </p:nvSpPr>
          <p:spPr bwMode="auto">
            <a:xfrm rot="-10800000" flipH="1" flipV="1">
              <a:off x="2647950" y="1236663"/>
              <a:ext cx="423863" cy="100965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pattFill prst="pct25">
              <a:fgClr>
                <a:schemeClr val="accent1"/>
              </a:fgClr>
              <a:bgClr>
                <a:schemeClr val="bg1"/>
              </a:bgClr>
            </a:pattFill>
            <a:ln w="12700">
              <a:solidFill>
                <a:schemeClr val="bg1"/>
              </a:solidFill>
              <a:miter lim="800000"/>
              <a:headEnd/>
              <a:tailEnd/>
            </a:ln>
            <a:effectLst/>
          </p:spPr>
          <p:txBody>
            <a:bodyPr wrap="none" anchor="ctr"/>
            <a:lstStyle/>
            <a:p>
              <a:endParaRPr lang="en-US"/>
            </a:p>
          </p:txBody>
        </p:sp>
        <p:sp>
          <p:nvSpPr>
            <p:cNvPr id="4" name="AutoShape 5"/>
            <p:cNvSpPr>
              <a:spLocks noChangeArrowheads="1"/>
            </p:cNvSpPr>
            <p:nvPr/>
          </p:nvSpPr>
          <p:spPr bwMode="auto">
            <a:xfrm rot="-10800000" flipH="1" flipV="1">
              <a:off x="4397375" y="1236663"/>
              <a:ext cx="495300" cy="100965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pattFill prst="pct25">
              <a:fgClr>
                <a:schemeClr val="accent1"/>
              </a:fgClr>
              <a:bgClr>
                <a:schemeClr val="bg1"/>
              </a:bgClr>
            </a:pattFill>
            <a:ln w="12700">
              <a:solidFill>
                <a:schemeClr val="bg1"/>
              </a:solidFill>
              <a:miter lim="800000"/>
              <a:headEnd/>
              <a:tailEnd/>
            </a:ln>
            <a:effectLst/>
          </p:spPr>
          <p:txBody>
            <a:bodyPr wrap="none" anchor="ctr"/>
            <a:lstStyle/>
            <a:p>
              <a:endParaRPr lang="en-US"/>
            </a:p>
          </p:txBody>
        </p:sp>
        <p:sp>
          <p:nvSpPr>
            <p:cNvPr id="5" name="Rectangle 6"/>
            <p:cNvSpPr>
              <a:spLocks noChangeArrowheads="1"/>
            </p:cNvSpPr>
            <p:nvPr/>
          </p:nvSpPr>
          <p:spPr bwMode="auto">
            <a:xfrm>
              <a:off x="2887663" y="1228725"/>
              <a:ext cx="1763712" cy="1023938"/>
            </a:xfrm>
            <a:prstGeom prst="rect">
              <a:avLst/>
            </a:prstGeom>
            <a:pattFill prst="pct25">
              <a:fgClr>
                <a:schemeClr val="accent1"/>
              </a:fgClr>
              <a:bgClr>
                <a:schemeClr val="bg1"/>
              </a:bgClr>
            </a:pattFill>
            <a:ln w="9525">
              <a:noFill/>
              <a:miter lim="800000"/>
              <a:headEnd/>
              <a:tailEnd/>
            </a:ln>
            <a:effectLst/>
          </p:spPr>
          <p:txBody>
            <a:bodyPr wrap="none" anchor="ctr"/>
            <a:lstStyle/>
            <a:p>
              <a:endParaRPr lang="en-US"/>
            </a:p>
          </p:txBody>
        </p:sp>
        <p:sp>
          <p:nvSpPr>
            <p:cNvPr id="6" name="Rectangle 7"/>
            <p:cNvSpPr>
              <a:spLocks noChangeArrowheads="1"/>
            </p:cNvSpPr>
            <p:nvPr/>
          </p:nvSpPr>
          <p:spPr bwMode="auto">
            <a:xfrm>
              <a:off x="3408363" y="2252663"/>
              <a:ext cx="723900" cy="211137"/>
            </a:xfrm>
            <a:prstGeom prst="rect">
              <a:avLst/>
            </a:prstGeom>
            <a:pattFill prst="pct25">
              <a:fgClr>
                <a:schemeClr val="accent1"/>
              </a:fgClr>
              <a:bgClr>
                <a:schemeClr val="bg1"/>
              </a:bgClr>
            </a:pattFill>
            <a:ln w="9525">
              <a:noFill/>
              <a:miter lim="800000"/>
              <a:headEnd/>
              <a:tailEnd/>
            </a:ln>
            <a:effectLst/>
          </p:spPr>
          <p:txBody>
            <a:bodyPr wrap="none" anchor="ctr"/>
            <a:lstStyle/>
            <a:p>
              <a:endParaRPr lang="en-US"/>
            </a:p>
          </p:txBody>
        </p:sp>
        <p:sp>
          <p:nvSpPr>
            <p:cNvPr id="7" name="AutoShape 8"/>
            <p:cNvSpPr>
              <a:spLocks noChangeArrowheads="1"/>
            </p:cNvSpPr>
            <p:nvPr/>
          </p:nvSpPr>
          <p:spPr bwMode="auto">
            <a:xfrm rot="10800000">
              <a:off x="3394075" y="2463800"/>
              <a:ext cx="752475" cy="3290888"/>
            </a:xfrm>
            <a:prstGeom prst="triangle">
              <a:avLst>
                <a:gd name="adj" fmla="val 49995"/>
              </a:avLst>
            </a:prstGeom>
            <a:pattFill prst="pct25">
              <a:fgClr>
                <a:schemeClr val="accent1"/>
              </a:fgClr>
              <a:bgClr>
                <a:schemeClr val="bg1"/>
              </a:bgClr>
            </a:pattFill>
            <a:ln w="9525">
              <a:noFill/>
              <a:miter lim="800000"/>
              <a:headEnd/>
              <a:tailEnd/>
            </a:ln>
            <a:effectLst/>
          </p:spPr>
          <p:txBody>
            <a:bodyPr wrap="none" anchor="ctr"/>
            <a:lstStyle/>
            <a:p>
              <a:endParaRPr lang="en-US"/>
            </a:p>
          </p:txBody>
        </p:sp>
        <p:sp>
          <p:nvSpPr>
            <p:cNvPr id="8" name="AutoShape 9"/>
            <p:cNvSpPr>
              <a:spLocks noChangeArrowheads="1"/>
            </p:cNvSpPr>
            <p:nvPr/>
          </p:nvSpPr>
          <p:spPr bwMode="auto">
            <a:xfrm rot="9660000">
              <a:off x="3900488" y="2335213"/>
              <a:ext cx="682625" cy="3241675"/>
            </a:xfrm>
            <a:prstGeom prst="triangle">
              <a:avLst>
                <a:gd name="adj" fmla="val 49995"/>
              </a:avLst>
            </a:prstGeom>
            <a:pattFill prst="pct25">
              <a:fgClr>
                <a:schemeClr val="accent1"/>
              </a:fgClr>
              <a:bgClr>
                <a:schemeClr val="bg1"/>
              </a:bgClr>
            </a:pattFill>
            <a:ln w="12700">
              <a:solidFill>
                <a:srgbClr val="00CCFF"/>
              </a:solidFill>
              <a:miter lim="800000"/>
              <a:headEnd/>
              <a:tailEnd/>
            </a:ln>
            <a:effectLst/>
          </p:spPr>
          <p:txBody>
            <a:bodyPr wrap="none" anchor="ctr"/>
            <a:lstStyle/>
            <a:p>
              <a:endParaRPr lang="en-US"/>
            </a:p>
          </p:txBody>
        </p:sp>
        <p:sp>
          <p:nvSpPr>
            <p:cNvPr id="9" name="Arc 10"/>
            <p:cNvSpPr>
              <a:spLocks/>
            </p:cNvSpPr>
            <p:nvPr/>
          </p:nvSpPr>
          <p:spPr bwMode="auto">
            <a:xfrm>
              <a:off x="1820863" y="4456113"/>
              <a:ext cx="1944687" cy="1273175"/>
            </a:xfrm>
            <a:custGeom>
              <a:avLst/>
              <a:gdLst>
                <a:gd name="G0" fmla="+- 21600 0 0"/>
                <a:gd name="G1" fmla="+- 411 0 0"/>
                <a:gd name="G2" fmla="+- 21600 0 0"/>
                <a:gd name="T0" fmla="*/ 21653 w 21653"/>
                <a:gd name="T1" fmla="*/ 22011 h 22011"/>
                <a:gd name="T2" fmla="*/ 4 w 21653"/>
                <a:gd name="T3" fmla="*/ 0 h 22011"/>
                <a:gd name="T4" fmla="*/ 21600 w 21653"/>
                <a:gd name="T5" fmla="*/ 411 h 22011"/>
              </a:gdLst>
              <a:ahLst/>
              <a:cxnLst>
                <a:cxn ang="0">
                  <a:pos x="T0" y="T1"/>
                </a:cxn>
                <a:cxn ang="0">
                  <a:pos x="T2" y="T3"/>
                </a:cxn>
                <a:cxn ang="0">
                  <a:pos x="T4" y="T5"/>
                </a:cxn>
              </a:cxnLst>
              <a:rect l="0" t="0" r="r" b="b"/>
              <a:pathLst>
                <a:path w="21653" h="22011" fill="none" extrusionOk="0">
                  <a:moveTo>
                    <a:pt x="21652" y="22010"/>
                  </a:moveTo>
                  <a:cubicBezTo>
                    <a:pt x="21635" y="22010"/>
                    <a:pt x="21617" y="22010"/>
                    <a:pt x="21600" y="22011"/>
                  </a:cubicBezTo>
                  <a:cubicBezTo>
                    <a:pt x="9670" y="22011"/>
                    <a:pt x="0" y="12340"/>
                    <a:pt x="0" y="411"/>
                  </a:cubicBezTo>
                  <a:cubicBezTo>
                    <a:pt x="-1" y="273"/>
                    <a:pt x="1" y="136"/>
                    <a:pt x="3" y="-1"/>
                  </a:cubicBezTo>
                </a:path>
                <a:path w="21653" h="22011" stroke="0" extrusionOk="0">
                  <a:moveTo>
                    <a:pt x="21652" y="22010"/>
                  </a:moveTo>
                  <a:cubicBezTo>
                    <a:pt x="21635" y="22010"/>
                    <a:pt x="21617" y="22010"/>
                    <a:pt x="21600" y="22011"/>
                  </a:cubicBezTo>
                  <a:cubicBezTo>
                    <a:pt x="9670" y="22011"/>
                    <a:pt x="0" y="12340"/>
                    <a:pt x="0" y="411"/>
                  </a:cubicBezTo>
                  <a:cubicBezTo>
                    <a:pt x="-1" y="273"/>
                    <a:pt x="1" y="136"/>
                    <a:pt x="3" y="-1"/>
                  </a:cubicBezTo>
                  <a:lnTo>
                    <a:pt x="21600" y="411"/>
                  </a:lnTo>
                  <a:close/>
                </a:path>
              </a:pathLst>
            </a:custGeom>
            <a:noFill/>
            <a:ln w="25400" cap="rnd">
              <a:solidFill>
                <a:schemeClr val="tx1"/>
              </a:solidFill>
              <a:prstDash val="dash"/>
              <a:round/>
              <a:headEnd type="none" w="sm" len="sm"/>
              <a:tailEnd type="none" w="sm" len="sm"/>
            </a:ln>
            <a:effectLst/>
          </p:spPr>
          <p:txBody>
            <a:bodyPr/>
            <a:lstStyle/>
            <a:p>
              <a:endParaRPr lang="en-US"/>
            </a:p>
          </p:txBody>
        </p:sp>
        <p:sp>
          <p:nvSpPr>
            <p:cNvPr id="10" name="Arc 11"/>
            <p:cNvSpPr>
              <a:spLocks/>
            </p:cNvSpPr>
            <p:nvPr/>
          </p:nvSpPr>
          <p:spPr bwMode="auto">
            <a:xfrm>
              <a:off x="3762375" y="4373563"/>
              <a:ext cx="2133600" cy="1370012"/>
            </a:xfrm>
            <a:custGeom>
              <a:avLst/>
              <a:gdLst>
                <a:gd name="G0" fmla="+- 0 0 0"/>
                <a:gd name="G1" fmla="+- 25 0 0"/>
                <a:gd name="G2" fmla="+- 21600 0 0"/>
                <a:gd name="T0" fmla="*/ 21600 w 21600"/>
                <a:gd name="T1" fmla="*/ 0 h 21625"/>
                <a:gd name="T2" fmla="*/ 0 w 21600"/>
                <a:gd name="T3" fmla="*/ 21625 h 21625"/>
                <a:gd name="T4" fmla="*/ 0 w 21600"/>
                <a:gd name="T5" fmla="*/ 25 h 21625"/>
              </a:gdLst>
              <a:ahLst/>
              <a:cxnLst>
                <a:cxn ang="0">
                  <a:pos x="T0" y="T1"/>
                </a:cxn>
                <a:cxn ang="0">
                  <a:pos x="T2" y="T3"/>
                </a:cxn>
                <a:cxn ang="0">
                  <a:pos x="T4" y="T5"/>
                </a:cxn>
              </a:cxnLst>
              <a:rect l="0" t="0" r="r" b="b"/>
              <a:pathLst>
                <a:path w="21600" h="21625" fill="none" extrusionOk="0">
                  <a:moveTo>
                    <a:pt x="21599" y="0"/>
                  </a:moveTo>
                  <a:cubicBezTo>
                    <a:pt x="21599" y="8"/>
                    <a:pt x="21600" y="16"/>
                    <a:pt x="21600" y="25"/>
                  </a:cubicBezTo>
                  <a:cubicBezTo>
                    <a:pt x="21600" y="11954"/>
                    <a:pt x="11929" y="21624"/>
                    <a:pt x="0" y="21625"/>
                  </a:cubicBezTo>
                </a:path>
                <a:path w="21600" h="21625" stroke="0" extrusionOk="0">
                  <a:moveTo>
                    <a:pt x="21599" y="0"/>
                  </a:moveTo>
                  <a:cubicBezTo>
                    <a:pt x="21599" y="8"/>
                    <a:pt x="21600" y="16"/>
                    <a:pt x="21600" y="25"/>
                  </a:cubicBezTo>
                  <a:cubicBezTo>
                    <a:pt x="21600" y="11954"/>
                    <a:pt x="11929" y="21624"/>
                    <a:pt x="0" y="21625"/>
                  </a:cubicBezTo>
                  <a:lnTo>
                    <a:pt x="0" y="25"/>
                  </a:lnTo>
                  <a:close/>
                </a:path>
              </a:pathLst>
            </a:custGeom>
            <a:noFill/>
            <a:ln w="25400" cap="rnd">
              <a:solidFill>
                <a:schemeClr val="tx1"/>
              </a:solidFill>
              <a:prstDash val="dash"/>
              <a:round/>
              <a:headEnd type="none" w="sm" len="sm"/>
              <a:tailEnd type="none" w="sm" len="sm"/>
            </a:ln>
            <a:effectLst/>
          </p:spPr>
          <p:txBody>
            <a:bodyPr/>
            <a:lstStyle/>
            <a:p>
              <a:endParaRPr lang="en-US"/>
            </a:p>
          </p:txBody>
        </p:sp>
        <p:sp>
          <p:nvSpPr>
            <p:cNvPr id="11" name="Line 12"/>
            <p:cNvSpPr>
              <a:spLocks noChangeShapeType="1"/>
            </p:cNvSpPr>
            <p:nvPr/>
          </p:nvSpPr>
          <p:spPr bwMode="auto">
            <a:xfrm>
              <a:off x="3749675" y="2466975"/>
              <a:ext cx="1285875" cy="3921125"/>
            </a:xfrm>
            <a:prstGeom prst="line">
              <a:avLst/>
            </a:prstGeom>
            <a:noFill/>
            <a:ln w="12700">
              <a:solidFill>
                <a:schemeClr val="tx1"/>
              </a:solidFill>
              <a:prstDash val="dashDot"/>
              <a:round/>
              <a:headEnd type="none" w="sm" len="sm"/>
              <a:tailEnd type="none" w="sm" len="sm"/>
            </a:ln>
            <a:effectLst/>
          </p:spPr>
          <p:txBody>
            <a:bodyPr/>
            <a:lstStyle/>
            <a:p>
              <a:endParaRPr lang="en-US"/>
            </a:p>
          </p:txBody>
        </p:sp>
        <p:sp>
          <p:nvSpPr>
            <p:cNvPr id="12" name="Rectangle 13"/>
            <p:cNvSpPr>
              <a:spLocks noChangeArrowheads="1"/>
            </p:cNvSpPr>
            <p:nvPr/>
          </p:nvSpPr>
          <p:spPr bwMode="auto">
            <a:xfrm rot="2520000">
              <a:off x="5540375" y="4357688"/>
              <a:ext cx="425450" cy="736600"/>
            </a:xfrm>
            <a:prstGeom prst="rect">
              <a:avLst/>
            </a:prstGeom>
            <a:solidFill>
              <a:schemeClr val="bg1"/>
            </a:solidFill>
            <a:ln w="9525">
              <a:noFill/>
              <a:miter lim="800000"/>
              <a:headEnd/>
              <a:tailEnd/>
            </a:ln>
            <a:effectLst/>
          </p:spPr>
          <p:txBody>
            <a:bodyPr wrap="none" anchor="ctr"/>
            <a:lstStyle/>
            <a:p>
              <a:endParaRPr lang="en-US"/>
            </a:p>
          </p:txBody>
        </p:sp>
        <p:sp>
          <p:nvSpPr>
            <p:cNvPr id="13" name="Rectangle 14"/>
            <p:cNvSpPr>
              <a:spLocks noChangeArrowheads="1"/>
            </p:cNvSpPr>
            <p:nvPr/>
          </p:nvSpPr>
          <p:spPr bwMode="auto">
            <a:xfrm>
              <a:off x="1698625" y="4403725"/>
              <a:ext cx="1571625" cy="781050"/>
            </a:xfrm>
            <a:prstGeom prst="rect">
              <a:avLst/>
            </a:prstGeom>
            <a:solidFill>
              <a:schemeClr val="bg1"/>
            </a:solidFill>
            <a:ln w="9525">
              <a:noFill/>
              <a:miter lim="800000"/>
              <a:headEnd/>
              <a:tailEnd/>
            </a:ln>
            <a:effectLst/>
          </p:spPr>
          <p:txBody>
            <a:bodyPr wrap="none" anchor="ctr"/>
            <a:lstStyle/>
            <a:p>
              <a:endParaRPr lang="en-US"/>
            </a:p>
          </p:txBody>
        </p:sp>
        <p:sp>
          <p:nvSpPr>
            <p:cNvPr id="14" name="Rectangle 15"/>
            <p:cNvSpPr>
              <a:spLocks noChangeArrowheads="1"/>
            </p:cNvSpPr>
            <p:nvPr/>
          </p:nvSpPr>
          <p:spPr bwMode="auto">
            <a:xfrm>
              <a:off x="4138613" y="2259013"/>
              <a:ext cx="2844800" cy="27305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15" name="Rectangle 16"/>
            <p:cNvSpPr>
              <a:spLocks noChangeArrowheads="1"/>
            </p:cNvSpPr>
            <p:nvPr/>
          </p:nvSpPr>
          <p:spPr bwMode="auto">
            <a:xfrm>
              <a:off x="544513" y="2259013"/>
              <a:ext cx="2886075" cy="288925"/>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16" name="Rectangle 18"/>
            <p:cNvSpPr>
              <a:spLocks noChangeArrowheads="1"/>
            </p:cNvSpPr>
            <p:nvPr/>
          </p:nvSpPr>
          <p:spPr bwMode="auto">
            <a:xfrm>
              <a:off x="5978526" y="5635624"/>
              <a:ext cx="1844674" cy="832924"/>
            </a:xfrm>
            <a:prstGeom prst="rect">
              <a:avLst/>
            </a:prstGeom>
            <a:noFill/>
            <a:ln w="9525">
              <a:noFill/>
              <a:miter lim="800000"/>
              <a:headEnd/>
              <a:tailEnd/>
            </a:ln>
            <a:effectLst/>
          </p:spPr>
          <p:txBody>
            <a:bodyPr lIns="92075" tIns="46038" rIns="92075" bIns="46038">
              <a:spAutoFit/>
            </a:bodyPr>
            <a:lstStyle/>
            <a:p>
              <a:pPr>
                <a:spcBef>
                  <a:spcPct val="50000"/>
                </a:spcBef>
              </a:pPr>
              <a:r>
                <a:rPr lang="en-GB" sz="1200" dirty="0">
                  <a:latin typeface="Univers-CondensedBold" pitchFamily="2" charset="0"/>
                </a:rPr>
                <a:t>Substrate Surface</a:t>
              </a:r>
            </a:p>
          </p:txBody>
        </p:sp>
        <p:sp>
          <p:nvSpPr>
            <p:cNvPr id="17" name="Rectangle 19"/>
            <p:cNvSpPr>
              <a:spLocks noChangeArrowheads="1"/>
            </p:cNvSpPr>
            <p:nvPr/>
          </p:nvSpPr>
          <p:spPr bwMode="auto">
            <a:xfrm rot="19140000">
              <a:off x="5480051" y="4183319"/>
              <a:ext cx="1366838" cy="832924"/>
            </a:xfrm>
            <a:prstGeom prst="rect">
              <a:avLst/>
            </a:prstGeom>
            <a:noFill/>
            <a:ln w="9525">
              <a:noFill/>
              <a:miter lim="800000"/>
              <a:headEnd/>
              <a:tailEnd/>
            </a:ln>
            <a:effectLst/>
          </p:spPr>
          <p:txBody>
            <a:bodyPr lIns="92075" tIns="46038" rIns="92075" bIns="46038">
              <a:spAutoFit/>
            </a:bodyPr>
            <a:lstStyle/>
            <a:p>
              <a:pPr>
                <a:spcBef>
                  <a:spcPct val="50000"/>
                </a:spcBef>
              </a:pPr>
              <a:r>
                <a:rPr lang="en-GB" sz="1200" dirty="0">
                  <a:latin typeface="Univers-CondensedBold" pitchFamily="2" charset="0"/>
                </a:rPr>
                <a:t>Focal Plain</a:t>
              </a:r>
            </a:p>
          </p:txBody>
        </p:sp>
        <p:sp>
          <p:nvSpPr>
            <p:cNvPr id="18" name="AutoShape 20"/>
            <p:cNvSpPr>
              <a:spLocks noChangeArrowheads="1"/>
            </p:cNvSpPr>
            <p:nvPr/>
          </p:nvSpPr>
          <p:spPr bwMode="auto">
            <a:xfrm rot="19980000">
              <a:off x="4745038" y="5480050"/>
              <a:ext cx="61912" cy="257175"/>
            </a:xfrm>
            <a:prstGeom prst="triangle">
              <a:avLst>
                <a:gd name="adj" fmla="val 89495"/>
              </a:avLst>
            </a:prstGeom>
            <a:pattFill prst="pct25">
              <a:fgClr>
                <a:schemeClr val="accent1"/>
              </a:fgClr>
              <a:bgClr>
                <a:schemeClr val="bg1"/>
              </a:bgClr>
            </a:pattFill>
            <a:ln w="12700">
              <a:solidFill>
                <a:srgbClr val="00CCFF"/>
              </a:solidFill>
              <a:miter lim="800000"/>
              <a:headEnd/>
              <a:tailEnd/>
            </a:ln>
            <a:effectLst/>
          </p:spPr>
          <p:txBody>
            <a:bodyPr wrap="none" anchor="ctr"/>
            <a:lstStyle/>
            <a:p>
              <a:endParaRPr lang="en-US"/>
            </a:p>
          </p:txBody>
        </p:sp>
        <p:sp>
          <p:nvSpPr>
            <p:cNvPr id="19" name="Rectangle 21"/>
            <p:cNvSpPr>
              <a:spLocks noChangeArrowheads="1"/>
            </p:cNvSpPr>
            <p:nvPr/>
          </p:nvSpPr>
          <p:spPr bwMode="auto">
            <a:xfrm>
              <a:off x="1693863" y="5737225"/>
              <a:ext cx="4175125" cy="134938"/>
            </a:xfrm>
            <a:prstGeom prst="rect">
              <a:avLst/>
            </a:prstGeom>
            <a:solidFill>
              <a:schemeClr val="tx1"/>
            </a:solidFill>
            <a:ln w="12700">
              <a:solidFill>
                <a:schemeClr val="tx1"/>
              </a:solidFill>
              <a:miter lim="800000"/>
              <a:headEnd/>
              <a:tailEnd/>
            </a:ln>
            <a:effectLst/>
          </p:spPr>
          <p:txBody>
            <a:bodyPr wrap="none" anchor="ctr"/>
            <a:lstStyle/>
            <a:p>
              <a:endParaRPr lang="en-US"/>
            </a:p>
          </p:txBody>
        </p:sp>
      </p:grpSp>
      <p:sp>
        <p:nvSpPr>
          <p:cNvPr id="21" name="Rectangle 18"/>
          <p:cNvSpPr>
            <a:spLocks noChangeArrowheads="1"/>
          </p:cNvSpPr>
          <p:nvPr/>
        </p:nvSpPr>
        <p:spPr bwMode="auto">
          <a:xfrm>
            <a:off x="4773432" y="1833756"/>
            <a:ext cx="1574101" cy="462307"/>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200" dirty="0" smtClean="0">
                <a:latin typeface="Univers-CondensedBold" pitchFamily="2" charset="0"/>
              </a:rPr>
              <a:t>Objective lens &amp; aperture</a:t>
            </a:r>
            <a:endParaRPr lang="en-GB" sz="1200" dirty="0">
              <a:latin typeface="Univers-CondensedBold" pitchFamily="2" charset="0"/>
            </a:endParaRPr>
          </a:p>
        </p:txBody>
      </p:sp>
      <p:grpSp>
        <p:nvGrpSpPr>
          <p:cNvPr id="20" name="Group 19"/>
          <p:cNvGrpSpPr/>
          <p:nvPr/>
        </p:nvGrpSpPr>
        <p:grpSpPr>
          <a:xfrm>
            <a:off x="6804471" y="2169292"/>
            <a:ext cx="4608454" cy="2382079"/>
            <a:chOff x="1139825" y="1792288"/>
            <a:chExt cx="7759702" cy="4146550"/>
          </a:xfrm>
        </p:grpSpPr>
        <p:sp>
          <p:nvSpPr>
            <p:cNvPr id="22" name="Rectangle 4"/>
            <p:cNvSpPr>
              <a:spLocks noChangeArrowheads="1"/>
            </p:cNvSpPr>
            <p:nvPr/>
          </p:nvSpPr>
          <p:spPr bwMode="auto">
            <a:xfrm>
              <a:off x="5595789" y="4247977"/>
              <a:ext cx="3303738" cy="804750"/>
            </a:xfrm>
            <a:prstGeom prst="rect">
              <a:avLst/>
            </a:prstGeom>
            <a:noFill/>
            <a:ln w="9525">
              <a:noFill/>
              <a:miter lim="800000"/>
              <a:headEnd/>
              <a:tailEnd/>
            </a:ln>
            <a:effectLst/>
          </p:spPr>
          <p:txBody>
            <a:bodyPr wrap="none" lIns="92075" tIns="46038" rIns="92075" bIns="46038">
              <a:spAutoFit/>
            </a:bodyPr>
            <a:lstStyle/>
            <a:p>
              <a:pPr>
                <a:tabLst>
                  <a:tab pos="228600" algn="l"/>
                </a:tabLst>
              </a:pPr>
              <a:r>
                <a:rPr lang="en-GB" sz="1200" dirty="0">
                  <a:latin typeface="Univers-Condensed" pitchFamily="2" charset="0"/>
                </a:rPr>
                <a:t>Spot defocused and </a:t>
              </a:r>
              <a:r>
                <a:rPr lang="en-GB" sz="1200" dirty="0" smtClean="0">
                  <a:latin typeface="Univers-Condensed" pitchFamily="2" charset="0"/>
                </a:rPr>
                <a:t/>
              </a:r>
              <a:br>
                <a:rPr lang="en-GB" sz="1200" dirty="0" smtClean="0">
                  <a:latin typeface="Univers-Condensed" pitchFamily="2" charset="0"/>
                </a:rPr>
              </a:br>
              <a:r>
                <a:rPr lang="en-GB" sz="1200" dirty="0" smtClean="0">
                  <a:latin typeface="Univers-Condensed" pitchFamily="2" charset="0"/>
                </a:rPr>
                <a:t>astigmatic</a:t>
              </a:r>
              <a:r>
                <a:rPr lang="en-GB" sz="1200" dirty="0">
                  <a:latin typeface="Univers-Condensed" pitchFamily="2" charset="0"/>
                </a:rPr>
                <a:t> </a:t>
              </a:r>
              <a:r>
                <a:rPr lang="en-GB" sz="1200" dirty="0" smtClean="0">
                  <a:latin typeface="Univers-Condensed" pitchFamily="2" charset="0"/>
                </a:rPr>
                <a:t>when deflected</a:t>
              </a:r>
              <a:endParaRPr lang="en-GB" sz="1200" dirty="0">
                <a:latin typeface="Univers-Condensed" pitchFamily="2" charset="0"/>
              </a:endParaRPr>
            </a:p>
          </p:txBody>
        </p:sp>
        <p:sp>
          <p:nvSpPr>
            <p:cNvPr id="23" name="Oval 5"/>
            <p:cNvSpPr>
              <a:spLocks noChangeArrowheads="1"/>
            </p:cNvSpPr>
            <p:nvPr/>
          </p:nvSpPr>
          <p:spPr bwMode="auto">
            <a:xfrm>
              <a:off x="3036888" y="3719513"/>
              <a:ext cx="219075" cy="279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4" name="Oval 6"/>
            <p:cNvSpPr>
              <a:spLocks noChangeArrowheads="1"/>
            </p:cNvSpPr>
            <p:nvPr/>
          </p:nvSpPr>
          <p:spPr bwMode="auto">
            <a:xfrm rot="2820000">
              <a:off x="4677569" y="1861344"/>
              <a:ext cx="246063" cy="498475"/>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5" name="Oval 7"/>
            <p:cNvSpPr>
              <a:spLocks noChangeArrowheads="1"/>
            </p:cNvSpPr>
            <p:nvPr/>
          </p:nvSpPr>
          <p:spPr bwMode="auto">
            <a:xfrm rot="5220000">
              <a:off x="1434307" y="3602831"/>
              <a:ext cx="260350" cy="528637"/>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6" name="Oval 8"/>
            <p:cNvSpPr>
              <a:spLocks noChangeArrowheads="1"/>
            </p:cNvSpPr>
            <p:nvPr/>
          </p:nvSpPr>
          <p:spPr bwMode="auto">
            <a:xfrm rot="2760000">
              <a:off x="1353344" y="5388769"/>
              <a:ext cx="260350" cy="484188"/>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7" name="Oval 9"/>
            <p:cNvSpPr>
              <a:spLocks noChangeArrowheads="1"/>
            </p:cNvSpPr>
            <p:nvPr/>
          </p:nvSpPr>
          <p:spPr bwMode="auto">
            <a:xfrm>
              <a:off x="2965450" y="1874838"/>
              <a:ext cx="274638" cy="498475"/>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8" name="Oval 10"/>
            <p:cNvSpPr>
              <a:spLocks noChangeArrowheads="1"/>
            </p:cNvSpPr>
            <p:nvPr/>
          </p:nvSpPr>
          <p:spPr bwMode="auto">
            <a:xfrm rot="5280000">
              <a:off x="4618038" y="3663950"/>
              <a:ext cx="269875" cy="498475"/>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9" name="Oval 11"/>
            <p:cNvSpPr>
              <a:spLocks noChangeArrowheads="1"/>
            </p:cNvSpPr>
            <p:nvPr/>
          </p:nvSpPr>
          <p:spPr bwMode="auto">
            <a:xfrm>
              <a:off x="2994025" y="5300663"/>
              <a:ext cx="233363" cy="498475"/>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30" name="Oval 12"/>
            <p:cNvSpPr>
              <a:spLocks noChangeArrowheads="1"/>
            </p:cNvSpPr>
            <p:nvPr/>
          </p:nvSpPr>
          <p:spPr bwMode="auto">
            <a:xfrm rot="18900000">
              <a:off x="1352550" y="1874838"/>
              <a:ext cx="247650" cy="498475"/>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31" name="Oval 13"/>
            <p:cNvSpPr>
              <a:spLocks noChangeArrowheads="1"/>
            </p:cNvSpPr>
            <p:nvPr/>
          </p:nvSpPr>
          <p:spPr bwMode="auto">
            <a:xfrm rot="18960000">
              <a:off x="4691063" y="5400675"/>
              <a:ext cx="219075" cy="484188"/>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32" name="Rectangle 14"/>
            <p:cNvSpPr>
              <a:spLocks noChangeArrowheads="1"/>
            </p:cNvSpPr>
            <p:nvPr/>
          </p:nvSpPr>
          <p:spPr bwMode="auto">
            <a:xfrm>
              <a:off x="1139825" y="1792288"/>
              <a:ext cx="3995738" cy="4146550"/>
            </a:xfrm>
            <a:prstGeom prst="rect">
              <a:avLst/>
            </a:prstGeom>
            <a:noFill/>
            <a:ln w="25400">
              <a:solidFill>
                <a:schemeClr val="accent1"/>
              </a:solidFill>
              <a:prstDash val="dash"/>
              <a:miter lim="800000"/>
              <a:headEnd/>
              <a:tailEnd/>
            </a:ln>
            <a:effectLst/>
          </p:spPr>
          <p:txBody>
            <a:bodyPr wrap="none" anchor="ctr"/>
            <a:lstStyle/>
            <a:p>
              <a:endParaRPr lang="en-US"/>
            </a:p>
          </p:txBody>
        </p:sp>
        <p:sp>
          <p:nvSpPr>
            <p:cNvPr id="33" name="Rectangle 15"/>
            <p:cNvSpPr>
              <a:spLocks noChangeArrowheads="1"/>
            </p:cNvSpPr>
            <p:nvPr/>
          </p:nvSpPr>
          <p:spPr bwMode="auto">
            <a:xfrm>
              <a:off x="5505450" y="2205039"/>
              <a:ext cx="2447925" cy="1126204"/>
            </a:xfrm>
            <a:prstGeom prst="rect">
              <a:avLst/>
            </a:prstGeom>
            <a:noFill/>
            <a:ln w="9525">
              <a:noFill/>
              <a:miter lim="800000"/>
              <a:headEnd/>
              <a:tailEnd/>
            </a:ln>
            <a:effectLst/>
          </p:spPr>
          <p:txBody>
            <a:bodyPr lIns="92075" tIns="46038" rIns="92075" bIns="46038">
              <a:spAutoFit/>
            </a:bodyPr>
            <a:lstStyle/>
            <a:p>
              <a:pPr>
                <a:spcBef>
                  <a:spcPct val="50000"/>
                </a:spcBef>
              </a:pPr>
              <a:r>
                <a:rPr lang="en-GB" sz="1200" dirty="0">
                  <a:latin typeface="Univers-Condensed" pitchFamily="2" charset="0"/>
                </a:rPr>
                <a:t>Beam focused to form round spot at Field </a:t>
              </a:r>
              <a:r>
                <a:rPr lang="en-GB" sz="1200" dirty="0" err="1" smtClean="0">
                  <a:latin typeface="Univers-Condensed" pitchFamily="2" charset="0"/>
                </a:rPr>
                <a:t>center</a:t>
              </a:r>
              <a:r>
                <a:rPr lang="en-GB" sz="1200" dirty="0" smtClean="0">
                  <a:latin typeface="Univers-Condensed" pitchFamily="2" charset="0"/>
                </a:rPr>
                <a:t>.</a:t>
              </a:r>
              <a:endParaRPr lang="en-GB" sz="1200" dirty="0">
                <a:latin typeface="Univers-Condensed" pitchFamily="2" charset="0"/>
              </a:endParaRPr>
            </a:p>
          </p:txBody>
        </p:sp>
        <p:sp>
          <p:nvSpPr>
            <p:cNvPr id="34" name="Line 16"/>
            <p:cNvSpPr>
              <a:spLocks noChangeShapeType="1"/>
            </p:cNvSpPr>
            <p:nvPr/>
          </p:nvSpPr>
          <p:spPr bwMode="auto">
            <a:xfrm flipH="1">
              <a:off x="3316288" y="2716213"/>
              <a:ext cx="2133600" cy="1055687"/>
            </a:xfrm>
            <a:prstGeom prst="line">
              <a:avLst/>
            </a:prstGeom>
            <a:noFill/>
            <a:ln w="12700">
              <a:solidFill>
                <a:schemeClr val="tx1"/>
              </a:solidFill>
              <a:round/>
              <a:headEnd type="none" w="sm" len="sm"/>
              <a:tailEnd type="stealth" w="med" len="lg"/>
            </a:ln>
            <a:effectLst/>
          </p:spPr>
          <p:txBody>
            <a:bodyPr/>
            <a:lstStyle/>
            <a:p>
              <a:endParaRPr lang="en-US"/>
            </a:p>
          </p:txBody>
        </p:sp>
        <p:sp>
          <p:nvSpPr>
            <p:cNvPr id="35" name="Line 17"/>
            <p:cNvSpPr>
              <a:spLocks noChangeShapeType="1"/>
            </p:cNvSpPr>
            <p:nvPr/>
          </p:nvSpPr>
          <p:spPr bwMode="auto">
            <a:xfrm flipH="1" flipV="1">
              <a:off x="4903788" y="4049713"/>
              <a:ext cx="655637" cy="527050"/>
            </a:xfrm>
            <a:prstGeom prst="line">
              <a:avLst/>
            </a:prstGeom>
            <a:noFill/>
            <a:ln w="12700">
              <a:solidFill>
                <a:schemeClr val="tx1"/>
              </a:solidFill>
              <a:round/>
              <a:headEnd type="none" w="sm" len="sm"/>
              <a:tailEnd type="stealth" w="med" len="lg"/>
            </a:ln>
            <a:effectLst/>
          </p:spPr>
          <p:txBody>
            <a:bodyPr/>
            <a:lstStyle/>
            <a:p>
              <a:endParaRPr lang="en-US"/>
            </a:p>
          </p:txBody>
        </p:sp>
        <p:sp>
          <p:nvSpPr>
            <p:cNvPr id="36" name="Line 18"/>
            <p:cNvSpPr>
              <a:spLocks noChangeShapeType="1"/>
            </p:cNvSpPr>
            <p:nvPr/>
          </p:nvSpPr>
          <p:spPr bwMode="auto">
            <a:xfrm flipH="1">
              <a:off x="4821238" y="4605338"/>
              <a:ext cx="738187" cy="819150"/>
            </a:xfrm>
            <a:prstGeom prst="line">
              <a:avLst/>
            </a:prstGeom>
            <a:noFill/>
            <a:ln w="12700">
              <a:solidFill>
                <a:schemeClr val="tx1"/>
              </a:solidFill>
              <a:round/>
              <a:headEnd type="none" w="sm" len="sm"/>
              <a:tailEnd type="stealth" w="med" len="lg"/>
            </a:ln>
            <a:effectLst/>
          </p:spPr>
          <p:txBody>
            <a:bodyPr/>
            <a:lstStyle/>
            <a:p>
              <a:endParaRPr lang="en-US"/>
            </a:p>
          </p:txBody>
        </p:sp>
      </p:grpSp>
      <p:sp>
        <p:nvSpPr>
          <p:cNvPr id="37" name="TextBox 36"/>
          <p:cNvSpPr txBox="1"/>
          <p:nvPr/>
        </p:nvSpPr>
        <p:spPr>
          <a:xfrm>
            <a:off x="1518082" y="674703"/>
            <a:ext cx="4509856" cy="369332"/>
          </a:xfrm>
          <a:prstGeom prst="rect">
            <a:avLst/>
          </a:prstGeom>
          <a:noFill/>
        </p:spPr>
        <p:txBody>
          <a:bodyPr wrap="square" rtlCol="0">
            <a:spAutoFit/>
          </a:bodyPr>
          <a:lstStyle/>
          <a:p>
            <a:r>
              <a:rPr lang="en-US" b="1" dirty="0" smtClean="0"/>
              <a:t>Errors caused by beam deflection</a:t>
            </a:r>
            <a:endParaRPr lang="en-US" b="1" dirty="0"/>
          </a:p>
        </p:txBody>
      </p:sp>
      <p:sp>
        <p:nvSpPr>
          <p:cNvPr id="38" name="TextBox 37"/>
          <p:cNvSpPr txBox="1"/>
          <p:nvPr/>
        </p:nvSpPr>
        <p:spPr>
          <a:xfrm>
            <a:off x="1613434" y="5374717"/>
            <a:ext cx="8043168" cy="923330"/>
          </a:xfrm>
          <a:prstGeom prst="rect">
            <a:avLst/>
          </a:prstGeom>
          <a:noFill/>
        </p:spPr>
        <p:txBody>
          <a:bodyPr wrap="square" rtlCol="0">
            <a:spAutoFit/>
          </a:bodyPr>
          <a:lstStyle/>
          <a:p>
            <a:r>
              <a:rPr lang="en-US" dirty="0" smtClean="0"/>
              <a:t>When the beam is deflected, the EBPG system corrects the focus, astigmatism, and field size. Dynamic focus, astigmatism, field gain, and height adjustment are all calibrated automatically before each exposure.</a:t>
            </a:r>
            <a:endParaRPr lang="en-US" dirty="0"/>
          </a:p>
        </p:txBody>
      </p:sp>
    </p:spTree>
    <p:extLst>
      <p:ext uri="{BB962C8B-B14F-4D97-AF65-F5344CB8AC3E}">
        <p14:creationId xmlns:p14="http://schemas.microsoft.com/office/powerpoint/2010/main" val="1176752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5"/>
          <p:cNvSpPr>
            <a:spLocks noChangeShapeType="1"/>
          </p:cNvSpPr>
          <p:nvPr/>
        </p:nvSpPr>
        <p:spPr bwMode="auto">
          <a:xfrm>
            <a:off x="4547242" y="3657507"/>
            <a:ext cx="374650" cy="0"/>
          </a:xfrm>
          <a:prstGeom prst="line">
            <a:avLst/>
          </a:prstGeom>
          <a:noFill/>
          <a:ln w="12700">
            <a:solidFill>
              <a:srgbClr val="000000"/>
            </a:solidFill>
            <a:round/>
            <a:headEnd type="none" w="sm" len="sm"/>
            <a:tailEnd type="none" w="sm" len="sm"/>
          </a:ln>
          <a:effectLst/>
        </p:spPr>
        <p:txBody>
          <a:bodyPr/>
          <a:lstStyle/>
          <a:p>
            <a:endParaRPr lang="en-US"/>
          </a:p>
        </p:txBody>
      </p:sp>
      <p:sp>
        <p:nvSpPr>
          <p:cNvPr id="4" name="Line 6"/>
          <p:cNvSpPr>
            <a:spLocks noChangeShapeType="1"/>
          </p:cNvSpPr>
          <p:nvPr/>
        </p:nvSpPr>
        <p:spPr bwMode="auto">
          <a:xfrm>
            <a:off x="4921892" y="365750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5" name="Line 7"/>
          <p:cNvSpPr>
            <a:spLocks noChangeShapeType="1"/>
          </p:cNvSpPr>
          <p:nvPr/>
        </p:nvSpPr>
        <p:spPr bwMode="auto">
          <a:xfrm flipV="1">
            <a:off x="4921892" y="3600357"/>
            <a:ext cx="0" cy="57150"/>
          </a:xfrm>
          <a:prstGeom prst="line">
            <a:avLst/>
          </a:prstGeom>
          <a:noFill/>
          <a:ln w="12700">
            <a:solidFill>
              <a:srgbClr val="000000"/>
            </a:solidFill>
            <a:round/>
            <a:headEnd type="none" w="sm" len="sm"/>
            <a:tailEnd type="none" w="sm" len="sm"/>
          </a:ln>
          <a:effectLst/>
        </p:spPr>
        <p:txBody>
          <a:bodyPr/>
          <a:lstStyle/>
          <a:p>
            <a:endParaRPr lang="en-US"/>
          </a:p>
        </p:txBody>
      </p:sp>
      <p:sp>
        <p:nvSpPr>
          <p:cNvPr id="6" name="Line 8"/>
          <p:cNvSpPr>
            <a:spLocks noChangeShapeType="1"/>
          </p:cNvSpPr>
          <p:nvPr/>
        </p:nvSpPr>
        <p:spPr bwMode="auto">
          <a:xfrm>
            <a:off x="4921892" y="36003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7" name="Line 9"/>
          <p:cNvSpPr>
            <a:spLocks noChangeShapeType="1"/>
          </p:cNvSpPr>
          <p:nvPr/>
        </p:nvSpPr>
        <p:spPr bwMode="auto">
          <a:xfrm>
            <a:off x="4921892" y="3600357"/>
            <a:ext cx="52387" cy="0"/>
          </a:xfrm>
          <a:prstGeom prst="line">
            <a:avLst/>
          </a:prstGeom>
          <a:noFill/>
          <a:ln w="12700">
            <a:solidFill>
              <a:srgbClr val="000000"/>
            </a:solidFill>
            <a:round/>
            <a:headEnd type="none" w="sm" len="sm"/>
            <a:tailEnd type="none" w="sm" len="sm"/>
          </a:ln>
          <a:effectLst/>
        </p:spPr>
        <p:txBody>
          <a:bodyPr/>
          <a:lstStyle/>
          <a:p>
            <a:endParaRPr lang="en-US"/>
          </a:p>
        </p:txBody>
      </p:sp>
      <p:sp>
        <p:nvSpPr>
          <p:cNvPr id="8" name="Line 10"/>
          <p:cNvSpPr>
            <a:spLocks noChangeShapeType="1"/>
          </p:cNvSpPr>
          <p:nvPr/>
        </p:nvSpPr>
        <p:spPr bwMode="auto">
          <a:xfrm>
            <a:off x="4974279" y="3600357"/>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9" name="Line 11"/>
          <p:cNvSpPr>
            <a:spLocks noChangeShapeType="1"/>
          </p:cNvSpPr>
          <p:nvPr/>
        </p:nvSpPr>
        <p:spPr bwMode="auto">
          <a:xfrm flipV="1">
            <a:off x="4974279" y="3486057"/>
            <a:ext cx="266700" cy="114300"/>
          </a:xfrm>
          <a:prstGeom prst="line">
            <a:avLst/>
          </a:prstGeom>
          <a:noFill/>
          <a:ln w="12700">
            <a:solidFill>
              <a:srgbClr val="000000"/>
            </a:solidFill>
            <a:round/>
            <a:headEnd type="none" w="sm" len="sm"/>
            <a:tailEnd type="none" w="sm" len="sm"/>
          </a:ln>
          <a:effectLst/>
        </p:spPr>
        <p:txBody>
          <a:bodyPr/>
          <a:lstStyle/>
          <a:p>
            <a:endParaRPr lang="en-US"/>
          </a:p>
        </p:txBody>
      </p:sp>
      <p:sp>
        <p:nvSpPr>
          <p:cNvPr id="10" name="Line 12"/>
          <p:cNvSpPr>
            <a:spLocks noChangeShapeType="1"/>
          </p:cNvSpPr>
          <p:nvPr/>
        </p:nvSpPr>
        <p:spPr bwMode="auto">
          <a:xfrm>
            <a:off x="5240979" y="3486057"/>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1" name="Line 13"/>
          <p:cNvSpPr>
            <a:spLocks noChangeShapeType="1"/>
          </p:cNvSpPr>
          <p:nvPr/>
        </p:nvSpPr>
        <p:spPr bwMode="auto">
          <a:xfrm>
            <a:off x="5240979" y="3486057"/>
            <a:ext cx="28575" cy="0"/>
          </a:xfrm>
          <a:prstGeom prst="line">
            <a:avLst/>
          </a:prstGeom>
          <a:noFill/>
          <a:ln w="12700">
            <a:solidFill>
              <a:srgbClr val="000000"/>
            </a:solidFill>
            <a:round/>
            <a:headEnd type="none" w="sm" len="sm"/>
            <a:tailEnd type="none" w="sm" len="sm"/>
          </a:ln>
          <a:effectLst/>
        </p:spPr>
        <p:txBody>
          <a:bodyPr/>
          <a:lstStyle/>
          <a:p>
            <a:endParaRPr lang="en-US"/>
          </a:p>
        </p:txBody>
      </p:sp>
      <p:sp>
        <p:nvSpPr>
          <p:cNvPr id="12" name="Line 14"/>
          <p:cNvSpPr>
            <a:spLocks noChangeShapeType="1"/>
          </p:cNvSpPr>
          <p:nvPr/>
        </p:nvSpPr>
        <p:spPr bwMode="auto">
          <a:xfrm>
            <a:off x="5269554" y="348605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3" name="Line 15"/>
          <p:cNvSpPr>
            <a:spLocks noChangeShapeType="1"/>
          </p:cNvSpPr>
          <p:nvPr/>
        </p:nvSpPr>
        <p:spPr bwMode="auto">
          <a:xfrm flipH="1">
            <a:off x="5269554" y="3482882"/>
            <a:ext cx="9525" cy="3175"/>
          </a:xfrm>
          <a:prstGeom prst="line">
            <a:avLst/>
          </a:prstGeom>
          <a:noFill/>
          <a:ln w="12700">
            <a:solidFill>
              <a:srgbClr val="000000"/>
            </a:solidFill>
            <a:round/>
            <a:headEnd type="none" w="sm" len="sm"/>
            <a:tailEnd type="none" w="sm" len="sm"/>
          </a:ln>
          <a:effectLst/>
        </p:spPr>
        <p:txBody>
          <a:bodyPr/>
          <a:lstStyle/>
          <a:p>
            <a:endParaRPr lang="en-US"/>
          </a:p>
        </p:txBody>
      </p:sp>
      <p:sp>
        <p:nvSpPr>
          <p:cNvPr id="14" name="Line 16"/>
          <p:cNvSpPr>
            <a:spLocks noChangeShapeType="1"/>
          </p:cNvSpPr>
          <p:nvPr/>
        </p:nvSpPr>
        <p:spPr bwMode="auto">
          <a:xfrm>
            <a:off x="5269554" y="348605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5" name="Line 17"/>
          <p:cNvSpPr>
            <a:spLocks noChangeShapeType="1"/>
          </p:cNvSpPr>
          <p:nvPr/>
        </p:nvSpPr>
        <p:spPr bwMode="auto">
          <a:xfrm flipH="1">
            <a:off x="5279079" y="3478119"/>
            <a:ext cx="9525" cy="4763"/>
          </a:xfrm>
          <a:prstGeom prst="line">
            <a:avLst/>
          </a:prstGeom>
          <a:noFill/>
          <a:ln w="12700">
            <a:solidFill>
              <a:srgbClr val="000000"/>
            </a:solidFill>
            <a:round/>
            <a:headEnd type="none" w="sm" len="sm"/>
            <a:tailEnd type="none" w="sm" len="sm"/>
          </a:ln>
          <a:effectLst/>
        </p:spPr>
        <p:txBody>
          <a:bodyPr/>
          <a:lstStyle/>
          <a:p>
            <a:endParaRPr lang="en-US"/>
          </a:p>
        </p:txBody>
      </p:sp>
      <p:sp>
        <p:nvSpPr>
          <p:cNvPr id="16" name="Line 18"/>
          <p:cNvSpPr>
            <a:spLocks noChangeShapeType="1"/>
          </p:cNvSpPr>
          <p:nvPr/>
        </p:nvSpPr>
        <p:spPr bwMode="auto">
          <a:xfrm>
            <a:off x="5279079" y="348288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7" name="Line 19"/>
          <p:cNvSpPr>
            <a:spLocks noChangeShapeType="1"/>
          </p:cNvSpPr>
          <p:nvPr/>
        </p:nvSpPr>
        <p:spPr bwMode="auto">
          <a:xfrm flipH="1">
            <a:off x="5288604" y="3468594"/>
            <a:ext cx="4763" cy="9525"/>
          </a:xfrm>
          <a:prstGeom prst="line">
            <a:avLst/>
          </a:prstGeom>
          <a:noFill/>
          <a:ln w="12700">
            <a:solidFill>
              <a:srgbClr val="000000"/>
            </a:solidFill>
            <a:round/>
            <a:headEnd type="none" w="sm" len="sm"/>
            <a:tailEnd type="none" w="sm" len="sm"/>
          </a:ln>
          <a:effectLst/>
        </p:spPr>
        <p:txBody>
          <a:bodyPr/>
          <a:lstStyle/>
          <a:p>
            <a:endParaRPr lang="en-US"/>
          </a:p>
        </p:txBody>
      </p:sp>
      <p:sp>
        <p:nvSpPr>
          <p:cNvPr id="18" name="Line 20"/>
          <p:cNvSpPr>
            <a:spLocks noChangeShapeType="1"/>
          </p:cNvSpPr>
          <p:nvPr/>
        </p:nvSpPr>
        <p:spPr bwMode="auto">
          <a:xfrm>
            <a:off x="5288604" y="3478119"/>
            <a:ext cx="23813" cy="0"/>
          </a:xfrm>
          <a:prstGeom prst="line">
            <a:avLst/>
          </a:prstGeom>
          <a:noFill/>
          <a:ln w="12700">
            <a:solidFill>
              <a:srgbClr val="000000"/>
            </a:solidFill>
            <a:round/>
            <a:headEnd type="none" w="sm" len="sm"/>
            <a:tailEnd type="none" w="sm" len="sm"/>
          </a:ln>
          <a:effectLst/>
        </p:spPr>
        <p:txBody>
          <a:bodyPr/>
          <a:lstStyle/>
          <a:p>
            <a:endParaRPr lang="en-US"/>
          </a:p>
        </p:txBody>
      </p:sp>
      <p:sp>
        <p:nvSpPr>
          <p:cNvPr id="19" name="Line 21"/>
          <p:cNvSpPr>
            <a:spLocks noChangeShapeType="1"/>
          </p:cNvSpPr>
          <p:nvPr/>
        </p:nvSpPr>
        <p:spPr bwMode="auto">
          <a:xfrm flipH="1">
            <a:off x="5293367" y="3457482"/>
            <a:ext cx="3175" cy="11112"/>
          </a:xfrm>
          <a:prstGeom prst="line">
            <a:avLst/>
          </a:prstGeom>
          <a:noFill/>
          <a:ln w="12700">
            <a:solidFill>
              <a:srgbClr val="000000"/>
            </a:solidFill>
            <a:round/>
            <a:headEnd type="none" w="sm" len="sm"/>
            <a:tailEnd type="none" w="sm" len="sm"/>
          </a:ln>
          <a:effectLst/>
        </p:spPr>
        <p:txBody>
          <a:bodyPr/>
          <a:lstStyle/>
          <a:p>
            <a:endParaRPr lang="en-US"/>
          </a:p>
        </p:txBody>
      </p:sp>
      <p:sp>
        <p:nvSpPr>
          <p:cNvPr id="20" name="Line 22"/>
          <p:cNvSpPr>
            <a:spLocks noChangeShapeType="1"/>
          </p:cNvSpPr>
          <p:nvPr/>
        </p:nvSpPr>
        <p:spPr bwMode="auto">
          <a:xfrm>
            <a:off x="5293367" y="3468594"/>
            <a:ext cx="1587" cy="0"/>
          </a:xfrm>
          <a:prstGeom prst="line">
            <a:avLst/>
          </a:prstGeom>
          <a:noFill/>
          <a:ln w="12700">
            <a:solidFill>
              <a:srgbClr val="000000"/>
            </a:solidFill>
            <a:round/>
            <a:headEnd type="none" w="sm" len="sm"/>
            <a:tailEnd type="none" w="sm" len="sm"/>
          </a:ln>
          <a:effectLst/>
        </p:spPr>
        <p:txBody>
          <a:bodyPr/>
          <a:lstStyle/>
          <a:p>
            <a:endParaRPr lang="en-US"/>
          </a:p>
        </p:txBody>
      </p:sp>
      <p:sp>
        <p:nvSpPr>
          <p:cNvPr id="21" name="Line 23"/>
          <p:cNvSpPr>
            <a:spLocks noChangeShapeType="1"/>
          </p:cNvSpPr>
          <p:nvPr/>
        </p:nvSpPr>
        <p:spPr bwMode="auto">
          <a:xfrm flipV="1">
            <a:off x="5296542" y="3430494"/>
            <a:ext cx="0" cy="26988"/>
          </a:xfrm>
          <a:prstGeom prst="line">
            <a:avLst/>
          </a:prstGeom>
          <a:noFill/>
          <a:ln w="12700">
            <a:solidFill>
              <a:srgbClr val="000000"/>
            </a:solidFill>
            <a:round/>
            <a:headEnd type="none" w="sm" len="sm"/>
            <a:tailEnd type="none" w="sm" len="sm"/>
          </a:ln>
          <a:effectLst/>
        </p:spPr>
        <p:txBody>
          <a:bodyPr/>
          <a:lstStyle/>
          <a:p>
            <a:endParaRPr lang="en-US"/>
          </a:p>
        </p:txBody>
      </p:sp>
      <p:sp>
        <p:nvSpPr>
          <p:cNvPr id="22" name="Line 24"/>
          <p:cNvSpPr>
            <a:spLocks noChangeShapeType="1"/>
          </p:cNvSpPr>
          <p:nvPr/>
        </p:nvSpPr>
        <p:spPr bwMode="auto">
          <a:xfrm>
            <a:off x="5296542" y="3430494"/>
            <a:ext cx="1587" cy="0"/>
          </a:xfrm>
          <a:prstGeom prst="line">
            <a:avLst/>
          </a:prstGeom>
          <a:noFill/>
          <a:ln w="12700">
            <a:solidFill>
              <a:srgbClr val="000000"/>
            </a:solidFill>
            <a:round/>
            <a:headEnd type="none" w="sm" len="sm"/>
            <a:tailEnd type="none" w="sm" len="sm"/>
          </a:ln>
          <a:effectLst/>
        </p:spPr>
        <p:txBody>
          <a:bodyPr/>
          <a:lstStyle/>
          <a:p>
            <a:endParaRPr lang="en-US"/>
          </a:p>
        </p:txBody>
      </p:sp>
      <p:sp>
        <p:nvSpPr>
          <p:cNvPr id="23" name="Line 25"/>
          <p:cNvSpPr>
            <a:spLocks noChangeShapeType="1"/>
          </p:cNvSpPr>
          <p:nvPr/>
        </p:nvSpPr>
        <p:spPr bwMode="auto">
          <a:xfrm>
            <a:off x="5296542" y="3430494"/>
            <a:ext cx="107950" cy="38100"/>
          </a:xfrm>
          <a:prstGeom prst="line">
            <a:avLst/>
          </a:prstGeom>
          <a:noFill/>
          <a:ln w="12700">
            <a:solidFill>
              <a:srgbClr val="000000"/>
            </a:solidFill>
            <a:round/>
            <a:headEnd type="none" w="sm" len="sm"/>
            <a:tailEnd type="none" w="sm" len="sm"/>
          </a:ln>
          <a:effectLst/>
        </p:spPr>
        <p:txBody>
          <a:bodyPr/>
          <a:lstStyle/>
          <a:p>
            <a:endParaRPr lang="en-US"/>
          </a:p>
        </p:txBody>
      </p:sp>
      <p:sp>
        <p:nvSpPr>
          <p:cNvPr id="24" name="Line 26"/>
          <p:cNvSpPr>
            <a:spLocks noChangeShapeType="1"/>
          </p:cNvSpPr>
          <p:nvPr/>
        </p:nvSpPr>
        <p:spPr bwMode="auto">
          <a:xfrm>
            <a:off x="5404492" y="3468594"/>
            <a:ext cx="1587" cy="0"/>
          </a:xfrm>
          <a:prstGeom prst="line">
            <a:avLst/>
          </a:prstGeom>
          <a:noFill/>
          <a:ln w="12700">
            <a:solidFill>
              <a:srgbClr val="000000"/>
            </a:solidFill>
            <a:round/>
            <a:headEnd type="none" w="sm" len="sm"/>
            <a:tailEnd type="none" w="sm" len="sm"/>
          </a:ln>
          <a:effectLst/>
        </p:spPr>
        <p:txBody>
          <a:bodyPr/>
          <a:lstStyle/>
          <a:p>
            <a:endParaRPr lang="en-US"/>
          </a:p>
        </p:txBody>
      </p:sp>
      <p:sp>
        <p:nvSpPr>
          <p:cNvPr id="25" name="Line 27"/>
          <p:cNvSpPr>
            <a:spLocks noChangeShapeType="1"/>
          </p:cNvSpPr>
          <p:nvPr/>
        </p:nvSpPr>
        <p:spPr bwMode="auto">
          <a:xfrm flipH="1">
            <a:off x="5410842" y="3513044"/>
            <a:ext cx="6350" cy="6350"/>
          </a:xfrm>
          <a:prstGeom prst="line">
            <a:avLst/>
          </a:prstGeom>
          <a:noFill/>
          <a:ln w="12700">
            <a:solidFill>
              <a:srgbClr val="000000"/>
            </a:solidFill>
            <a:round/>
            <a:headEnd type="none" w="sm" len="sm"/>
            <a:tailEnd type="none" w="sm" len="sm"/>
          </a:ln>
          <a:effectLst/>
        </p:spPr>
        <p:txBody>
          <a:bodyPr/>
          <a:lstStyle/>
          <a:p>
            <a:endParaRPr lang="en-US"/>
          </a:p>
        </p:txBody>
      </p:sp>
      <p:sp>
        <p:nvSpPr>
          <p:cNvPr id="26" name="Line 28"/>
          <p:cNvSpPr>
            <a:spLocks noChangeShapeType="1"/>
          </p:cNvSpPr>
          <p:nvPr/>
        </p:nvSpPr>
        <p:spPr bwMode="auto">
          <a:xfrm>
            <a:off x="5410842" y="3519394"/>
            <a:ext cx="1587"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27" name="Line 29"/>
          <p:cNvSpPr>
            <a:spLocks noChangeShapeType="1"/>
          </p:cNvSpPr>
          <p:nvPr/>
        </p:nvSpPr>
        <p:spPr bwMode="auto">
          <a:xfrm flipH="1">
            <a:off x="5417192" y="3503519"/>
            <a:ext cx="4762" cy="9525"/>
          </a:xfrm>
          <a:prstGeom prst="line">
            <a:avLst/>
          </a:prstGeom>
          <a:noFill/>
          <a:ln w="12700">
            <a:solidFill>
              <a:srgbClr val="000000"/>
            </a:solidFill>
            <a:round/>
            <a:headEnd type="none" w="sm" len="sm"/>
            <a:tailEnd type="none" w="sm" len="sm"/>
          </a:ln>
          <a:effectLst/>
        </p:spPr>
        <p:txBody>
          <a:bodyPr/>
          <a:lstStyle/>
          <a:p>
            <a:endParaRPr lang="en-US"/>
          </a:p>
        </p:txBody>
      </p:sp>
      <p:sp>
        <p:nvSpPr>
          <p:cNvPr id="28" name="Line 30"/>
          <p:cNvSpPr>
            <a:spLocks noChangeShapeType="1"/>
          </p:cNvSpPr>
          <p:nvPr/>
        </p:nvSpPr>
        <p:spPr bwMode="auto">
          <a:xfrm>
            <a:off x="5417192" y="3513044"/>
            <a:ext cx="1587" cy="0"/>
          </a:xfrm>
          <a:prstGeom prst="line">
            <a:avLst/>
          </a:prstGeom>
          <a:noFill/>
          <a:ln w="12700">
            <a:solidFill>
              <a:srgbClr val="000000"/>
            </a:solidFill>
            <a:round/>
            <a:headEnd type="none" w="sm" len="sm"/>
            <a:tailEnd type="none" w="sm" len="sm"/>
          </a:ln>
          <a:effectLst/>
        </p:spPr>
        <p:txBody>
          <a:bodyPr/>
          <a:lstStyle/>
          <a:p>
            <a:endParaRPr lang="en-US"/>
          </a:p>
        </p:txBody>
      </p:sp>
      <p:sp>
        <p:nvSpPr>
          <p:cNvPr id="29" name="Line 31"/>
          <p:cNvSpPr>
            <a:spLocks noChangeShapeType="1"/>
          </p:cNvSpPr>
          <p:nvPr/>
        </p:nvSpPr>
        <p:spPr bwMode="auto">
          <a:xfrm>
            <a:off x="5421954" y="3490819"/>
            <a:ext cx="0" cy="12700"/>
          </a:xfrm>
          <a:prstGeom prst="line">
            <a:avLst/>
          </a:prstGeom>
          <a:noFill/>
          <a:ln w="12700">
            <a:solidFill>
              <a:srgbClr val="000000"/>
            </a:solidFill>
            <a:round/>
            <a:headEnd type="none" w="sm" len="sm"/>
            <a:tailEnd type="none" w="sm" len="sm"/>
          </a:ln>
          <a:effectLst/>
        </p:spPr>
        <p:txBody>
          <a:bodyPr/>
          <a:lstStyle/>
          <a:p>
            <a:endParaRPr lang="en-US"/>
          </a:p>
        </p:txBody>
      </p:sp>
      <p:sp>
        <p:nvSpPr>
          <p:cNvPr id="30" name="Line 32"/>
          <p:cNvSpPr>
            <a:spLocks noChangeShapeType="1"/>
          </p:cNvSpPr>
          <p:nvPr/>
        </p:nvSpPr>
        <p:spPr bwMode="auto">
          <a:xfrm>
            <a:off x="5421954" y="3503519"/>
            <a:ext cx="1588" cy="0"/>
          </a:xfrm>
          <a:prstGeom prst="line">
            <a:avLst/>
          </a:prstGeom>
          <a:noFill/>
          <a:ln w="12700">
            <a:solidFill>
              <a:srgbClr val="000000"/>
            </a:solidFill>
            <a:round/>
            <a:headEnd type="none" w="sm" len="sm"/>
            <a:tailEnd type="none" w="sm" len="sm"/>
          </a:ln>
          <a:effectLst/>
        </p:spPr>
        <p:txBody>
          <a:bodyPr/>
          <a:lstStyle/>
          <a:p>
            <a:endParaRPr lang="en-US"/>
          </a:p>
        </p:txBody>
      </p:sp>
      <p:sp>
        <p:nvSpPr>
          <p:cNvPr id="31" name="Line 33"/>
          <p:cNvSpPr>
            <a:spLocks noChangeShapeType="1"/>
          </p:cNvSpPr>
          <p:nvPr/>
        </p:nvSpPr>
        <p:spPr bwMode="auto">
          <a:xfrm>
            <a:off x="5418779" y="3481294"/>
            <a:ext cx="3175" cy="9525"/>
          </a:xfrm>
          <a:prstGeom prst="line">
            <a:avLst/>
          </a:prstGeom>
          <a:noFill/>
          <a:ln w="12700">
            <a:solidFill>
              <a:srgbClr val="000000"/>
            </a:solidFill>
            <a:round/>
            <a:headEnd type="none" w="sm" len="sm"/>
            <a:tailEnd type="none" w="sm" len="sm"/>
          </a:ln>
          <a:effectLst/>
        </p:spPr>
        <p:txBody>
          <a:bodyPr/>
          <a:lstStyle/>
          <a:p>
            <a:endParaRPr lang="en-US"/>
          </a:p>
        </p:txBody>
      </p:sp>
      <p:sp>
        <p:nvSpPr>
          <p:cNvPr id="32" name="Line 34"/>
          <p:cNvSpPr>
            <a:spLocks noChangeShapeType="1"/>
          </p:cNvSpPr>
          <p:nvPr/>
        </p:nvSpPr>
        <p:spPr bwMode="auto">
          <a:xfrm>
            <a:off x="5421954" y="3490819"/>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33" name="Line 35"/>
          <p:cNvSpPr>
            <a:spLocks noChangeShapeType="1"/>
          </p:cNvSpPr>
          <p:nvPr/>
        </p:nvSpPr>
        <p:spPr bwMode="auto">
          <a:xfrm>
            <a:off x="5412429" y="3473357"/>
            <a:ext cx="6350" cy="7937"/>
          </a:xfrm>
          <a:prstGeom prst="line">
            <a:avLst/>
          </a:prstGeom>
          <a:noFill/>
          <a:ln w="12700">
            <a:solidFill>
              <a:srgbClr val="000000"/>
            </a:solidFill>
            <a:round/>
            <a:headEnd type="none" w="sm" len="sm"/>
            <a:tailEnd type="none" w="sm" len="sm"/>
          </a:ln>
          <a:effectLst/>
        </p:spPr>
        <p:txBody>
          <a:bodyPr/>
          <a:lstStyle/>
          <a:p>
            <a:endParaRPr lang="en-US"/>
          </a:p>
        </p:txBody>
      </p:sp>
      <p:sp>
        <p:nvSpPr>
          <p:cNvPr id="34" name="Line 36"/>
          <p:cNvSpPr>
            <a:spLocks noChangeShapeType="1"/>
          </p:cNvSpPr>
          <p:nvPr/>
        </p:nvSpPr>
        <p:spPr bwMode="auto">
          <a:xfrm>
            <a:off x="5418779" y="3481294"/>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35" name="Line 37"/>
          <p:cNvSpPr>
            <a:spLocks noChangeShapeType="1"/>
          </p:cNvSpPr>
          <p:nvPr/>
        </p:nvSpPr>
        <p:spPr bwMode="auto">
          <a:xfrm>
            <a:off x="5404492" y="3468594"/>
            <a:ext cx="7937" cy="4763"/>
          </a:xfrm>
          <a:prstGeom prst="line">
            <a:avLst/>
          </a:prstGeom>
          <a:noFill/>
          <a:ln w="12700">
            <a:solidFill>
              <a:srgbClr val="000000"/>
            </a:solidFill>
            <a:round/>
            <a:headEnd type="none" w="sm" len="sm"/>
            <a:tailEnd type="none" w="sm" len="sm"/>
          </a:ln>
          <a:effectLst/>
        </p:spPr>
        <p:txBody>
          <a:bodyPr/>
          <a:lstStyle/>
          <a:p>
            <a:endParaRPr lang="en-US"/>
          </a:p>
        </p:txBody>
      </p:sp>
      <p:sp>
        <p:nvSpPr>
          <p:cNvPr id="36" name="Line 38"/>
          <p:cNvSpPr>
            <a:spLocks noChangeShapeType="1"/>
          </p:cNvSpPr>
          <p:nvPr/>
        </p:nvSpPr>
        <p:spPr bwMode="auto">
          <a:xfrm>
            <a:off x="5412429" y="3473357"/>
            <a:ext cx="1588" cy="0"/>
          </a:xfrm>
          <a:prstGeom prst="line">
            <a:avLst/>
          </a:prstGeom>
          <a:noFill/>
          <a:ln w="12700">
            <a:solidFill>
              <a:srgbClr val="000000"/>
            </a:solidFill>
            <a:round/>
            <a:headEnd type="none" w="sm" len="sm"/>
            <a:tailEnd type="none" w="sm" len="sm"/>
          </a:ln>
          <a:effectLst/>
        </p:spPr>
        <p:txBody>
          <a:bodyPr/>
          <a:lstStyle/>
          <a:p>
            <a:endParaRPr lang="en-US"/>
          </a:p>
        </p:txBody>
      </p:sp>
      <p:sp>
        <p:nvSpPr>
          <p:cNvPr id="37" name="Line 39"/>
          <p:cNvSpPr>
            <a:spLocks noChangeShapeType="1"/>
          </p:cNvSpPr>
          <p:nvPr/>
        </p:nvSpPr>
        <p:spPr bwMode="auto">
          <a:xfrm flipH="1">
            <a:off x="5134617" y="3519394"/>
            <a:ext cx="276225" cy="195263"/>
          </a:xfrm>
          <a:prstGeom prst="line">
            <a:avLst/>
          </a:prstGeom>
          <a:noFill/>
          <a:ln w="12700">
            <a:solidFill>
              <a:srgbClr val="000000"/>
            </a:solidFill>
            <a:round/>
            <a:headEnd type="none" w="sm" len="sm"/>
            <a:tailEnd type="none" w="sm" len="sm"/>
          </a:ln>
          <a:effectLst/>
        </p:spPr>
        <p:txBody>
          <a:bodyPr/>
          <a:lstStyle/>
          <a:p>
            <a:endParaRPr lang="en-US"/>
          </a:p>
        </p:txBody>
      </p:sp>
      <p:sp>
        <p:nvSpPr>
          <p:cNvPr id="38" name="Line 40"/>
          <p:cNvSpPr>
            <a:spLocks noChangeShapeType="1"/>
          </p:cNvSpPr>
          <p:nvPr/>
        </p:nvSpPr>
        <p:spPr bwMode="auto">
          <a:xfrm>
            <a:off x="5134617" y="37146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39" name="Line 41"/>
          <p:cNvSpPr>
            <a:spLocks noChangeShapeType="1"/>
          </p:cNvSpPr>
          <p:nvPr/>
        </p:nvSpPr>
        <p:spPr bwMode="auto">
          <a:xfrm flipH="1">
            <a:off x="4547242" y="3714657"/>
            <a:ext cx="587375" cy="0"/>
          </a:xfrm>
          <a:prstGeom prst="line">
            <a:avLst/>
          </a:prstGeom>
          <a:noFill/>
          <a:ln w="12700">
            <a:solidFill>
              <a:srgbClr val="000000"/>
            </a:solidFill>
            <a:round/>
            <a:headEnd type="none" w="sm" len="sm"/>
            <a:tailEnd type="none" w="sm" len="sm"/>
          </a:ln>
          <a:effectLst/>
        </p:spPr>
        <p:txBody>
          <a:bodyPr/>
          <a:lstStyle/>
          <a:p>
            <a:endParaRPr lang="en-US"/>
          </a:p>
        </p:txBody>
      </p:sp>
      <p:sp>
        <p:nvSpPr>
          <p:cNvPr id="40" name="Line 42"/>
          <p:cNvSpPr>
            <a:spLocks noChangeShapeType="1"/>
          </p:cNvSpPr>
          <p:nvPr/>
        </p:nvSpPr>
        <p:spPr bwMode="auto">
          <a:xfrm>
            <a:off x="4547242" y="371465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41" name="Line 43"/>
          <p:cNvSpPr>
            <a:spLocks noChangeShapeType="1"/>
          </p:cNvSpPr>
          <p:nvPr/>
        </p:nvSpPr>
        <p:spPr bwMode="auto">
          <a:xfrm flipV="1">
            <a:off x="4547242" y="3657507"/>
            <a:ext cx="0" cy="57150"/>
          </a:xfrm>
          <a:prstGeom prst="line">
            <a:avLst/>
          </a:prstGeom>
          <a:noFill/>
          <a:ln w="12700">
            <a:solidFill>
              <a:srgbClr val="000000"/>
            </a:solidFill>
            <a:round/>
            <a:headEnd type="none" w="sm" len="sm"/>
            <a:tailEnd type="none" w="sm" len="sm"/>
          </a:ln>
          <a:effectLst/>
        </p:spPr>
        <p:txBody>
          <a:bodyPr/>
          <a:lstStyle/>
          <a:p>
            <a:endParaRPr lang="en-US"/>
          </a:p>
        </p:txBody>
      </p:sp>
      <p:sp>
        <p:nvSpPr>
          <p:cNvPr id="42" name="Line 44"/>
          <p:cNvSpPr>
            <a:spLocks noChangeShapeType="1"/>
          </p:cNvSpPr>
          <p:nvPr/>
        </p:nvSpPr>
        <p:spPr bwMode="auto">
          <a:xfrm>
            <a:off x="4547242" y="365750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43" name="Line 45"/>
          <p:cNvSpPr>
            <a:spLocks noChangeShapeType="1"/>
          </p:cNvSpPr>
          <p:nvPr/>
        </p:nvSpPr>
        <p:spPr bwMode="auto">
          <a:xfrm flipV="1">
            <a:off x="4332929" y="4317907"/>
            <a:ext cx="0" cy="314325"/>
          </a:xfrm>
          <a:prstGeom prst="line">
            <a:avLst/>
          </a:prstGeom>
          <a:noFill/>
          <a:ln w="12700">
            <a:solidFill>
              <a:srgbClr val="000000"/>
            </a:solidFill>
            <a:round/>
            <a:headEnd type="none" w="sm" len="sm"/>
            <a:tailEnd type="none" w="sm" len="sm"/>
          </a:ln>
          <a:effectLst/>
        </p:spPr>
        <p:txBody>
          <a:bodyPr/>
          <a:lstStyle/>
          <a:p>
            <a:endParaRPr lang="en-US"/>
          </a:p>
        </p:txBody>
      </p:sp>
      <p:sp>
        <p:nvSpPr>
          <p:cNvPr id="44" name="Line 46"/>
          <p:cNvSpPr>
            <a:spLocks noChangeShapeType="1"/>
          </p:cNvSpPr>
          <p:nvPr/>
        </p:nvSpPr>
        <p:spPr bwMode="auto">
          <a:xfrm>
            <a:off x="4332929" y="4317907"/>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45" name="Line 47"/>
          <p:cNvSpPr>
            <a:spLocks noChangeShapeType="1"/>
          </p:cNvSpPr>
          <p:nvPr/>
        </p:nvSpPr>
        <p:spPr bwMode="auto">
          <a:xfrm flipV="1">
            <a:off x="4332929" y="3887694"/>
            <a:ext cx="0" cy="285750"/>
          </a:xfrm>
          <a:prstGeom prst="line">
            <a:avLst/>
          </a:prstGeom>
          <a:noFill/>
          <a:ln w="12700">
            <a:solidFill>
              <a:srgbClr val="000000"/>
            </a:solidFill>
            <a:round/>
            <a:headEnd type="none" w="sm" len="sm"/>
            <a:tailEnd type="none" w="sm" len="sm"/>
          </a:ln>
          <a:effectLst/>
        </p:spPr>
        <p:txBody>
          <a:bodyPr/>
          <a:lstStyle/>
          <a:p>
            <a:endParaRPr lang="en-US"/>
          </a:p>
        </p:txBody>
      </p:sp>
      <p:sp>
        <p:nvSpPr>
          <p:cNvPr id="46" name="Line 48"/>
          <p:cNvSpPr>
            <a:spLocks noChangeShapeType="1"/>
          </p:cNvSpPr>
          <p:nvPr/>
        </p:nvSpPr>
        <p:spPr bwMode="auto">
          <a:xfrm>
            <a:off x="4332929" y="3887694"/>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47" name="Line 49"/>
          <p:cNvSpPr>
            <a:spLocks noChangeShapeType="1"/>
          </p:cNvSpPr>
          <p:nvPr/>
        </p:nvSpPr>
        <p:spPr bwMode="auto">
          <a:xfrm flipV="1">
            <a:off x="4332929" y="3457482"/>
            <a:ext cx="0" cy="287337"/>
          </a:xfrm>
          <a:prstGeom prst="line">
            <a:avLst/>
          </a:prstGeom>
          <a:noFill/>
          <a:ln w="12700">
            <a:solidFill>
              <a:srgbClr val="000000"/>
            </a:solidFill>
            <a:round/>
            <a:headEnd type="none" w="sm" len="sm"/>
            <a:tailEnd type="none" w="sm" len="sm"/>
          </a:ln>
          <a:effectLst/>
        </p:spPr>
        <p:txBody>
          <a:bodyPr/>
          <a:lstStyle/>
          <a:p>
            <a:endParaRPr lang="en-US"/>
          </a:p>
        </p:txBody>
      </p:sp>
      <p:sp>
        <p:nvSpPr>
          <p:cNvPr id="48" name="Line 50"/>
          <p:cNvSpPr>
            <a:spLocks noChangeShapeType="1"/>
          </p:cNvSpPr>
          <p:nvPr/>
        </p:nvSpPr>
        <p:spPr bwMode="auto">
          <a:xfrm>
            <a:off x="4332929" y="3457482"/>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49" name="Line 51"/>
          <p:cNvSpPr>
            <a:spLocks noChangeShapeType="1"/>
          </p:cNvSpPr>
          <p:nvPr/>
        </p:nvSpPr>
        <p:spPr bwMode="auto">
          <a:xfrm flipV="1">
            <a:off x="4332929" y="3028857"/>
            <a:ext cx="0" cy="285750"/>
          </a:xfrm>
          <a:prstGeom prst="line">
            <a:avLst/>
          </a:prstGeom>
          <a:noFill/>
          <a:ln w="12700">
            <a:solidFill>
              <a:srgbClr val="000000"/>
            </a:solidFill>
            <a:round/>
            <a:headEnd type="none" w="sm" len="sm"/>
            <a:tailEnd type="none" w="sm" len="sm"/>
          </a:ln>
          <a:effectLst/>
        </p:spPr>
        <p:txBody>
          <a:bodyPr/>
          <a:lstStyle/>
          <a:p>
            <a:endParaRPr lang="en-US"/>
          </a:p>
        </p:txBody>
      </p:sp>
      <p:sp>
        <p:nvSpPr>
          <p:cNvPr id="50" name="Line 52"/>
          <p:cNvSpPr>
            <a:spLocks noChangeShapeType="1"/>
          </p:cNvSpPr>
          <p:nvPr/>
        </p:nvSpPr>
        <p:spPr bwMode="auto">
          <a:xfrm>
            <a:off x="4332929" y="3028857"/>
            <a:ext cx="1588" cy="0"/>
          </a:xfrm>
          <a:prstGeom prst="line">
            <a:avLst/>
          </a:prstGeom>
          <a:noFill/>
          <a:ln w="12700">
            <a:solidFill>
              <a:srgbClr val="000000"/>
            </a:solidFill>
            <a:round/>
            <a:headEnd type="none" w="sm" len="sm"/>
            <a:tailEnd type="none" w="sm" len="sm"/>
          </a:ln>
          <a:effectLst/>
        </p:spPr>
        <p:txBody>
          <a:bodyPr/>
          <a:lstStyle/>
          <a:p>
            <a:endParaRPr lang="en-US"/>
          </a:p>
        </p:txBody>
      </p:sp>
      <p:sp>
        <p:nvSpPr>
          <p:cNvPr id="51" name="Line 53"/>
          <p:cNvSpPr>
            <a:spLocks noChangeShapeType="1"/>
          </p:cNvSpPr>
          <p:nvPr/>
        </p:nvSpPr>
        <p:spPr bwMode="auto">
          <a:xfrm flipV="1">
            <a:off x="4332929" y="2570069"/>
            <a:ext cx="0" cy="314325"/>
          </a:xfrm>
          <a:prstGeom prst="line">
            <a:avLst/>
          </a:prstGeom>
          <a:noFill/>
          <a:ln w="12700">
            <a:solidFill>
              <a:srgbClr val="000000"/>
            </a:solidFill>
            <a:round/>
            <a:headEnd type="none" w="sm" len="sm"/>
            <a:tailEnd type="none" w="sm" len="sm"/>
          </a:ln>
          <a:effectLst/>
        </p:spPr>
        <p:txBody>
          <a:bodyPr/>
          <a:lstStyle/>
          <a:p>
            <a:endParaRPr lang="en-US"/>
          </a:p>
        </p:txBody>
      </p:sp>
      <p:sp>
        <p:nvSpPr>
          <p:cNvPr id="52" name="Line 54"/>
          <p:cNvSpPr>
            <a:spLocks noChangeShapeType="1"/>
          </p:cNvSpPr>
          <p:nvPr/>
        </p:nvSpPr>
        <p:spPr bwMode="auto">
          <a:xfrm>
            <a:off x="4332929" y="2570069"/>
            <a:ext cx="1588" cy="0"/>
          </a:xfrm>
          <a:prstGeom prst="line">
            <a:avLst/>
          </a:prstGeom>
          <a:noFill/>
          <a:ln w="12700">
            <a:solidFill>
              <a:srgbClr val="000000"/>
            </a:solidFill>
            <a:round/>
            <a:headEnd type="none" w="sm" len="sm"/>
            <a:tailEnd type="none" w="sm" len="sm"/>
          </a:ln>
          <a:effectLst/>
        </p:spPr>
        <p:txBody>
          <a:bodyPr/>
          <a:lstStyle/>
          <a:p>
            <a:endParaRPr lang="en-US"/>
          </a:p>
        </p:txBody>
      </p:sp>
      <p:sp>
        <p:nvSpPr>
          <p:cNvPr id="53" name="Line 55"/>
          <p:cNvSpPr>
            <a:spLocks noChangeShapeType="1"/>
          </p:cNvSpPr>
          <p:nvPr/>
        </p:nvSpPr>
        <p:spPr bwMode="auto">
          <a:xfrm>
            <a:off x="4332929" y="2570069"/>
            <a:ext cx="1588" cy="0"/>
          </a:xfrm>
          <a:prstGeom prst="line">
            <a:avLst/>
          </a:prstGeom>
          <a:noFill/>
          <a:ln w="12700">
            <a:solidFill>
              <a:srgbClr val="000000"/>
            </a:solidFill>
            <a:round/>
            <a:headEnd type="none" w="sm" len="sm"/>
            <a:tailEnd type="none" w="sm" len="sm"/>
          </a:ln>
          <a:effectLst/>
        </p:spPr>
        <p:txBody>
          <a:bodyPr/>
          <a:lstStyle/>
          <a:p>
            <a:endParaRPr lang="en-US"/>
          </a:p>
        </p:txBody>
      </p:sp>
      <p:sp>
        <p:nvSpPr>
          <p:cNvPr id="54" name="Line 56"/>
          <p:cNvSpPr>
            <a:spLocks noChangeShapeType="1"/>
          </p:cNvSpPr>
          <p:nvPr/>
        </p:nvSpPr>
        <p:spPr bwMode="auto">
          <a:xfrm>
            <a:off x="4547242" y="4717957"/>
            <a:ext cx="0" cy="1587"/>
          </a:xfrm>
          <a:prstGeom prst="line">
            <a:avLst/>
          </a:prstGeom>
          <a:noFill/>
          <a:ln w="12700">
            <a:solidFill>
              <a:srgbClr val="0000FF"/>
            </a:solidFill>
            <a:round/>
            <a:headEnd type="none" w="sm" len="sm"/>
            <a:tailEnd type="none" w="sm" len="sm"/>
          </a:ln>
          <a:effectLst/>
        </p:spPr>
        <p:txBody>
          <a:bodyPr/>
          <a:lstStyle/>
          <a:p>
            <a:endParaRPr lang="en-US"/>
          </a:p>
        </p:txBody>
      </p:sp>
      <p:sp>
        <p:nvSpPr>
          <p:cNvPr id="55" name="Line 58"/>
          <p:cNvSpPr>
            <a:spLocks noChangeShapeType="1"/>
          </p:cNvSpPr>
          <p:nvPr/>
        </p:nvSpPr>
        <p:spPr bwMode="auto">
          <a:xfrm>
            <a:off x="4547242" y="4717957"/>
            <a:ext cx="0" cy="1587"/>
          </a:xfrm>
          <a:prstGeom prst="line">
            <a:avLst/>
          </a:prstGeom>
          <a:noFill/>
          <a:ln w="12700">
            <a:solidFill>
              <a:srgbClr val="0000FF"/>
            </a:solidFill>
            <a:round/>
            <a:headEnd type="none" w="sm" len="sm"/>
            <a:tailEnd type="none" w="sm" len="sm"/>
          </a:ln>
          <a:effectLst/>
        </p:spPr>
        <p:txBody>
          <a:bodyPr/>
          <a:lstStyle/>
          <a:p>
            <a:endParaRPr lang="en-US"/>
          </a:p>
        </p:txBody>
      </p:sp>
      <p:sp>
        <p:nvSpPr>
          <p:cNvPr id="56" name="Line 59"/>
          <p:cNvSpPr>
            <a:spLocks noChangeShapeType="1"/>
          </p:cNvSpPr>
          <p:nvPr/>
        </p:nvSpPr>
        <p:spPr bwMode="auto">
          <a:xfrm flipV="1">
            <a:off x="4118617" y="3657507"/>
            <a:ext cx="0" cy="57150"/>
          </a:xfrm>
          <a:prstGeom prst="line">
            <a:avLst/>
          </a:prstGeom>
          <a:noFill/>
          <a:ln w="12700">
            <a:solidFill>
              <a:srgbClr val="000000"/>
            </a:solidFill>
            <a:round/>
            <a:headEnd type="none" w="sm" len="sm"/>
            <a:tailEnd type="none" w="sm" len="sm"/>
          </a:ln>
          <a:effectLst/>
        </p:spPr>
        <p:txBody>
          <a:bodyPr/>
          <a:lstStyle/>
          <a:p>
            <a:endParaRPr lang="en-US"/>
          </a:p>
        </p:txBody>
      </p:sp>
      <p:sp>
        <p:nvSpPr>
          <p:cNvPr id="57" name="Line 60"/>
          <p:cNvSpPr>
            <a:spLocks noChangeShapeType="1"/>
          </p:cNvSpPr>
          <p:nvPr/>
        </p:nvSpPr>
        <p:spPr bwMode="auto">
          <a:xfrm>
            <a:off x="4118617" y="365750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58" name="Line 61"/>
          <p:cNvSpPr>
            <a:spLocks noChangeShapeType="1"/>
          </p:cNvSpPr>
          <p:nvPr/>
        </p:nvSpPr>
        <p:spPr bwMode="auto">
          <a:xfrm flipH="1">
            <a:off x="3743967" y="3657507"/>
            <a:ext cx="374650" cy="0"/>
          </a:xfrm>
          <a:prstGeom prst="line">
            <a:avLst/>
          </a:prstGeom>
          <a:noFill/>
          <a:ln w="12700">
            <a:solidFill>
              <a:srgbClr val="000000"/>
            </a:solidFill>
            <a:round/>
            <a:headEnd type="none" w="sm" len="sm"/>
            <a:tailEnd type="none" w="sm" len="sm"/>
          </a:ln>
          <a:effectLst/>
        </p:spPr>
        <p:txBody>
          <a:bodyPr/>
          <a:lstStyle/>
          <a:p>
            <a:endParaRPr lang="en-US"/>
          </a:p>
        </p:txBody>
      </p:sp>
      <p:sp>
        <p:nvSpPr>
          <p:cNvPr id="59" name="Line 62"/>
          <p:cNvSpPr>
            <a:spLocks noChangeShapeType="1"/>
          </p:cNvSpPr>
          <p:nvPr/>
        </p:nvSpPr>
        <p:spPr bwMode="auto">
          <a:xfrm>
            <a:off x="3743967" y="365750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60" name="Line 63"/>
          <p:cNvSpPr>
            <a:spLocks noChangeShapeType="1"/>
          </p:cNvSpPr>
          <p:nvPr/>
        </p:nvSpPr>
        <p:spPr bwMode="auto">
          <a:xfrm flipV="1">
            <a:off x="3743967" y="3600357"/>
            <a:ext cx="0" cy="57150"/>
          </a:xfrm>
          <a:prstGeom prst="line">
            <a:avLst/>
          </a:prstGeom>
          <a:noFill/>
          <a:ln w="12700">
            <a:solidFill>
              <a:srgbClr val="000000"/>
            </a:solidFill>
            <a:round/>
            <a:headEnd type="none" w="sm" len="sm"/>
            <a:tailEnd type="none" w="sm" len="sm"/>
          </a:ln>
          <a:effectLst/>
        </p:spPr>
        <p:txBody>
          <a:bodyPr/>
          <a:lstStyle/>
          <a:p>
            <a:endParaRPr lang="en-US"/>
          </a:p>
        </p:txBody>
      </p:sp>
      <p:sp>
        <p:nvSpPr>
          <p:cNvPr id="61" name="Line 64"/>
          <p:cNvSpPr>
            <a:spLocks noChangeShapeType="1"/>
          </p:cNvSpPr>
          <p:nvPr/>
        </p:nvSpPr>
        <p:spPr bwMode="auto">
          <a:xfrm>
            <a:off x="3743967" y="36003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62" name="Line 65"/>
          <p:cNvSpPr>
            <a:spLocks noChangeShapeType="1"/>
          </p:cNvSpPr>
          <p:nvPr/>
        </p:nvSpPr>
        <p:spPr bwMode="auto">
          <a:xfrm flipH="1">
            <a:off x="3689992" y="3600357"/>
            <a:ext cx="53975" cy="0"/>
          </a:xfrm>
          <a:prstGeom prst="line">
            <a:avLst/>
          </a:prstGeom>
          <a:noFill/>
          <a:ln w="12700">
            <a:solidFill>
              <a:srgbClr val="000000"/>
            </a:solidFill>
            <a:round/>
            <a:headEnd type="none" w="sm" len="sm"/>
            <a:tailEnd type="none" w="sm" len="sm"/>
          </a:ln>
          <a:effectLst/>
        </p:spPr>
        <p:txBody>
          <a:bodyPr/>
          <a:lstStyle/>
          <a:p>
            <a:endParaRPr lang="en-US"/>
          </a:p>
        </p:txBody>
      </p:sp>
      <p:sp>
        <p:nvSpPr>
          <p:cNvPr id="63" name="Line 66"/>
          <p:cNvSpPr>
            <a:spLocks noChangeShapeType="1"/>
          </p:cNvSpPr>
          <p:nvPr/>
        </p:nvSpPr>
        <p:spPr bwMode="auto">
          <a:xfrm>
            <a:off x="3689992" y="36003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64" name="Line 67"/>
          <p:cNvSpPr>
            <a:spLocks noChangeShapeType="1"/>
          </p:cNvSpPr>
          <p:nvPr/>
        </p:nvSpPr>
        <p:spPr bwMode="auto">
          <a:xfrm flipH="1" flipV="1">
            <a:off x="3478854" y="3486057"/>
            <a:ext cx="211138" cy="114300"/>
          </a:xfrm>
          <a:prstGeom prst="line">
            <a:avLst/>
          </a:prstGeom>
          <a:noFill/>
          <a:ln w="12700">
            <a:solidFill>
              <a:srgbClr val="000000"/>
            </a:solidFill>
            <a:round/>
            <a:headEnd type="none" w="sm" len="sm"/>
            <a:tailEnd type="none" w="sm" len="sm"/>
          </a:ln>
          <a:effectLst/>
        </p:spPr>
        <p:txBody>
          <a:bodyPr/>
          <a:lstStyle/>
          <a:p>
            <a:endParaRPr lang="en-US"/>
          </a:p>
        </p:txBody>
      </p:sp>
      <p:sp>
        <p:nvSpPr>
          <p:cNvPr id="65" name="Line 68"/>
          <p:cNvSpPr>
            <a:spLocks noChangeShapeType="1"/>
          </p:cNvSpPr>
          <p:nvPr/>
        </p:nvSpPr>
        <p:spPr bwMode="auto">
          <a:xfrm>
            <a:off x="3478854" y="348605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66" name="Line 69"/>
          <p:cNvSpPr>
            <a:spLocks noChangeShapeType="1"/>
          </p:cNvSpPr>
          <p:nvPr/>
        </p:nvSpPr>
        <p:spPr bwMode="auto">
          <a:xfrm flipH="1">
            <a:off x="3451867" y="3486057"/>
            <a:ext cx="26987" cy="0"/>
          </a:xfrm>
          <a:prstGeom prst="line">
            <a:avLst/>
          </a:prstGeom>
          <a:noFill/>
          <a:ln w="12700">
            <a:solidFill>
              <a:srgbClr val="000000"/>
            </a:solidFill>
            <a:round/>
            <a:headEnd type="none" w="sm" len="sm"/>
            <a:tailEnd type="none" w="sm" len="sm"/>
          </a:ln>
          <a:effectLst/>
        </p:spPr>
        <p:txBody>
          <a:bodyPr/>
          <a:lstStyle/>
          <a:p>
            <a:endParaRPr lang="en-US"/>
          </a:p>
        </p:txBody>
      </p:sp>
      <p:sp>
        <p:nvSpPr>
          <p:cNvPr id="67" name="Line 70"/>
          <p:cNvSpPr>
            <a:spLocks noChangeShapeType="1"/>
          </p:cNvSpPr>
          <p:nvPr/>
        </p:nvSpPr>
        <p:spPr bwMode="auto">
          <a:xfrm>
            <a:off x="3451867" y="348605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68" name="Line 71"/>
          <p:cNvSpPr>
            <a:spLocks noChangeShapeType="1"/>
          </p:cNvSpPr>
          <p:nvPr/>
        </p:nvSpPr>
        <p:spPr bwMode="auto">
          <a:xfrm flipH="1" flipV="1">
            <a:off x="3424879" y="3457482"/>
            <a:ext cx="1588" cy="11112"/>
          </a:xfrm>
          <a:prstGeom prst="line">
            <a:avLst/>
          </a:prstGeom>
          <a:noFill/>
          <a:ln w="12700">
            <a:solidFill>
              <a:srgbClr val="000000"/>
            </a:solidFill>
            <a:round/>
            <a:headEnd type="none" w="sm" len="sm"/>
            <a:tailEnd type="none" w="sm" len="sm"/>
          </a:ln>
          <a:effectLst/>
        </p:spPr>
        <p:txBody>
          <a:bodyPr/>
          <a:lstStyle/>
          <a:p>
            <a:endParaRPr lang="en-US"/>
          </a:p>
        </p:txBody>
      </p:sp>
      <p:sp>
        <p:nvSpPr>
          <p:cNvPr id="69" name="Line 72"/>
          <p:cNvSpPr>
            <a:spLocks noChangeShapeType="1"/>
          </p:cNvSpPr>
          <p:nvPr/>
        </p:nvSpPr>
        <p:spPr bwMode="auto">
          <a:xfrm>
            <a:off x="3424879" y="345748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70" name="Line 73"/>
          <p:cNvSpPr>
            <a:spLocks noChangeShapeType="1"/>
          </p:cNvSpPr>
          <p:nvPr/>
        </p:nvSpPr>
        <p:spPr bwMode="auto">
          <a:xfrm flipH="1" flipV="1">
            <a:off x="3426467" y="3468594"/>
            <a:ext cx="4762" cy="9525"/>
          </a:xfrm>
          <a:prstGeom prst="line">
            <a:avLst/>
          </a:prstGeom>
          <a:noFill/>
          <a:ln w="12700">
            <a:solidFill>
              <a:srgbClr val="000000"/>
            </a:solidFill>
            <a:round/>
            <a:headEnd type="none" w="sm" len="sm"/>
            <a:tailEnd type="none" w="sm" len="sm"/>
          </a:ln>
          <a:effectLst/>
        </p:spPr>
        <p:txBody>
          <a:bodyPr/>
          <a:lstStyle/>
          <a:p>
            <a:endParaRPr lang="en-US"/>
          </a:p>
        </p:txBody>
      </p:sp>
      <p:sp>
        <p:nvSpPr>
          <p:cNvPr id="71" name="Line 74"/>
          <p:cNvSpPr>
            <a:spLocks noChangeShapeType="1"/>
          </p:cNvSpPr>
          <p:nvPr/>
        </p:nvSpPr>
        <p:spPr bwMode="auto">
          <a:xfrm>
            <a:off x="3426467" y="3468594"/>
            <a:ext cx="1587" cy="0"/>
          </a:xfrm>
          <a:prstGeom prst="line">
            <a:avLst/>
          </a:prstGeom>
          <a:noFill/>
          <a:ln w="12700">
            <a:solidFill>
              <a:srgbClr val="000000"/>
            </a:solidFill>
            <a:round/>
            <a:headEnd type="none" w="sm" len="sm"/>
            <a:tailEnd type="none" w="sm" len="sm"/>
          </a:ln>
          <a:effectLst/>
        </p:spPr>
        <p:txBody>
          <a:bodyPr/>
          <a:lstStyle/>
          <a:p>
            <a:endParaRPr lang="en-US"/>
          </a:p>
        </p:txBody>
      </p:sp>
      <p:sp>
        <p:nvSpPr>
          <p:cNvPr id="72" name="Line 75"/>
          <p:cNvSpPr>
            <a:spLocks noChangeShapeType="1"/>
          </p:cNvSpPr>
          <p:nvPr/>
        </p:nvSpPr>
        <p:spPr bwMode="auto">
          <a:xfrm flipH="1" flipV="1">
            <a:off x="3431229" y="3478119"/>
            <a:ext cx="9525" cy="4763"/>
          </a:xfrm>
          <a:prstGeom prst="line">
            <a:avLst/>
          </a:prstGeom>
          <a:noFill/>
          <a:ln w="12700">
            <a:solidFill>
              <a:srgbClr val="000000"/>
            </a:solidFill>
            <a:round/>
            <a:headEnd type="none" w="sm" len="sm"/>
            <a:tailEnd type="none" w="sm" len="sm"/>
          </a:ln>
          <a:effectLst/>
        </p:spPr>
        <p:txBody>
          <a:bodyPr/>
          <a:lstStyle/>
          <a:p>
            <a:endParaRPr lang="en-US"/>
          </a:p>
        </p:txBody>
      </p:sp>
      <p:sp>
        <p:nvSpPr>
          <p:cNvPr id="73" name="Line 76"/>
          <p:cNvSpPr>
            <a:spLocks noChangeShapeType="1"/>
          </p:cNvSpPr>
          <p:nvPr/>
        </p:nvSpPr>
        <p:spPr bwMode="auto">
          <a:xfrm>
            <a:off x="3431229" y="3478119"/>
            <a:ext cx="1588" cy="0"/>
          </a:xfrm>
          <a:prstGeom prst="line">
            <a:avLst/>
          </a:prstGeom>
          <a:noFill/>
          <a:ln w="12700">
            <a:solidFill>
              <a:srgbClr val="000000"/>
            </a:solidFill>
            <a:round/>
            <a:headEnd type="none" w="sm" len="sm"/>
            <a:tailEnd type="none" w="sm" len="sm"/>
          </a:ln>
          <a:effectLst/>
        </p:spPr>
        <p:txBody>
          <a:bodyPr/>
          <a:lstStyle/>
          <a:p>
            <a:endParaRPr lang="en-US"/>
          </a:p>
        </p:txBody>
      </p:sp>
      <p:sp>
        <p:nvSpPr>
          <p:cNvPr id="74" name="Line 77"/>
          <p:cNvSpPr>
            <a:spLocks noChangeShapeType="1"/>
          </p:cNvSpPr>
          <p:nvPr/>
        </p:nvSpPr>
        <p:spPr bwMode="auto">
          <a:xfrm flipH="1" flipV="1">
            <a:off x="3440754" y="3482882"/>
            <a:ext cx="11113" cy="3175"/>
          </a:xfrm>
          <a:prstGeom prst="line">
            <a:avLst/>
          </a:prstGeom>
          <a:noFill/>
          <a:ln w="12700">
            <a:solidFill>
              <a:srgbClr val="000000"/>
            </a:solidFill>
            <a:round/>
            <a:headEnd type="none" w="sm" len="sm"/>
            <a:tailEnd type="none" w="sm" len="sm"/>
          </a:ln>
          <a:effectLst/>
        </p:spPr>
        <p:txBody>
          <a:bodyPr/>
          <a:lstStyle/>
          <a:p>
            <a:endParaRPr lang="en-US"/>
          </a:p>
        </p:txBody>
      </p:sp>
      <p:sp>
        <p:nvSpPr>
          <p:cNvPr id="75" name="Line 78"/>
          <p:cNvSpPr>
            <a:spLocks noChangeShapeType="1"/>
          </p:cNvSpPr>
          <p:nvPr/>
        </p:nvSpPr>
        <p:spPr bwMode="auto">
          <a:xfrm>
            <a:off x="3440754" y="3482882"/>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76" name="Line 79"/>
          <p:cNvSpPr>
            <a:spLocks noChangeShapeType="1"/>
          </p:cNvSpPr>
          <p:nvPr/>
        </p:nvSpPr>
        <p:spPr bwMode="auto">
          <a:xfrm flipV="1">
            <a:off x="3424879" y="3430494"/>
            <a:ext cx="0" cy="26988"/>
          </a:xfrm>
          <a:prstGeom prst="line">
            <a:avLst/>
          </a:prstGeom>
          <a:noFill/>
          <a:ln w="12700">
            <a:solidFill>
              <a:srgbClr val="000000"/>
            </a:solidFill>
            <a:round/>
            <a:headEnd type="none" w="sm" len="sm"/>
            <a:tailEnd type="none" w="sm" len="sm"/>
          </a:ln>
          <a:effectLst/>
        </p:spPr>
        <p:txBody>
          <a:bodyPr/>
          <a:lstStyle/>
          <a:p>
            <a:endParaRPr lang="en-US"/>
          </a:p>
        </p:txBody>
      </p:sp>
      <p:sp>
        <p:nvSpPr>
          <p:cNvPr id="77" name="Line 80"/>
          <p:cNvSpPr>
            <a:spLocks noChangeShapeType="1"/>
          </p:cNvSpPr>
          <p:nvPr/>
        </p:nvSpPr>
        <p:spPr bwMode="auto">
          <a:xfrm>
            <a:off x="3424879" y="3430494"/>
            <a:ext cx="23813" cy="0"/>
          </a:xfrm>
          <a:prstGeom prst="line">
            <a:avLst/>
          </a:prstGeom>
          <a:noFill/>
          <a:ln w="12700">
            <a:solidFill>
              <a:srgbClr val="000000"/>
            </a:solidFill>
            <a:round/>
            <a:headEnd type="none" w="sm" len="sm"/>
            <a:tailEnd type="none" w="sm" len="sm"/>
          </a:ln>
          <a:effectLst/>
        </p:spPr>
        <p:txBody>
          <a:bodyPr/>
          <a:lstStyle/>
          <a:p>
            <a:endParaRPr lang="en-US"/>
          </a:p>
        </p:txBody>
      </p:sp>
      <p:sp>
        <p:nvSpPr>
          <p:cNvPr id="78" name="Line 81"/>
          <p:cNvSpPr>
            <a:spLocks noChangeShapeType="1"/>
          </p:cNvSpPr>
          <p:nvPr/>
        </p:nvSpPr>
        <p:spPr bwMode="auto">
          <a:xfrm flipH="1">
            <a:off x="3310579" y="3430494"/>
            <a:ext cx="114300" cy="38100"/>
          </a:xfrm>
          <a:prstGeom prst="line">
            <a:avLst/>
          </a:prstGeom>
          <a:noFill/>
          <a:ln w="12700">
            <a:solidFill>
              <a:srgbClr val="000000"/>
            </a:solidFill>
            <a:round/>
            <a:headEnd type="none" w="sm" len="sm"/>
            <a:tailEnd type="none" w="sm" len="sm"/>
          </a:ln>
          <a:effectLst/>
        </p:spPr>
        <p:txBody>
          <a:bodyPr/>
          <a:lstStyle/>
          <a:p>
            <a:endParaRPr lang="en-US"/>
          </a:p>
        </p:txBody>
      </p:sp>
      <p:sp>
        <p:nvSpPr>
          <p:cNvPr id="79" name="Line 82"/>
          <p:cNvSpPr>
            <a:spLocks noChangeShapeType="1"/>
          </p:cNvSpPr>
          <p:nvPr/>
        </p:nvSpPr>
        <p:spPr bwMode="auto">
          <a:xfrm>
            <a:off x="3310579" y="3468594"/>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80" name="Line 83"/>
          <p:cNvSpPr>
            <a:spLocks noChangeShapeType="1"/>
          </p:cNvSpPr>
          <p:nvPr/>
        </p:nvSpPr>
        <p:spPr bwMode="auto">
          <a:xfrm flipV="1">
            <a:off x="3301054" y="3468594"/>
            <a:ext cx="9525" cy="6350"/>
          </a:xfrm>
          <a:prstGeom prst="line">
            <a:avLst/>
          </a:prstGeom>
          <a:noFill/>
          <a:ln w="12700">
            <a:solidFill>
              <a:srgbClr val="000000"/>
            </a:solidFill>
            <a:round/>
            <a:headEnd type="none" w="sm" len="sm"/>
            <a:tailEnd type="none" w="sm" len="sm"/>
          </a:ln>
          <a:effectLst/>
        </p:spPr>
        <p:txBody>
          <a:bodyPr/>
          <a:lstStyle/>
          <a:p>
            <a:endParaRPr lang="en-US"/>
          </a:p>
        </p:txBody>
      </p:sp>
      <p:sp>
        <p:nvSpPr>
          <p:cNvPr id="81" name="Line 84"/>
          <p:cNvSpPr>
            <a:spLocks noChangeShapeType="1"/>
          </p:cNvSpPr>
          <p:nvPr/>
        </p:nvSpPr>
        <p:spPr bwMode="auto">
          <a:xfrm>
            <a:off x="3310579" y="3468594"/>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82" name="Line 85"/>
          <p:cNvSpPr>
            <a:spLocks noChangeShapeType="1"/>
          </p:cNvSpPr>
          <p:nvPr/>
        </p:nvSpPr>
        <p:spPr bwMode="auto">
          <a:xfrm flipV="1">
            <a:off x="3293117" y="3474944"/>
            <a:ext cx="7937" cy="11113"/>
          </a:xfrm>
          <a:prstGeom prst="line">
            <a:avLst/>
          </a:prstGeom>
          <a:noFill/>
          <a:ln w="12700">
            <a:solidFill>
              <a:srgbClr val="000000"/>
            </a:solidFill>
            <a:round/>
            <a:headEnd type="none" w="sm" len="sm"/>
            <a:tailEnd type="none" w="sm" len="sm"/>
          </a:ln>
          <a:effectLst/>
        </p:spPr>
        <p:txBody>
          <a:bodyPr/>
          <a:lstStyle/>
          <a:p>
            <a:endParaRPr lang="en-US"/>
          </a:p>
        </p:txBody>
      </p:sp>
      <p:sp>
        <p:nvSpPr>
          <p:cNvPr id="83" name="Line 86"/>
          <p:cNvSpPr>
            <a:spLocks noChangeShapeType="1"/>
          </p:cNvSpPr>
          <p:nvPr/>
        </p:nvSpPr>
        <p:spPr bwMode="auto">
          <a:xfrm>
            <a:off x="3301054" y="3474944"/>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84" name="Line 87"/>
          <p:cNvSpPr>
            <a:spLocks noChangeShapeType="1"/>
          </p:cNvSpPr>
          <p:nvPr/>
        </p:nvSpPr>
        <p:spPr bwMode="auto">
          <a:xfrm flipV="1">
            <a:off x="3291529" y="3486057"/>
            <a:ext cx="1588" cy="12700"/>
          </a:xfrm>
          <a:prstGeom prst="line">
            <a:avLst/>
          </a:prstGeom>
          <a:noFill/>
          <a:ln w="12700">
            <a:solidFill>
              <a:srgbClr val="000000"/>
            </a:solidFill>
            <a:round/>
            <a:headEnd type="none" w="sm" len="sm"/>
            <a:tailEnd type="none" w="sm" len="sm"/>
          </a:ln>
          <a:effectLst/>
        </p:spPr>
        <p:txBody>
          <a:bodyPr/>
          <a:lstStyle/>
          <a:p>
            <a:endParaRPr lang="en-US"/>
          </a:p>
        </p:txBody>
      </p:sp>
      <p:sp>
        <p:nvSpPr>
          <p:cNvPr id="85" name="Line 88"/>
          <p:cNvSpPr>
            <a:spLocks noChangeShapeType="1"/>
          </p:cNvSpPr>
          <p:nvPr/>
        </p:nvSpPr>
        <p:spPr bwMode="auto">
          <a:xfrm>
            <a:off x="3293117" y="34860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86" name="Line 89"/>
          <p:cNvSpPr>
            <a:spLocks noChangeShapeType="1"/>
          </p:cNvSpPr>
          <p:nvPr/>
        </p:nvSpPr>
        <p:spPr bwMode="auto">
          <a:xfrm flipH="1" flipV="1">
            <a:off x="3291529" y="3498757"/>
            <a:ext cx="3175" cy="11112"/>
          </a:xfrm>
          <a:prstGeom prst="line">
            <a:avLst/>
          </a:prstGeom>
          <a:noFill/>
          <a:ln w="12700">
            <a:solidFill>
              <a:srgbClr val="000000"/>
            </a:solidFill>
            <a:round/>
            <a:headEnd type="none" w="sm" len="sm"/>
            <a:tailEnd type="none" w="sm" len="sm"/>
          </a:ln>
          <a:effectLst/>
        </p:spPr>
        <p:txBody>
          <a:bodyPr/>
          <a:lstStyle/>
          <a:p>
            <a:endParaRPr lang="en-US"/>
          </a:p>
        </p:txBody>
      </p:sp>
      <p:sp>
        <p:nvSpPr>
          <p:cNvPr id="87" name="Line 90"/>
          <p:cNvSpPr>
            <a:spLocks noChangeShapeType="1"/>
          </p:cNvSpPr>
          <p:nvPr/>
        </p:nvSpPr>
        <p:spPr bwMode="auto">
          <a:xfrm>
            <a:off x="3291529" y="3498757"/>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88" name="Line 91"/>
          <p:cNvSpPr>
            <a:spLocks noChangeShapeType="1"/>
          </p:cNvSpPr>
          <p:nvPr/>
        </p:nvSpPr>
        <p:spPr bwMode="auto">
          <a:xfrm flipH="1" flipV="1">
            <a:off x="3294704" y="3509869"/>
            <a:ext cx="7938" cy="9525"/>
          </a:xfrm>
          <a:prstGeom prst="line">
            <a:avLst/>
          </a:prstGeom>
          <a:noFill/>
          <a:ln w="12700">
            <a:solidFill>
              <a:srgbClr val="000000"/>
            </a:solidFill>
            <a:round/>
            <a:headEnd type="none" w="sm" len="sm"/>
            <a:tailEnd type="none" w="sm" len="sm"/>
          </a:ln>
          <a:effectLst/>
        </p:spPr>
        <p:txBody>
          <a:bodyPr/>
          <a:lstStyle/>
          <a:p>
            <a:endParaRPr lang="en-US"/>
          </a:p>
        </p:txBody>
      </p:sp>
      <p:sp>
        <p:nvSpPr>
          <p:cNvPr id="89" name="Line 92"/>
          <p:cNvSpPr>
            <a:spLocks noChangeShapeType="1"/>
          </p:cNvSpPr>
          <p:nvPr/>
        </p:nvSpPr>
        <p:spPr bwMode="auto">
          <a:xfrm>
            <a:off x="3294704" y="3509869"/>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90" name="Line 93"/>
          <p:cNvSpPr>
            <a:spLocks noChangeShapeType="1"/>
          </p:cNvSpPr>
          <p:nvPr/>
        </p:nvSpPr>
        <p:spPr bwMode="auto">
          <a:xfrm>
            <a:off x="3302642" y="3519394"/>
            <a:ext cx="228600" cy="195263"/>
          </a:xfrm>
          <a:prstGeom prst="line">
            <a:avLst/>
          </a:prstGeom>
          <a:noFill/>
          <a:ln w="12700">
            <a:solidFill>
              <a:srgbClr val="000000"/>
            </a:solidFill>
            <a:round/>
            <a:headEnd type="none" w="sm" len="sm"/>
            <a:tailEnd type="none" w="sm" len="sm"/>
          </a:ln>
          <a:effectLst/>
        </p:spPr>
        <p:txBody>
          <a:bodyPr/>
          <a:lstStyle/>
          <a:p>
            <a:endParaRPr lang="en-US"/>
          </a:p>
        </p:txBody>
      </p:sp>
      <p:sp>
        <p:nvSpPr>
          <p:cNvPr id="91" name="Line 94"/>
          <p:cNvSpPr>
            <a:spLocks noChangeShapeType="1"/>
          </p:cNvSpPr>
          <p:nvPr/>
        </p:nvSpPr>
        <p:spPr bwMode="auto">
          <a:xfrm>
            <a:off x="3531242" y="37146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92" name="Line 95"/>
          <p:cNvSpPr>
            <a:spLocks noChangeShapeType="1"/>
          </p:cNvSpPr>
          <p:nvPr/>
        </p:nvSpPr>
        <p:spPr bwMode="auto">
          <a:xfrm flipV="1">
            <a:off x="3985267" y="2454182"/>
            <a:ext cx="0" cy="146050"/>
          </a:xfrm>
          <a:prstGeom prst="line">
            <a:avLst/>
          </a:prstGeom>
          <a:noFill/>
          <a:ln w="12700">
            <a:solidFill>
              <a:srgbClr val="FFFFFF"/>
            </a:solidFill>
            <a:round/>
            <a:headEnd type="none" w="sm" len="sm"/>
            <a:tailEnd type="none" w="sm" len="sm"/>
          </a:ln>
          <a:effectLst/>
        </p:spPr>
        <p:txBody>
          <a:bodyPr/>
          <a:lstStyle/>
          <a:p>
            <a:endParaRPr lang="en-US"/>
          </a:p>
        </p:txBody>
      </p:sp>
      <p:sp>
        <p:nvSpPr>
          <p:cNvPr id="93" name="Line 96"/>
          <p:cNvSpPr>
            <a:spLocks noChangeShapeType="1"/>
          </p:cNvSpPr>
          <p:nvPr/>
        </p:nvSpPr>
        <p:spPr bwMode="auto">
          <a:xfrm>
            <a:off x="3985267" y="2454182"/>
            <a:ext cx="0"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94" name="Line 97"/>
          <p:cNvSpPr>
            <a:spLocks noChangeShapeType="1"/>
          </p:cNvSpPr>
          <p:nvPr/>
        </p:nvSpPr>
        <p:spPr bwMode="auto">
          <a:xfrm>
            <a:off x="3985267" y="2454182"/>
            <a:ext cx="161925" cy="0"/>
          </a:xfrm>
          <a:prstGeom prst="line">
            <a:avLst/>
          </a:prstGeom>
          <a:noFill/>
          <a:ln w="12700">
            <a:solidFill>
              <a:srgbClr val="FFFFFF"/>
            </a:solidFill>
            <a:round/>
            <a:headEnd type="none" w="sm" len="sm"/>
            <a:tailEnd type="none" w="sm" len="sm"/>
          </a:ln>
          <a:effectLst/>
        </p:spPr>
        <p:txBody>
          <a:bodyPr/>
          <a:lstStyle/>
          <a:p>
            <a:endParaRPr lang="en-US"/>
          </a:p>
        </p:txBody>
      </p:sp>
      <p:sp>
        <p:nvSpPr>
          <p:cNvPr id="95" name="Line 98"/>
          <p:cNvSpPr>
            <a:spLocks noChangeShapeType="1"/>
          </p:cNvSpPr>
          <p:nvPr/>
        </p:nvSpPr>
        <p:spPr bwMode="auto">
          <a:xfrm>
            <a:off x="4147192" y="2454182"/>
            <a:ext cx="0"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96" name="Line 99"/>
          <p:cNvSpPr>
            <a:spLocks noChangeShapeType="1"/>
          </p:cNvSpPr>
          <p:nvPr/>
        </p:nvSpPr>
        <p:spPr bwMode="auto">
          <a:xfrm>
            <a:off x="4147192" y="2454182"/>
            <a:ext cx="0" cy="146050"/>
          </a:xfrm>
          <a:prstGeom prst="line">
            <a:avLst/>
          </a:prstGeom>
          <a:noFill/>
          <a:ln w="12700">
            <a:solidFill>
              <a:srgbClr val="FFFFFF"/>
            </a:solidFill>
            <a:round/>
            <a:headEnd type="none" w="sm" len="sm"/>
            <a:tailEnd type="none" w="sm" len="sm"/>
          </a:ln>
          <a:effectLst/>
        </p:spPr>
        <p:txBody>
          <a:bodyPr/>
          <a:lstStyle/>
          <a:p>
            <a:endParaRPr lang="en-US"/>
          </a:p>
        </p:txBody>
      </p:sp>
      <p:sp>
        <p:nvSpPr>
          <p:cNvPr id="97" name="Line 100"/>
          <p:cNvSpPr>
            <a:spLocks noChangeShapeType="1"/>
          </p:cNvSpPr>
          <p:nvPr/>
        </p:nvSpPr>
        <p:spPr bwMode="auto">
          <a:xfrm>
            <a:off x="4147192" y="2600232"/>
            <a:ext cx="25400" cy="0"/>
          </a:xfrm>
          <a:prstGeom prst="line">
            <a:avLst/>
          </a:prstGeom>
          <a:noFill/>
          <a:ln w="12700">
            <a:solidFill>
              <a:srgbClr val="FFFFFF"/>
            </a:solidFill>
            <a:round/>
            <a:headEnd type="none" w="sm" len="sm"/>
            <a:tailEnd type="none" w="sm" len="sm"/>
          </a:ln>
          <a:effectLst/>
        </p:spPr>
        <p:txBody>
          <a:bodyPr/>
          <a:lstStyle/>
          <a:p>
            <a:endParaRPr lang="en-US"/>
          </a:p>
        </p:txBody>
      </p:sp>
      <p:sp>
        <p:nvSpPr>
          <p:cNvPr id="98" name="Line 101"/>
          <p:cNvSpPr>
            <a:spLocks noChangeShapeType="1"/>
          </p:cNvSpPr>
          <p:nvPr/>
        </p:nvSpPr>
        <p:spPr bwMode="auto">
          <a:xfrm flipV="1">
            <a:off x="3985267" y="2454182"/>
            <a:ext cx="0" cy="173037"/>
          </a:xfrm>
          <a:prstGeom prst="line">
            <a:avLst/>
          </a:prstGeom>
          <a:noFill/>
          <a:ln w="12700">
            <a:solidFill>
              <a:srgbClr val="000000"/>
            </a:solidFill>
            <a:round/>
            <a:headEnd type="none" w="sm" len="sm"/>
            <a:tailEnd type="none" w="sm" len="sm"/>
          </a:ln>
          <a:effectLst/>
        </p:spPr>
        <p:txBody>
          <a:bodyPr/>
          <a:lstStyle/>
          <a:p>
            <a:endParaRPr lang="en-US"/>
          </a:p>
        </p:txBody>
      </p:sp>
      <p:sp>
        <p:nvSpPr>
          <p:cNvPr id="99" name="Line 102"/>
          <p:cNvSpPr>
            <a:spLocks noChangeShapeType="1"/>
          </p:cNvSpPr>
          <p:nvPr/>
        </p:nvSpPr>
        <p:spPr bwMode="auto">
          <a:xfrm>
            <a:off x="3985267" y="245418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00" name="Line 103"/>
          <p:cNvSpPr>
            <a:spLocks noChangeShapeType="1"/>
          </p:cNvSpPr>
          <p:nvPr/>
        </p:nvSpPr>
        <p:spPr bwMode="auto">
          <a:xfrm>
            <a:off x="3985267" y="2454182"/>
            <a:ext cx="161925" cy="0"/>
          </a:xfrm>
          <a:prstGeom prst="line">
            <a:avLst/>
          </a:prstGeom>
          <a:noFill/>
          <a:ln w="12700">
            <a:solidFill>
              <a:srgbClr val="000000"/>
            </a:solidFill>
            <a:round/>
            <a:headEnd type="none" w="sm" len="sm"/>
            <a:tailEnd type="none" w="sm" len="sm"/>
          </a:ln>
          <a:effectLst/>
        </p:spPr>
        <p:txBody>
          <a:bodyPr/>
          <a:lstStyle/>
          <a:p>
            <a:endParaRPr lang="en-US"/>
          </a:p>
        </p:txBody>
      </p:sp>
      <p:sp>
        <p:nvSpPr>
          <p:cNvPr id="101" name="Line 104"/>
          <p:cNvSpPr>
            <a:spLocks noChangeShapeType="1"/>
          </p:cNvSpPr>
          <p:nvPr/>
        </p:nvSpPr>
        <p:spPr bwMode="auto">
          <a:xfrm>
            <a:off x="4147192" y="245418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02" name="Line 105"/>
          <p:cNvSpPr>
            <a:spLocks noChangeShapeType="1"/>
          </p:cNvSpPr>
          <p:nvPr/>
        </p:nvSpPr>
        <p:spPr bwMode="auto">
          <a:xfrm>
            <a:off x="4147192" y="2454182"/>
            <a:ext cx="0" cy="173037"/>
          </a:xfrm>
          <a:prstGeom prst="line">
            <a:avLst/>
          </a:prstGeom>
          <a:noFill/>
          <a:ln w="12700">
            <a:solidFill>
              <a:srgbClr val="000000"/>
            </a:solidFill>
            <a:round/>
            <a:headEnd type="none" w="sm" len="sm"/>
            <a:tailEnd type="none" w="sm" len="sm"/>
          </a:ln>
          <a:effectLst/>
        </p:spPr>
        <p:txBody>
          <a:bodyPr/>
          <a:lstStyle/>
          <a:p>
            <a:endParaRPr lang="en-US"/>
          </a:p>
        </p:txBody>
      </p:sp>
      <p:sp>
        <p:nvSpPr>
          <p:cNvPr id="103" name="Line 106"/>
          <p:cNvSpPr>
            <a:spLocks noChangeShapeType="1"/>
          </p:cNvSpPr>
          <p:nvPr/>
        </p:nvSpPr>
        <p:spPr bwMode="auto">
          <a:xfrm>
            <a:off x="4147192" y="2627219"/>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04" name="Line 107"/>
          <p:cNvSpPr>
            <a:spLocks noChangeShapeType="1"/>
          </p:cNvSpPr>
          <p:nvPr/>
        </p:nvSpPr>
        <p:spPr bwMode="auto">
          <a:xfrm flipH="1">
            <a:off x="3985267" y="2627219"/>
            <a:ext cx="161925" cy="0"/>
          </a:xfrm>
          <a:prstGeom prst="line">
            <a:avLst/>
          </a:prstGeom>
          <a:noFill/>
          <a:ln w="12700">
            <a:solidFill>
              <a:srgbClr val="000000"/>
            </a:solidFill>
            <a:round/>
            <a:headEnd type="none" w="sm" len="sm"/>
            <a:tailEnd type="none" w="sm" len="sm"/>
          </a:ln>
          <a:effectLst/>
        </p:spPr>
        <p:txBody>
          <a:bodyPr/>
          <a:lstStyle/>
          <a:p>
            <a:endParaRPr lang="en-US"/>
          </a:p>
        </p:txBody>
      </p:sp>
      <p:sp>
        <p:nvSpPr>
          <p:cNvPr id="105" name="Line 108"/>
          <p:cNvSpPr>
            <a:spLocks noChangeShapeType="1"/>
          </p:cNvSpPr>
          <p:nvPr/>
        </p:nvSpPr>
        <p:spPr bwMode="auto">
          <a:xfrm>
            <a:off x="3985267" y="2627219"/>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06" name="Line 109"/>
          <p:cNvSpPr>
            <a:spLocks noChangeShapeType="1"/>
          </p:cNvSpPr>
          <p:nvPr/>
        </p:nvSpPr>
        <p:spPr bwMode="auto">
          <a:xfrm>
            <a:off x="3985267" y="2454182"/>
            <a:ext cx="161925" cy="173037"/>
          </a:xfrm>
          <a:prstGeom prst="line">
            <a:avLst/>
          </a:prstGeom>
          <a:noFill/>
          <a:ln w="12700">
            <a:solidFill>
              <a:srgbClr val="000000"/>
            </a:solidFill>
            <a:round/>
            <a:headEnd type="none" w="sm" len="sm"/>
            <a:tailEnd type="none" w="sm" len="sm"/>
          </a:ln>
          <a:effectLst/>
        </p:spPr>
        <p:txBody>
          <a:bodyPr/>
          <a:lstStyle/>
          <a:p>
            <a:endParaRPr lang="en-US"/>
          </a:p>
        </p:txBody>
      </p:sp>
      <p:sp>
        <p:nvSpPr>
          <p:cNvPr id="107" name="Line 110"/>
          <p:cNvSpPr>
            <a:spLocks noChangeShapeType="1"/>
          </p:cNvSpPr>
          <p:nvPr/>
        </p:nvSpPr>
        <p:spPr bwMode="auto">
          <a:xfrm>
            <a:off x="4147192" y="2627219"/>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08" name="Line 111"/>
          <p:cNvSpPr>
            <a:spLocks noChangeShapeType="1"/>
          </p:cNvSpPr>
          <p:nvPr/>
        </p:nvSpPr>
        <p:spPr bwMode="auto">
          <a:xfrm flipV="1">
            <a:off x="3985267" y="2454182"/>
            <a:ext cx="161925" cy="173037"/>
          </a:xfrm>
          <a:prstGeom prst="line">
            <a:avLst/>
          </a:prstGeom>
          <a:noFill/>
          <a:ln w="12700">
            <a:solidFill>
              <a:srgbClr val="000000"/>
            </a:solidFill>
            <a:round/>
            <a:headEnd type="none" w="sm" len="sm"/>
            <a:tailEnd type="none" w="sm" len="sm"/>
          </a:ln>
          <a:effectLst/>
        </p:spPr>
        <p:txBody>
          <a:bodyPr/>
          <a:lstStyle/>
          <a:p>
            <a:endParaRPr lang="en-US"/>
          </a:p>
        </p:txBody>
      </p:sp>
      <p:sp>
        <p:nvSpPr>
          <p:cNvPr id="109" name="Line 112"/>
          <p:cNvSpPr>
            <a:spLocks noChangeShapeType="1"/>
          </p:cNvSpPr>
          <p:nvPr/>
        </p:nvSpPr>
        <p:spPr bwMode="auto">
          <a:xfrm>
            <a:off x="4147192" y="245418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10" name="Line 113"/>
          <p:cNvSpPr>
            <a:spLocks noChangeShapeType="1"/>
          </p:cNvSpPr>
          <p:nvPr/>
        </p:nvSpPr>
        <p:spPr bwMode="auto">
          <a:xfrm flipV="1">
            <a:off x="4521842" y="2454182"/>
            <a:ext cx="0" cy="146050"/>
          </a:xfrm>
          <a:prstGeom prst="line">
            <a:avLst/>
          </a:prstGeom>
          <a:noFill/>
          <a:ln w="12700">
            <a:solidFill>
              <a:srgbClr val="FFFFFF"/>
            </a:solidFill>
            <a:round/>
            <a:headEnd type="none" w="sm" len="sm"/>
            <a:tailEnd type="none" w="sm" len="sm"/>
          </a:ln>
          <a:effectLst/>
        </p:spPr>
        <p:txBody>
          <a:bodyPr/>
          <a:lstStyle/>
          <a:p>
            <a:endParaRPr lang="en-US"/>
          </a:p>
        </p:txBody>
      </p:sp>
      <p:sp>
        <p:nvSpPr>
          <p:cNvPr id="111" name="Line 114"/>
          <p:cNvSpPr>
            <a:spLocks noChangeShapeType="1"/>
          </p:cNvSpPr>
          <p:nvPr/>
        </p:nvSpPr>
        <p:spPr bwMode="auto">
          <a:xfrm>
            <a:off x="4521842" y="2454182"/>
            <a:ext cx="0"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112" name="Line 115"/>
          <p:cNvSpPr>
            <a:spLocks noChangeShapeType="1"/>
          </p:cNvSpPr>
          <p:nvPr/>
        </p:nvSpPr>
        <p:spPr bwMode="auto">
          <a:xfrm>
            <a:off x="4521842" y="2454182"/>
            <a:ext cx="158750" cy="0"/>
          </a:xfrm>
          <a:prstGeom prst="line">
            <a:avLst/>
          </a:prstGeom>
          <a:noFill/>
          <a:ln w="12700">
            <a:solidFill>
              <a:srgbClr val="FFFFFF"/>
            </a:solidFill>
            <a:round/>
            <a:headEnd type="none" w="sm" len="sm"/>
            <a:tailEnd type="none" w="sm" len="sm"/>
          </a:ln>
          <a:effectLst/>
        </p:spPr>
        <p:txBody>
          <a:bodyPr/>
          <a:lstStyle/>
          <a:p>
            <a:endParaRPr lang="en-US"/>
          </a:p>
        </p:txBody>
      </p:sp>
      <p:sp>
        <p:nvSpPr>
          <p:cNvPr id="113" name="Line 116"/>
          <p:cNvSpPr>
            <a:spLocks noChangeShapeType="1"/>
          </p:cNvSpPr>
          <p:nvPr/>
        </p:nvSpPr>
        <p:spPr bwMode="auto">
          <a:xfrm>
            <a:off x="4680592" y="2454182"/>
            <a:ext cx="1587"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114" name="Line 117"/>
          <p:cNvSpPr>
            <a:spLocks noChangeShapeType="1"/>
          </p:cNvSpPr>
          <p:nvPr/>
        </p:nvSpPr>
        <p:spPr bwMode="auto">
          <a:xfrm>
            <a:off x="4680592" y="2454182"/>
            <a:ext cx="0" cy="146050"/>
          </a:xfrm>
          <a:prstGeom prst="line">
            <a:avLst/>
          </a:prstGeom>
          <a:noFill/>
          <a:ln w="12700">
            <a:solidFill>
              <a:srgbClr val="FFFFFF"/>
            </a:solidFill>
            <a:round/>
            <a:headEnd type="none" w="sm" len="sm"/>
            <a:tailEnd type="none" w="sm" len="sm"/>
          </a:ln>
          <a:effectLst/>
        </p:spPr>
        <p:txBody>
          <a:bodyPr/>
          <a:lstStyle/>
          <a:p>
            <a:endParaRPr lang="en-US"/>
          </a:p>
        </p:txBody>
      </p:sp>
      <p:sp>
        <p:nvSpPr>
          <p:cNvPr id="115" name="Line 118"/>
          <p:cNvSpPr>
            <a:spLocks noChangeShapeType="1"/>
          </p:cNvSpPr>
          <p:nvPr/>
        </p:nvSpPr>
        <p:spPr bwMode="auto">
          <a:xfrm>
            <a:off x="4680592" y="2600232"/>
            <a:ext cx="1587" cy="0"/>
          </a:xfrm>
          <a:prstGeom prst="line">
            <a:avLst/>
          </a:prstGeom>
          <a:noFill/>
          <a:ln w="12700">
            <a:solidFill>
              <a:srgbClr val="FFFFFF"/>
            </a:solidFill>
            <a:round/>
            <a:headEnd type="none" w="sm" len="sm"/>
            <a:tailEnd type="none" w="sm" len="sm"/>
          </a:ln>
          <a:effectLst/>
        </p:spPr>
        <p:txBody>
          <a:bodyPr/>
          <a:lstStyle/>
          <a:p>
            <a:endParaRPr lang="en-US"/>
          </a:p>
        </p:txBody>
      </p:sp>
      <p:sp>
        <p:nvSpPr>
          <p:cNvPr id="116" name="Line 119"/>
          <p:cNvSpPr>
            <a:spLocks noChangeShapeType="1"/>
          </p:cNvSpPr>
          <p:nvPr/>
        </p:nvSpPr>
        <p:spPr bwMode="auto">
          <a:xfrm flipV="1">
            <a:off x="4521842" y="2454182"/>
            <a:ext cx="0" cy="173037"/>
          </a:xfrm>
          <a:prstGeom prst="line">
            <a:avLst/>
          </a:prstGeom>
          <a:noFill/>
          <a:ln w="12700">
            <a:solidFill>
              <a:srgbClr val="000000"/>
            </a:solidFill>
            <a:round/>
            <a:headEnd type="none" w="sm" len="sm"/>
            <a:tailEnd type="none" w="sm" len="sm"/>
          </a:ln>
          <a:effectLst/>
        </p:spPr>
        <p:txBody>
          <a:bodyPr/>
          <a:lstStyle/>
          <a:p>
            <a:endParaRPr lang="en-US"/>
          </a:p>
        </p:txBody>
      </p:sp>
      <p:sp>
        <p:nvSpPr>
          <p:cNvPr id="117" name="Line 120"/>
          <p:cNvSpPr>
            <a:spLocks noChangeShapeType="1"/>
          </p:cNvSpPr>
          <p:nvPr/>
        </p:nvSpPr>
        <p:spPr bwMode="auto">
          <a:xfrm>
            <a:off x="4521842" y="245418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18" name="Line 121"/>
          <p:cNvSpPr>
            <a:spLocks noChangeShapeType="1"/>
          </p:cNvSpPr>
          <p:nvPr/>
        </p:nvSpPr>
        <p:spPr bwMode="auto">
          <a:xfrm>
            <a:off x="4521842" y="2454182"/>
            <a:ext cx="158750" cy="0"/>
          </a:xfrm>
          <a:prstGeom prst="line">
            <a:avLst/>
          </a:prstGeom>
          <a:noFill/>
          <a:ln w="12700">
            <a:solidFill>
              <a:srgbClr val="000000"/>
            </a:solidFill>
            <a:round/>
            <a:headEnd type="none" w="sm" len="sm"/>
            <a:tailEnd type="none" w="sm" len="sm"/>
          </a:ln>
          <a:effectLst/>
        </p:spPr>
        <p:txBody>
          <a:bodyPr/>
          <a:lstStyle/>
          <a:p>
            <a:endParaRPr lang="en-US"/>
          </a:p>
        </p:txBody>
      </p:sp>
      <p:sp>
        <p:nvSpPr>
          <p:cNvPr id="119" name="Line 122"/>
          <p:cNvSpPr>
            <a:spLocks noChangeShapeType="1"/>
          </p:cNvSpPr>
          <p:nvPr/>
        </p:nvSpPr>
        <p:spPr bwMode="auto">
          <a:xfrm>
            <a:off x="4680592" y="2454182"/>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20" name="Line 123"/>
          <p:cNvSpPr>
            <a:spLocks noChangeShapeType="1"/>
          </p:cNvSpPr>
          <p:nvPr/>
        </p:nvSpPr>
        <p:spPr bwMode="auto">
          <a:xfrm>
            <a:off x="4680592" y="2454182"/>
            <a:ext cx="0" cy="173037"/>
          </a:xfrm>
          <a:prstGeom prst="line">
            <a:avLst/>
          </a:prstGeom>
          <a:noFill/>
          <a:ln w="12700">
            <a:solidFill>
              <a:srgbClr val="000000"/>
            </a:solidFill>
            <a:round/>
            <a:headEnd type="none" w="sm" len="sm"/>
            <a:tailEnd type="none" w="sm" len="sm"/>
          </a:ln>
          <a:effectLst/>
        </p:spPr>
        <p:txBody>
          <a:bodyPr/>
          <a:lstStyle/>
          <a:p>
            <a:endParaRPr lang="en-US"/>
          </a:p>
        </p:txBody>
      </p:sp>
      <p:sp>
        <p:nvSpPr>
          <p:cNvPr id="121" name="Line 124"/>
          <p:cNvSpPr>
            <a:spLocks noChangeShapeType="1"/>
          </p:cNvSpPr>
          <p:nvPr/>
        </p:nvSpPr>
        <p:spPr bwMode="auto">
          <a:xfrm>
            <a:off x="4680592" y="2627219"/>
            <a:ext cx="1587"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22" name="Line 125"/>
          <p:cNvSpPr>
            <a:spLocks noChangeShapeType="1"/>
          </p:cNvSpPr>
          <p:nvPr/>
        </p:nvSpPr>
        <p:spPr bwMode="auto">
          <a:xfrm flipH="1">
            <a:off x="4521842" y="2627219"/>
            <a:ext cx="158750" cy="0"/>
          </a:xfrm>
          <a:prstGeom prst="line">
            <a:avLst/>
          </a:prstGeom>
          <a:noFill/>
          <a:ln w="12700">
            <a:solidFill>
              <a:srgbClr val="000000"/>
            </a:solidFill>
            <a:round/>
            <a:headEnd type="none" w="sm" len="sm"/>
            <a:tailEnd type="none" w="sm" len="sm"/>
          </a:ln>
          <a:effectLst/>
        </p:spPr>
        <p:txBody>
          <a:bodyPr/>
          <a:lstStyle/>
          <a:p>
            <a:endParaRPr lang="en-US"/>
          </a:p>
        </p:txBody>
      </p:sp>
      <p:sp>
        <p:nvSpPr>
          <p:cNvPr id="123" name="Line 126"/>
          <p:cNvSpPr>
            <a:spLocks noChangeShapeType="1"/>
          </p:cNvSpPr>
          <p:nvPr/>
        </p:nvSpPr>
        <p:spPr bwMode="auto">
          <a:xfrm>
            <a:off x="4521842" y="2627219"/>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24" name="Line 127"/>
          <p:cNvSpPr>
            <a:spLocks noChangeShapeType="1"/>
          </p:cNvSpPr>
          <p:nvPr/>
        </p:nvSpPr>
        <p:spPr bwMode="auto">
          <a:xfrm>
            <a:off x="4521842" y="2454182"/>
            <a:ext cx="158750" cy="173037"/>
          </a:xfrm>
          <a:prstGeom prst="line">
            <a:avLst/>
          </a:prstGeom>
          <a:noFill/>
          <a:ln w="12700">
            <a:solidFill>
              <a:srgbClr val="000000"/>
            </a:solidFill>
            <a:round/>
            <a:headEnd type="none" w="sm" len="sm"/>
            <a:tailEnd type="none" w="sm" len="sm"/>
          </a:ln>
          <a:effectLst/>
        </p:spPr>
        <p:txBody>
          <a:bodyPr/>
          <a:lstStyle/>
          <a:p>
            <a:endParaRPr lang="en-US"/>
          </a:p>
        </p:txBody>
      </p:sp>
      <p:sp>
        <p:nvSpPr>
          <p:cNvPr id="125" name="Line 128"/>
          <p:cNvSpPr>
            <a:spLocks noChangeShapeType="1"/>
          </p:cNvSpPr>
          <p:nvPr/>
        </p:nvSpPr>
        <p:spPr bwMode="auto">
          <a:xfrm>
            <a:off x="4680592" y="2627219"/>
            <a:ext cx="1587"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26" name="Line 129"/>
          <p:cNvSpPr>
            <a:spLocks noChangeShapeType="1"/>
          </p:cNvSpPr>
          <p:nvPr/>
        </p:nvSpPr>
        <p:spPr bwMode="auto">
          <a:xfrm flipV="1">
            <a:off x="4521842" y="2454182"/>
            <a:ext cx="158750" cy="173037"/>
          </a:xfrm>
          <a:prstGeom prst="line">
            <a:avLst/>
          </a:prstGeom>
          <a:noFill/>
          <a:ln w="12700">
            <a:solidFill>
              <a:srgbClr val="000000"/>
            </a:solidFill>
            <a:round/>
            <a:headEnd type="none" w="sm" len="sm"/>
            <a:tailEnd type="none" w="sm" len="sm"/>
          </a:ln>
          <a:effectLst/>
        </p:spPr>
        <p:txBody>
          <a:bodyPr/>
          <a:lstStyle/>
          <a:p>
            <a:endParaRPr lang="en-US"/>
          </a:p>
        </p:txBody>
      </p:sp>
      <p:sp>
        <p:nvSpPr>
          <p:cNvPr id="127" name="Line 130"/>
          <p:cNvSpPr>
            <a:spLocks noChangeShapeType="1"/>
          </p:cNvSpPr>
          <p:nvPr/>
        </p:nvSpPr>
        <p:spPr bwMode="auto">
          <a:xfrm>
            <a:off x="4680592" y="2454182"/>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28" name="Line 131"/>
          <p:cNvSpPr>
            <a:spLocks noChangeShapeType="1"/>
          </p:cNvSpPr>
          <p:nvPr/>
        </p:nvSpPr>
        <p:spPr bwMode="auto">
          <a:xfrm flipH="1">
            <a:off x="4147192" y="2168432"/>
            <a:ext cx="185737" cy="831850"/>
          </a:xfrm>
          <a:prstGeom prst="line">
            <a:avLst/>
          </a:prstGeom>
          <a:noFill/>
          <a:ln w="12700">
            <a:solidFill>
              <a:srgbClr val="0000FF"/>
            </a:solidFill>
            <a:round/>
            <a:headEnd type="none" w="sm" len="sm"/>
            <a:tailEnd type="none" w="sm" len="sm"/>
          </a:ln>
          <a:effectLst/>
        </p:spPr>
        <p:txBody>
          <a:bodyPr/>
          <a:lstStyle/>
          <a:p>
            <a:endParaRPr lang="en-US"/>
          </a:p>
        </p:txBody>
      </p:sp>
      <p:sp>
        <p:nvSpPr>
          <p:cNvPr id="129" name="Line 132"/>
          <p:cNvSpPr>
            <a:spLocks noChangeShapeType="1"/>
          </p:cNvSpPr>
          <p:nvPr/>
        </p:nvSpPr>
        <p:spPr bwMode="auto">
          <a:xfrm>
            <a:off x="4147192" y="3000282"/>
            <a:ext cx="25400" cy="0"/>
          </a:xfrm>
          <a:prstGeom prst="line">
            <a:avLst/>
          </a:prstGeom>
          <a:noFill/>
          <a:ln w="12700">
            <a:solidFill>
              <a:srgbClr val="0000FF"/>
            </a:solidFill>
            <a:round/>
            <a:headEnd type="none" w="sm" len="sm"/>
            <a:tailEnd type="none" w="sm" len="sm"/>
          </a:ln>
          <a:effectLst/>
        </p:spPr>
        <p:txBody>
          <a:bodyPr/>
          <a:lstStyle/>
          <a:p>
            <a:endParaRPr lang="en-US"/>
          </a:p>
        </p:txBody>
      </p:sp>
      <p:sp>
        <p:nvSpPr>
          <p:cNvPr id="130" name="Line 133"/>
          <p:cNvSpPr>
            <a:spLocks noChangeShapeType="1"/>
          </p:cNvSpPr>
          <p:nvPr/>
        </p:nvSpPr>
        <p:spPr bwMode="auto">
          <a:xfrm>
            <a:off x="3985267" y="2912969"/>
            <a:ext cx="161925" cy="0"/>
          </a:xfrm>
          <a:prstGeom prst="line">
            <a:avLst/>
          </a:prstGeom>
          <a:noFill/>
          <a:ln w="12700">
            <a:solidFill>
              <a:srgbClr val="000000"/>
            </a:solidFill>
            <a:round/>
            <a:headEnd type="none" w="sm" len="sm"/>
            <a:tailEnd type="none" w="sm" len="sm"/>
          </a:ln>
          <a:effectLst/>
        </p:spPr>
        <p:txBody>
          <a:bodyPr/>
          <a:lstStyle/>
          <a:p>
            <a:endParaRPr lang="en-US"/>
          </a:p>
        </p:txBody>
      </p:sp>
      <p:sp>
        <p:nvSpPr>
          <p:cNvPr id="131" name="Line 134"/>
          <p:cNvSpPr>
            <a:spLocks noChangeShapeType="1"/>
          </p:cNvSpPr>
          <p:nvPr/>
        </p:nvSpPr>
        <p:spPr bwMode="auto">
          <a:xfrm>
            <a:off x="4147192" y="2912969"/>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32" name="Line 135"/>
          <p:cNvSpPr>
            <a:spLocks noChangeShapeType="1"/>
          </p:cNvSpPr>
          <p:nvPr/>
        </p:nvSpPr>
        <p:spPr bwMode="auto">
          <a:xfrm flipV="1">
            <a:off x="3985267" y="2912969"/>
            <a:ext cx="0" cy="173038"/>
          </a:xfrm>
          <a:prstGeom prst="line">
            <a:avLst/>
          </a:prstGeom>
          <a:noFill/>
          <a:ln w="12700">
            <a:solidFill>
              <a:srgbClr val="000000"/>
            </a:solidFill>
            <a:round/>
            <a:headEnd type="none" w="sm" len="sm"/>
            <a:tailEnd type="none" w="sm" len="sm"/>
          </a:ln>
          <a:effectLst/>
        </p:spPr>
        <p:txBody>
          <a:bodyPr/>
          <a:lstStyle/>
          <a:p>
            <a:endParaRPr lang="en-US"/>
          </a:p>
        </p:txBody>
      </p:sp>
      <p:sp>
        <p:nvSpPr>
          <p:cNvPr id="133" name="Line 136"/>
          <p:cNvSpPr>
            <a:spLocks noChangeShapeType="1"/>
          </p:cNvSpPr>
          <p:nvPr/>
        </p:nvSpPr>
        <p:spPr bwMode="auto">
          <a:xfrm>
            <a:off x="3985267" y="2912969"/>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34" name="Line 137"/>
          <p:cNvSpPr>
            <a:spLocks noChangeShapeType="1"/>
          </p:cNvSpPr>
          <p:nvPr/>
        </p:nvSpPr>
        <p:spPr bwMode="auto">
          <a:xfrm>
            <a:off x="3985267" y="2912969"/>
            <a:ext cx="161925" cy="0"/>
          </a:xfrm>
          <a:prstGeom prst="line">
            <a:avLst/>
          </a:prstGeom>
          <a:noFill/>
          <a:ln w="12700">
            <a:solidFill>
              <a:srgbClr val="000000"/>
            </a:solidFill>
            <a:round/>
            <a:headEnd type="none" w="sm" len="sm"/>
            <a:tailEnd type="none" w="sm" len="sm"/>
          </a:ln>
          <a:effectLst/>
        </p:spPr>
        <p:txBody>
          <a:bodyPr/>
          <a:lstStyle/>
          <a:p>
            <a:endParaRPr lang="en-US"/>
          </a:p>
        </p:txBody>
      </p:sp>
      <p:sp>
        <p:nvSpPr>
          <p:cNvPr id="135" name="Line 138"/>
          <p:cNvSpPr>
            <a:spLocks noChangeShapeType="1"/>
          </p:cNvSpPr>
          <p:nvPr/>
        </p:nvSpPr>
        <p:spPr bwMode="auto">
          <a:xfrm>
            <a:off x="4147192" y="2912969"/>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36" name="Line 139"/>
          <p:cNvSpPr>
            <a:spLocks noChangeShapeType="1"/>
          </p:cNvSpPr>
          <p:nvPr/>
        </p:nvSpPr>
        <p:spPr bwMode="auto">
          <a:xfrm>
            <a:off x="4147192" y="2912969"/>
            <a:ext cx="0" cy="173038"/>
          </a:xfrm>
          <a:prstGeom prst="line">
            <a:avLst/>
          </a:prstGeom>
          <a:noFill/>
          <a:ln w="12700">
            <a:solidFill>
              <a:srgbClr val="000000"/>
            </a:solidFill>
            <a:round/>
            <a:headEnd type="none" w="sm" len="sm"/>
            <a:tailEnd type="none" w="sm" len="sm"/>
          </a:ln>
          <a:effectLst/>
        </p:spPr>
        <p:txBody>
          <a:bodyPr/>
          <a:lstStyle/>
          <a:p>
            <a:endParaRPr lang="en-US"/>
          </a:p>
        </p:txBody>
      </p:sp>
      <p:sp>
        <p:nvSpPr>
          <p:cNvPr id="137" name="Line 140"/>
          <p:cNvSpPr>
            <a:spLocks noChangeShapeType="1"/>
          </p:cNvSpPr>
          <p:nvPr/>
        </p:nvSpPr>
        <p:spPr bwMode="auto">
          <a:xfrm>
            <a:off x="4147192" y="308600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38" name="Line 141"/>
          <p:cNvSpPr>
            <a:spLocks noChangeShapeType="1"/>
          </p:cNvSpPr>
          <p:nvPr/>
        </p:nvSpPr>
        <p:spPr bwMode="auto">
          <a:xfrm flipH="1">
            <a:off x="3985267" y="3086007"/>
            <a:ext cx="161925" cy="0"/>
          </a:xfrm>
          <a:prstGeom prst="line">
            <a:avLst/>
          </a:prstGeom>
          <a:noFill/>
          <a:ln w="12700">
            <a:solidFill>
              <a:srgbClr val="000000"/>
            </a:solidFill>
            <a:round/>
            <a:headEnd type="none" w="sm" len="sm"/>
            <a:tailEnd type="none" w="sm" len="sm"/>
          </a:ln>
          <a:effectLst/>
        </p:spPr>
        <p:txBody>
          <a:bodyPr/>
          <a:lstStyle/>
          <a:p>
            <a:endParaRPr lang="en-US"/>
          </a:p>
        </p:txBody>
      </p:sp>
      <p:sp>
        <p:nvSpPr>
          <p:cNvPr id="139" name="Line 142"/>
          <p:cNvSpPr>
            <a:spLocks noChangeShapeType="1"/>
          </p:cNvSpPr>
          <p:nvPr/>
        </p:nvSpPr>
        <p:spPr bwMode="auto">
          <a:xfrm>
            <a:off x="3985267" y="308600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40" name="Line 143"/>
          <p:cNvSpPr>
            <a:spLocks noChangeShapeType="1"/>
          </p:cNvSpPr>
          <p:nvPr/>
        </p:nvSpPr>
        <p:spPr bwMode="auto">
          <a:xfrm>
            <a:off x="3985267" y="2912969"/>
            <a:ext cx="161925" cy="173038"/>
          </a:xfrm>
          <a:prstGeom prst="line">
            <a:avLst/>
          </a:prstGeom>
          <a:noFill/>
          <a:ln w="12700">
            <a:solidFill>
              <a:srgbClr val="000000"/>
            </a:solidFill>
            <a:round/>
            <a:headEnd type="none" w="sm" len="sm"/>
            <a:tailEnd type="none" w="sm" len="sm"/>
          </a:ln>
          <a:effectLst/>
        </p:spPr>
        <p:txBody>
          <a:bodyPr/>
          <a:lstStyle/>
          <a:p>
            <a:endParaRPr lang="en-US"/>
          </a:p>
        </p:txBody>
      </p:sp>
      <p:sp>
        <p:nvSpPr>
          <p:cNvPr id="141" name="Line 144"/>
          <p:cNvSpPr>
            <a:spLocks noChangeShapeType="1"/>
          </p:cNvSpPr>
          <p:nvPr/>
        </p:nvSpPr>
        <p:spPr bwMode="auto">
          <a:xfrm>
            <a:off x="4147192" y="308600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42" name="Line 145"/>
          <p:cNvSpPr>
            <a:spLocks noChangeShapeType="1"/>
          </p:cNvSpPr>
          <p:nvPr/>
        </p:nvSpPr>
        <p:spPr bwMode="auto">
          <a:xfrm flipH="1">
            <a:off x="3985267" y="2912969"/>
            <a:ext cx="161925" cy="173038"/>
          </a:xfrm>
          <a:prstGeom prst="line">
            <a:avLst/>
          </a:prstGeom>
          <a:noFill/>
          <a:ln w="12700">
            <a:solidFill>
              <a:srgbClr val="000000"/>
            </a:solidFill>
            <a:round/>
            <a:headEnd type="none" w="sm" len="sm"/>
            <a:tailEnd type="none" w="sm" len="sm"/>
          </a:ln>
          <a:effectLst/>
        </p:spPr>
        <p:txBody>
          <a:bodyPr/>
          <a:lstStyle/>
          <a:p>
            <a:endParaRPr lang="en-US"/>
          </a:p>
        </p:txBody>
      </p:sp>
      <p:sp>
        <p:nvSpPr>
          <p:cNvPr id="143" name="Line 146"/>
          <p:cNvSpPr>
            <a:spLocks noChangeShapeType="1"/>
          </p:cNvSpPr>
          <p:nvPr/>
        </p:nvSpPr>
        <p:spPr bwMode="auto">
          <a:xfrm>
            <a:off x="3985267" y="308600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44" name="Line 147"/>
          <p:cNvSpPr>
            <a:spLocks noChangeShapeType="1"/>
          </p:cNvSpPr>
          <p:nvPr/>
        </p:nvSpPr>
        <p:spPr bwMode="auto">
          <a:xfrm>
            <a:off x="3531242" y="3714657"/>
            <a:ext cx="587375" cy="0"/>
          </a:xfrm>
          <a:prstGeom prst="line">
            <a:avLst/>
          </a:prstGeom>
          <a:noFill/>
          <a:ln w="12700">
            <a:solidFill>
              <a:srgbClr val="000000"/>
            </a:solidFill>
            <a:round/>
            <a:headEnd type="none" w="sm" len="sm"/>
            <a:tailEnd type="none" w="sm" len="sm"/>
          </a:ln>
          <a:effectLst/>
        </p:spPr>
        <p:txBody>
          <a:bodyPr/>
          <a:lstStyle/>
          <a:p>
            <a:endParaRPr lang="en-US"/>
          </a:p>
        </p:txBody>
      </p:sp>
      <p:sp>
        <p:nvSpPr>
          <p:cNvPr id="145" name="Line 148"/>
          <p:cNvSpPr>
            <a:spLocks noChangeShapeType="1"/>
          </p:cNvSpPr>
          <p:nvPr/>
        </p:nvSpPr>
        <p:spPr bwMode="auto">
          <a:xfrm>
            <a:off x="4118617" y="37146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46" name="Line 149"/>
          <p:cNvSpPr>
            <a:spLocks noChangeShapeType="1"/>
          </p:cNvSpPr>
          <p:nvPr/>
        </p:nvSpPr>
        <p:spPr bwMode="auto">
          <a:xfrm>
            <a:off x="4547242" y="3657507"/>
            <a:ext cx="374650" cy="0"/>
          </a:xfrm>
          <a:prstGeom prst="line">
            <a:avLst/>
          </a:prstGeom>
          <a:noFill/>
          <a:ln w="12700">
            <a:solidFill>
              <a:srgbClr val="000000"/>
            </a:solidFill>
            <a:round/>
            <a:headEnd type="none" w="sm" len="sm"/>
            <a:tailEnd type="none" w="sm" len="sm"/>
          </a:ln>
          <a:effectLst/>
        </p:spPr>
        <p:txBody>
          <a:bodyPr/>
          <a:lstStyle/>
          <a:p>
            <a:endParaRPr lang="en-US"/>
          </a:p>
        </p:txBody>
      </p:sp>
      <p:sp>
        <p:nvSpPr>
          <p:cNvPr id="147" name="Line 150"/>
          <p:cNvSpPr>
            <a:spLocks noChangeShapeType="1"/>
          </p:cNvSpPr>
          <p:nvPr/>
        </p:nvSpPr>
        <p:spPr bwMode="auto">
          <a:xfrm>
            <a:off x="4921892" y="365750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48" name="Line 151"/>
          <p:cNvSpPr>
            <a:spLocks noChangeShapeType="1"/>
          </p:cNvSpPr>
          <p:nvPr/>
        </p:nvSpPr>
        <p:spPr bwMode="auto">
          <a:xfrm flipV="1">
            <a:off x="4921892" y="3600357"/>
            <a:ext cx="0" cy="57150"/>
          </a:xfrm>
          <a:prstGeom prst="line">
            <a:avLst/>
          </a:prstGeom>
          <a:noFill/>
          <a:ln w="12700">
            <a:solidFill>
              <a:srgbClr val="000000"/>
            </a:solidFill>
            <a:round/>
            <a:headEnd type="none" w="sm" len="sm"/>
            <a:tailEnd type="none" w="sm" len="sm"/>
          </a:ln>
          <a:effectLst/>
        </p:spPr>
        <p:txBody>
          <a:bodyPr/>
          <a:lstStyle/>
          <a:p>
            <a:endParaRPr lang="en-US"/>
          </a:p>
        </p:txBody>
      </p:sp>
      <p:sp>
        <p:nvSpPr>
          <p:cNvPr id="149" name="Line 152"/>
          <p:cNvSpPr>
            <a:spLocks noChangeShapeType="1"/>
          </p:cNvSpPr>
          <p:nvPr/>
        </p:nvSpPr>
        <p:spPr bwMode="auto">
          <a:xfrm>
            <a:off x="4921892" y="36003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50" name="Line 153"/>
          <p:cNvSpPr>
            <a:spLocks noChangeShapeType="1"/>
          </p:cNvSpPr>
          <p:nvPr/>
        </p:nvSpPr>
        <p:spPr bwMode="auto">
          <a:xfrm flipH="1">
            <a:off x="4521842" y="2912969"/>
            <a:ext cx="158750" cy="0"/>
          </a:xfrm>
          <a:prstGeom prst="line">
            <a:avLst/>
          </a:prstGeom>
          <a:noFill/>
          <a:ln w="12700">
            <a:solidFill>
              <a:srgbClr val="000000"/>
            </a:solidFill>
            <a:round/>
            <a:headEnd type="none" w="sm" len="sm"/>
            <a:tailEnd type="none" w="sm" len="sm"/>
          </a:ln>
          <a:effectLst/>
        </p:spPr>
        <p:txBody>
          <a:bodyPr/>
          <a:lstStyle/>
          <a:p>
            <a:endParaRPr lang="en-US"/>
          </a:p>
        </p:txBody>
      </p:sp>
      <p:sp>
        <p:nvSpPr>
          <p:cNvPr id="151" name="Line 154"/>
          <p:cNvSpPr>
            <a:spLocks noChangeShapeType="1"/>
          </p:cNvSpPr>
          <p:nvPr/>
        </p:nvSpPr>
        <p:spPr bwMode="auto">
          <a:xfrm>
            <a:off x="4521842" y="2912969"/>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52" name="Line 155"/>
          <p:cNvSpPr>
            <a:spLocks noChangeShapeType="1"/>
          </p:cNvSpPr>
          <p:nvPr/>
        </p:nvSpPr>
        <p:spPr bwMode="auto">
          <a:xfrm flipV="1">
            <a:off x="4680592" y="2912969"/>
            <a:ext cx="0" cy="173038"/>
          </a:xfrm>
          <a:prstGeom prst="line">
            <a:avLst/>
          </a:prstGeom>
          <a:noFill/>
          <a:ln w="12700">
            <a:solidFill>
              <a:srgbClr val="000000"/>
            </a:solidFill>
            <a:round/>
            <a:headEnd type="none" w="sm" len="sm"/>
            <a:tailEnd type="none" w="sm" len="sm"/>
          </a:ln>
          <a:effectLst/>
        </p:spPr>
        <p:txBody>
          <a:bodyPr/>
          <a:lstStyle/>
          <a:p>
            <a:endParaRPr lang="en-US"/>
          </a:p>
        </p:txBody>
      </p:sp>
      <p:sp>
        <p:nvSpPr>
          <p:cNvPr id="153" name="Line 156"/>
          <p:cNvSpPr>
            <a:spLocks noChangeShapeType="1"/>
          </p:cNvSpPr>
          <p:nvPr/>
        </p:nvSpPr>
        <p:spPr bwMode="auto">
          <a:xfrm>
            <a:off x="4680592" y="2912969"/>
            <a:ext cx="1587"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54" name="Line 157"/>
          <p:cNvSpPr>
            <a:spLocks noChangeShapeType="1"/>
          </p:cNvSpPr>
          <p:nvPr/>
        </p:nvSpPr>
        <p:spPr bwMode="auto">
          <a:xfrm flipH="1">
            <a:off x="4521842" y="2912969"/>
            <a:ext cx="158750" cy="0"/>
          </a:xfrm>
          <a:prstGeom prst="line">
            <a:avLst/>
          </a:prstGeom>
          <a:noFill/>
          <a:ln w="12700">
            <a:solidFill>
              <a:srgbClr val="000000"/>
            </a:solidFill>
            <a:round/>
            <a:headEnd type="none" w="sm" len="sm"/>
            <a:tailEnd type="none" w="sm" len="sm"/>
          </a:ln>
          <a:effectLst/>
        </p:spPr>
        <p:txBody>
          <a:bodyPr/>
          <a:lstStyle/>
          <a:p>
            <a:endParaRPr lang="en-US"/>
          </a:p>
        </p:txBody>
      </p:sp>
      <p:sp>
        <p:nvSpPr>
          <p:cNvPr id="155" name="Line 158"/>
          <p:cNvSpPr>
            <a:spLocks noChangeShapeType="1"/>
          </p:cNvSpPr>
          <p:nvPr/>
        </p:nvSpPr>
        <p:spPr bwMode="auto">
          <a:xfrm>
            <a:off x="4521842" y="2912969"/>
            <a:ext cx="0"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56" name="Line 159"/>
          <p:cNvSpPr>
            <a:spLocks noChangeShapeType="1"/>
          </p:cNvSpPr>
          <p:nvPr/>
        </p:nvSpPr>
        <p:spPr bwMode="auto">
          <a:xfrm>
            <a:off x="4521842" y="2912969"/>
            <a:ext cx="0" cy="173038"/>
          </a:xfrm>
          <a:prstGeom prst="line">
            <a:avLst/>
          </a:prstGeom>
          <a:noFill/>
          <a:ln w="12700">
            <a:solidFill>
              <a:srgbClr val="000000"/>
            </a:solidFill>
            <a:round/>
            <a:headEnd type="none" w="sm" len="sm"/>
            <a:tailEnd type="none" w="sm" len="sm"/>
          </a:ln>
          <a:effectLst/>
        </p:spPr>
        <p:txBody>
          <a:bodyPr/>
          <a:lstStyle/>
          <a:p>
            <a:endParaRPr lang="en-US"/>
          </a:p>
        </p:txBody>
      </p:sp>
      <p:sp>
        <p:nvSpPr>
          <p:cNvPr id="157" name="Line 160"/>
          <p:cNvSpPr>
            <a:spLocks noChangeShapeType="1"/>
          </p:cNvSpPr>
          <p:nvPr/>
        </p:nvSpPr>
        <p:spPr bwMode="auto">
          <a:xfrm>
            <a:off x="4521842" y="308600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58" name="Line 161"/>
          <p:cNvSpPr>
            <a:spLocks noChangeShapeType="1"/>
          </p:cNvSpPr>
          <p:nvPr/>
        </p:nvSpPr>
        <p:spPr bwMode="auto">
          <a:xfrm>
            <a:off x="4521842" y="3086007"/>
            <a:ext cx="158750" cy="0"/>
          </a:xfrm>
          <a:prstGeom prst="line">
            <a:avLst/>
          </a:prstGeom>
          <a:noFill/>
          <a:ln w="12700">
            <a:solidFill>
              <a:srgbClr val="000000"/>
            </a:solidFill>
            <a:round/>
            <a:headEnd type="none" w="sm" len="sm"/>
            <a:tailEnd type="none" w="sm" len="sm"/>
          </a:ln>
          <a:effectLst/>
        </p:spPr>
        <p:txBody>
          <a:bodyPr/>
          <a:lstStyle/>
          <a:p>
            <a:endParaRPr lang="en-US"/>
          </a:p>
        </p:txBody>
      </p:sp>
      <p:sp>
        <p:nvSpPr>
          <p:cNvPr id="159" name="Line 162"/>
          <p:cNvSpPr>
            <a:spLocks noChangeShapeType="1"/>
          </p:cNvSpPr>
          <p:nvPr/>
        </p:nvSpPr>
        <p:spPr bwMode="auto">
          <a:xfrm>
            <a:off x="4680592" y="308600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60" name="Line 163"/>
          <p:cNvSpPr>
            <a:spLocks noChangeShapeType="1"/>
          </p:cNvSpPr>
          <p:nvPr/>
        </p:nvSpPr>
        <p:spPr bwMode="auto">
          <a:xfrm flipH="1">
            <a:off x="4521842" y="2912969"/>
            <a:ext cx="158750" cy="173038"/>
          </a:xfrm>
          <a:prstGeom prst="line">
            <a:avLst/>
          </a:prstGeom>
          <a:noFill/>
          <a:ln w="12700">
            <a:solidFill>
              <a:srgbClr val="000000"/>
            </a:solidFill>
            <a:round/>
            <a:headEnd type="none" w="sm" len="sm"/>
            <a:tailEnd type="none" w="sm" len="sm"/>
          </a:ln>
          <a:effectLst/>
        </p:spPr>
        <p:txBody>
          <a:bodyPr/>
          <a:lstStyle/>
          <a:p>
            <a:endParaRPr lang="en-US"/>
          </a:p>
        </p:txBody>
      </p:sp>
      <p:sp>
        <p:nvSpPr>
          <p:cNvPr id="161" name="Line 164"/>
          <p:cNvSpPr>
            <a:spLocks noChangeShapeType="1"/>
          </p:cNvSpPr>
          <p:nvPr/>
        </p:nvSpPr>
        <p:spPr bwMode="auto">
          <a:xfrm>
            <a:off x="4521842" y="3086007"/>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62" name="Line 165"/>
          <p:cNvSpPr>
            <a:spLocks noChangeShapeType="1"/>
          </p:cNvSpPr>
          <p:nvPr/>
        </p:nvSpPr>
        <p:spPr bwMode="auto">
          <a:xfrm>
            <a:off x="4521842" y="2912969"/>
            <a:ext cx="158750" cy="173038"/>
          </a:xfrm>
          <a:prstGeom prst="line">
            <a:avLst/>
          </a:prstGeom>
          <a:noFill/>
          <a:ln w="12700">
            <a:solidFill>
              <a:srgbClr val="000000"/>
            </a:solidFill>
            <a:round/>
            <a:headEnd type="none" w="sm" len="sm"/>
            <a:tailEnd type="none" w="sm" len="sm"/>
          </a:ln>
          <a:effectLst/>
        </p:spPr>
        <p:txBody>
          <a:bodyPr/>
          <a:lstStyle/>
          <a:p>
            <a:endParaRPr lang="en-US"/>
          </a:p>
        </p:txBody>
      </p:sp>
      <p:sp>
        <p:nvSpPr>
          <p:cNvPr id="163" name="Line 166"/>
          <p:cNvSpPr>
            <a:spLocks noChangeShapeType="1"/>
          </p:cNvSpPr>
          <p:nvPr/>
        </p:nvSpPr>
        <p:spPr bwMode="auto">
          <a:xfrm>
            <a:off x="4680592" y="308600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64" name="Line 167"/>
          <p:cNvSpPr>
            <a:spLocks noChangeShapeType="1"/>
          </p:cNvSpPr>
          <p:nvPr/>
        </p:nvSpPr>
        <p:spPr bwMode="auto">
          <a:xfrm flipV="1">
            <a:off x="3985267" y="2054132"/>
            <a:ext cx="0" cy="142875"/>
          </a:xfrm>
          <a:prstGeom prst="line">
            <a:avLst/>
          </a:prstGeom>
          <a:noFill/>
          <a:ln w="12700">
            <a:solidFill>
              <a:srgbClr val="FFFFFF"/>
            </a:solidFill>
            <a:round/>
            <a:headEnd type="none" w="sm" len="sm"/>
            <a:tailEnd type="none" w="sm" len="sm"/>
          </a:ln>
          <a:effectLst/>
        </p:spPr>
        <p:txBody>
          <a:bodyPr/>
          <a:lstStyle/>
          <a:p>
            <a:endParaRPr lang="en-US"/>
          </a:p>
        </p:txBody>
      </p:sp>
      <p:sp>
        <p:nvSpPr>
          <p:cNvPr id="165" name="Line 168"/>
          <p:cNvSpPr>
            <a:spLocks noChangeShapeType="1"/>
          </p:cNvSpPr>
          <p:nvPr/>
        </p:nvSpPr>
        <p:spPr bwMode="auto">
          <a:xfrm>
            <a:off x="3985267" y="2054132"/>
            <a:ext cx="0"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166" name="Line 169"/>
          <p:cNvSpPr>
            <a:spLocks noChangeShapeType="1"/>
          </p:cNvSpPr>
          <p:nvPr/>
        </p:nvSpPr>
        <p:spPr bwMode="auto">
          <a:xfrm>
            <a:off x="3985267" y="2054132"/>
            <a:ext cx="161925" cy="0"/>
          </a:xfrm>
          <a:prstGeom prst="line">
            <a:avLst/>
          </a:prstGeom>
          <a:noFill/>
          <a:ln w="12700">
            <a:solidFill>
              <a:srgbClr val="FFFFFF"/>
            </a:solidFill>
            <a:round/>
            <a:headEnd type="none" w="sm" len="sm"/>
            <a:tailEnd type="none" w="sm" len="sm"/>
          </a:ln>
          <a:effectLst/>
        </p:spPr>
        <p:txBody>
          <a:bodyPr/>
          <a:lstStyle/>
          <a:p>
            <a:endParaRPr lang="en-US"/>
          </a:p>
        </p:txBody>
      </p:sp>
      <p:sp>
        <p:nvSpPr>
          <p:cNvPr id="167" name="Line 170"/>
          <p:cNvSpPr>
            <a:spLocks noChangeShapeType="1"/>
          </p:cNvSpPr>
          <p:nvPr/>
        </p:nvSpPr>
        <p:spPr bwMode="auto">
          <a:xfrm>
            <a:off x="4147192" y="2054132"/>
            <a:ext cx="0"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168" name="Line 171"/>
          <p:cNvSpPr>
            <a:spLocks noChangeShapeType="1"/>
          </p:cNvSpPr>
          <p:nvPr/>
        </p:nvSpPr>
        <p:spPr bwMode="auto">
          <a:xfrm>
            <a:off x="4147192" y="2054132"/>
            <a:ext cx="0" cy="142875"/>
          </a:xfrm>
          <a:prstGeom prst="line">
            <a:avLst/>
          </a:prstGeom>
          <a:noFill/>
          <a:ln w="12700">
            <a:solidFill>
              <a:srgbClr val="FFFFFF"/>
            </a:solidFill>
            <a:round/>
            <a:headEnd type="none" w="sm" len="sm"/>
            <a:tailEnd type="none" w="sm" len="sm"/>
          </a:ln>
          <a:effectLst/>
        </p:spPr>
        <p:txBody>
          <a:bodyPr/>
          <a:lstStyle/>
          <a:p>
            <a:endParaRPr lang="en-US"/>
          </a:p>
        </p:txBody>
      </p:sp>
      <p:sp>
        <p:nvSpPr>
          <p:cNvPr id="169" name="Line 172"/>
          <p:cNvSpPr>
            <a:spLocks noChangeShapeType="1"/>
          </p:cNvSpPr>
          <p:nvPr/>
        </p:nvSpPr>
        <p:spPr bwMode="auto">
          <a:xfrm>
            <a:off x="4147192" y="2197007"/>
            <a:ext cx="0"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170" name="Line 173"/>
          <p:cNvSpPr>
            <a:spLocks noChangeShapeType="1"/>
          </p:cNvSpPr>
          <p:nvPr/>
        </p:nvSpPr>
        <p:spPr bwMode="auto">
          <a:xfrm flipV="1">
            <a:off x="3985267" y="2054132"/>
            <a:ext cx="0" cy="171450"/>
          </a:xfrm>
          <a:prstGeom prst="line">
            <a:avLst/>
          </a:prstGeom>
          <a:noFill/>
          <a:ln w="12700">
            <a:solidFill>
              <a:srgbClr val="000000"/>
            </a:solidFill>
            <a:round/>
            <a:headEnd type="none" w="sm" len="sm"/>
            <a:tailEnd type="none" w="sm" len="sm"/>
          </a:ln>
          <a:effectLst/>
        </p:spPr>
        <p:txBody>
          <a:bodyPr/>
          <a:lstStyle/>
          <a:p>
            <a:endParaRPr lang="en-US"/>
          </a:p>
        </p:txBody>
      </p:sp>
      <p:sp>
        <p:nvSpPr>
          <p:cNvPr id="171" name="Line 174"/>
          <p:cNvSpPr>
            <a:spLocks noChangeShapeType="1"/>
          </p:cNvSpPr>
          <p:nvPr/>
        </p:nvSpPr>
        <p:spPr bwMode="auto">
          <a:xfrm>
            <a:off x="3985267" y="205413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72" name="Line 175"/>
          <p:cNvSpPr>
            <a:spLocks noChangeShapeType="1"/>
          </p:cNvSpPr>
          <p:nvPr/>
        </p:nvSpPr>
        <p:spPr bwMode="auto">
          <a:xfrm>
            <a:off x="3985267" y="2054132"/>
            <a:ext cx="161925" cy="0"/>
          </a:xfrm>
          <a:prstGeom prst="line">
            <a:avLst/>
          </a:prstGeom>
          <a:noFill/>
          <a:ln w="12700">
            <a:solidFill>
              <a:srgbClr val="000000"/>
            </a:solidFill>
            <a:round/>
            <a:headEnd type="none" w="sm" len="sm"/>
            <a:tailEnd type="none" w="sm" len="sm"/>
          </a:ln>
          <a:effectLst/>
        </p:spPr>
        <p:txBody>
          <a:bodyPr/>
          <a:lstStyle/>
          <a:p>
            <a:endParaRPr lang="en-US"/>
          </a:p>
        </p:txBody>
      </p:sp>
      <p:sp>
        <p:nvSpPr>
          <p:cNvPr id="173" name="Line 176"/>
          <p:cNvSpPr>
            <a:spLocks noChangeShapeType="1"/>
          </p:cNvSpPr>
          <p:nvPr/>
        </p:nvSpPr>
        <p:spPr bwMode="auto">
          <a:xfrm>
            <a:off x="4147192" y="205413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74" name="Line 177"/>
          <p:cNvSpPr>
            <a:spLocks noChangeShapeType="1"/>
          </p:cNvSpPr>
          <p:nvPr/>
        </p:nvSpPr>
        <p:spPr bwMode="auto">
          <a:xfrm>
            <a:off x="4147192" y="2054132"/>
            <a:ext cx="0" cy="171450"/>
          </a:xfrm>
          <a:prstGeom prst="line">
            <a:avLst/>
          </a:prstGeom>
          <a:noFill/>
          <a:ln w="12700">
            <a:solidFill>
              <a:srgbClr val="000000"/>
            </a:solidFill>
            <a:round/>
            <a:headEnd type="none" w="sm" len="sm"/>
            <a:tailEnd type="none" w="sm" len="sm"/>
          </a:ln>
          <a:effectLst/>
        </p:spPr>
        <p:txBody>
          <a:bodyPr/>
          <a:lstStyle/>
          <a:p>
            <a:endParaRPr lang="en-US"/>
          </a:p>
        </p:txBody>
      </p:sp>
      <p:sp>
        <p:nvSpPr>
          <p:cNvPr id="175" name="Line 178"/>
          <p:cNvSpPr>
            <a:spLocks noChangeShapeType="1"/>
          </p:cNvSpPr>
          <p:nvPr/>
        </p:nvSpPr>
        <p:spPr bwMode="auto">
          <a:xfrm>
            <a:off x="4147192" y="2225582"/>
            <a:ext cx="25400" cy="0"/>
          </a:xfrm>
          <a:prstGeom prst="line">
            <a:avLst/>
          </a:prstGeom>
          <a:noFill/>
          <a:ln w="12700">
            <a:solidFill>
              <a:srgbClr val="000000"/>
            </a:solidFill>
            <a:round/>
            <a:headEnd type="none" w="sm" len="sm"/>
            <a:tailEnd type="none" w="sm" len="sm"/>
          </a:ln>
          <a:effectLst/>
        </p:spPr>
        <p:txBody>
          <a:bodyPr/>
          <a:lstStyle/>
          <a:p>
            <a:endParaRPr lang="en-US"/>
          </a:p>
        </p:txBody>
      </p:sp>
      <p:sp>
        <p:nvSpPr>
          <p:cNvPr id="176" name="Line 179"/>
          <p:cNvSpPr>
            <a:spLocks noChangeShapeType="1"/>
          </p:cNvSpPr>
          <p:nvPr/>
        </p:nvSpPr>
        <p:spPr bwMode="auto">
          <a:xfrm flipH="1">
            <a:off x="3985267" y="2225582"/>
            <a:ext cx="161925" cy="0"/>
          </a:xfrm>
          <a:prstGeom prst="line">
            <a:avLst/>
          </a:prstGeom>
          <a:noFill/>
          <a:ln w="12700">
            <a:solidFill>
              <a:srgbClr val="000000"/>
            </a:solidFill>
            <a:round/>
            <a:headEnd type="none" w="sm" len="sm"/>
            <a:tailEnd type="none" w="sm" len="sm"/>
          </a:ln>
          <a:effectLst/>
        </p:spPr>
        <p:txBody>
          <a:bodyPr/>
          <a:lstStyle/>
          <a:p>
            <a:endParaRPr lang="en-US"/>
          </a:p>
        </p:txBody>
      </p:sp>
      <p:sp>
        <p:nvSpPr>
          <p:cNvPr id="177" name="Line 180"/>
          <p:cNvSpPr>
            <a:spLocks noChangeShapeType="1"/>
          </p:cNvSpPr>
          <p:nvPr/>
        </p:nvSpPr>
        <p:spPr bwMode="auto">
          <a:xfrm>
            <a:off x="3985267" y="2225582"/>
            <a:ext cx="23812" cy="0"/>
          </a:xfrm>
          <a:prstGeom prst="line">
            <a:avLst/>
          </a:prstGeom>
          <a:noFill/>
          <a:ln w="12700">
            <a:solidFill>
              <a:srgbClr val="000000"/>
            </a:solidFill>
            <a:round/>
            <a:headEnd type="none" w="sm" len="sm"/>
            <a:tailEnd type="none" w="sm" len="sm"/>
          </a:ln>
          <a:effectLst/>
        </p:spPr>
        <p:txBody>
          <a:bodyPr/>
          <a:lstStyle/>
          <a:p>
            <a:endParaRPr lang="en-US"/>
          </a:p>
        </p:txBody>
      </p:sp>
      <p:sp>
        <p:nvSpPr>
          <p:cNvPr id="178" name="Line 181"/>
          <p:cNvSpPr>
            <a:spLocks noChangeShapeType="1"/>
          </p:cNvSpPr>
          <p:nvPr/>
        </p:nvSpPr>
        <p:spPr bwMode="auto">
          <a:xfrm>
            <a:off x="3985267" y="2054132"/>
            <a:ext cx="161925" cy="171450"/>
          </a:xfrm>
          <a:prstGeom prst="line">
            <a:avLst/>
          </a:prstGeom>
          <a:noFill/>
          <a:ln w="12700">
            <a:solidFill>
              <a:srgbClr val="000000"/>
            </a:solidFill>
            <a:round/>
            <a:headEnd type="none" w="sm" len="sm"/>
            <a:tailEnd type="none" w="sm" len="sm"/>
          </a:ln>
          <a:effectLst/>
        </p:spPr>
        <p:txBody>
          <a:bodyPr/>
          <a:lstStyle/>
          <a:p>
            <a:endParaRPr lang="en-US"/>
          </a:p>
        </p:txBody>
      </p:sp>
      <p:sp>
        <p:nvSpPr>
          <p:cNvPr id="179" name="Line 182"/>
          <p:cNvSpPr>
            <a:spLocks noChangeShapeType="1"/>
          </p:cNvSpPr>
          <p:nvPr/>
        </p:nvSpPr>
        <p:spPr bwMode="auto">
          <a:xfrm>
            <a:off x="4147192" y="2225582"/>
            <a:ext cx="25400" cy="0"/>
          </a:xfrm>
          <a:prstGeom prst="line">
            <a:avLst/>
          </a:prstGeom>
          <a:noFill/>
          <a:ln w="12700">
            <a:solidFill>
              <a:srgbClr val="000000"/>
            </a:solidFill>
            <a:round/>
            <a:headEnd type="none" w="sm" len="sm"/>
            <a:tailEnd type="none" w="sm" len="sm"/>
          </a:ln>
          <a:effectLst/>
        </p:spPr>
        <p:txBody>
          <a:bodyPr/>
          <a:lstStyle/>
          <a:p>
            <a:endParaRPr lang="en-US"/>
          </a:p>
        </p:txBody>
      </p:sp>
      <p:sp>
        <p:nvSpPr>
          <p:cNvPr id="180" name="Line 183"/>
          <p:cNvSpPr>
            <a:spLocks noChangeShapeType="1"/>
          </p:cNvSpPr>
          <p:nvPr/>
        </p:nvSpPr>
        <p:spPr bwMode="auto">
          <a:xfrm flipV="1">
            <a:off x="3985267" y="2054132"/>
            <a:ext cx="161925" cy="171450"/>
          </a:xfrm>
          <a:prstGeom prst="line">
            <a:avLst/>
          </a:prstGeom>
          <a:noFill/>
          <a:ln w="12700">
            <a:solidFill>
              <a:srgbClr val="000000"/>
            </a:solidFill>
            <a:round/>
            <a:headEnd type="none" w="sm" len="sm"/>
            <a:tailEnd type="none" w="sm" len="sm"/>
          </a:ln>
          <a:effectLst/>
        </p:spPr>
        <p:txBody>
          <a:bodyPr/>
          <a:lstStyle/>
          <a:p>
            <a:endParaRPr lang="en-US"/>
          </a:p>
        </p:txBody>
      </p:sp>
      <p:sp>
        <p:nvSpPr>
          <p:cNvPr id="181" name="Line 184"/>
          <p:cNvSpPr>
            <a:spLocks noChangeShapeType="1"/>
          </p:cNvSpPr>
          <p:nvPr/>
        </p:nvSpPr>
        <p:spPr bwMode="auto">
          <a:xfrm>
            <a:off x="4147192" y="205413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82" name="Line 185"/>
          <p:cNvSpPr>
            <a:spLocks noChangeShapeType="1"/>
          </p:cNvSpPr>
          <p:nvPr/>
        </p:nvSpPr>
        <p:spPr bwMode="auto">
          <a:xfrm flipV="1">
            <a:off x="4332929" y="1982694"/>
            <a:ext cx="0" cy="157163"/>
          </a:xfrm>
          <a:prstGeom prst="line">
            <a:avLst/>
          </a:prstGeom>
          <a:noFill/>
          <a:ln w="12700">
            <a:solidFill>
              <a:srgbClr val="000000"/>
            </a:solidFill>
            <a:round/>
            <a:headEnd type="none" w="sm" len="sm"/>
            <a:tailEnd type="none" w="sm" len="sm"/>
          </a:ln>
          <a:effectLst/>
        </p:spPr>
        <p:txBody>
          <a:bodyPr/>
          <a:lstStyle/>
          <a:p>
            <a:endParaRPr lang="en-US"/>
          </a:p>
        </p:txBody>
      </p:sp>
      <p:sp>
        <p:nvSpPr>
          <p:cNvPr id="183" name="Line 186"/>
          <p:cNvSpPr>
            <a:spLocks noChangeShapeType="1"/>
          </p:cNvSpPr>
          <p:nvPr/>
        </p:nvSpPr>
        <p:spPr bwMode="auto">
          <a:xfrm>
            <a:off x="4332929" y="1982694"/>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84" name="Line 187"/>
          <p:cNvSpPr>
            <a:spLocks noChangeShapeType="1"/>
          </p:cNvSpPr>
          <p:nvPr/>
        </p:nvSpPr>
        <p:spPr bwMode="auto">
          <a:xfrm flipV="1">
            <a:off x="4332929" y="1554069"/>
            <a:ext cx="0" cy="285750"/>
          </a:xfrm>
          <a:prstGeom prst="line">
            <a:avLst/>
          </a:prstGeom>
          <a:noFill/>
          <a:ln w="12700">
            <a:solidFill>
              <a:srgbClr val="000000"/>
            </a:solidFill>
            <a:round/>
            <a:headEnd type="none" w="sm" len="sm"/>
            <a:tailEnd type="none" w="sm" len="sm"/>
          </a:ln>
          <a:effectLst/>
        </p:spPr>
        <p:txBody>
          <a:bodyPr/>
          <a:lstStyle/>
          <a:p>
            <a:endParaRPr lang="en-US"/>
          </a:p>
        </p:txBody>
      </p:sp>
      <p:sp>
        <p:nvSpPr>
          <p:cNvPr id="185" name="Line 188"/>
          <p:cNvSpPr>
            <a:spLocks noChangeShapeType="1"/>
          </p:cNvSpPr>
          <p:nvPr/>
        </p:nvSpPr>
        <p:spPr bwMode="auto">
          <a:xfrm>
            <a:off x="4332929" y="1554069"/>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86" name="Line 189"/>
          <p:cNvSpPr>
            <a:spLocks noChangeShapeType="1"/>
          </p:cNvSpPr>
          <p:nvPr/>
        </p:nvSpPr>
        <p:spPr bwMode="auto">
          <a:xfrm flipV="1">
            <a:off x="4332929" y="1252444"/>
            <a:ext cx="0" cy="157163"/>
          </a:xfrm>
          <a:prstGeom prst="line">
            <a:avLst/>
          </a:prstGeom>
          <a:noFill/>
          <a:ln w="12700">
            <a:solidFill>
              <a:srgbClr val="000000"/>
            </a:solidFill>
            <a:round/>
            <a:headEnd type="none" w="sm" len="sm"/>
            <a:tailEnd type="none" w="sm" len="sm"/>
          </a:ln>
          <a:effectLst/>
        </p:spPr>
        <p:txBody>
          <a:bodyPr/>
          <a:lstStyle/>
          <a:p>
            <a:endParaRPr lang="en-US"/>
          </a:p>
        </p:txBody>
      </p:sp>
      <p:sp>
        <p:nvSpPr>
          <p:cNvPr id="187" name="Line 190"/>
          <p:cNvSpPr>
            <a:spLocks noChangeShapeType="1"/>
          </p:cNvSpPr>
          <p:nvPr/>
        </p:nvSpPr>
        <p:spPr bwMode="auto">
          <a:xfrm>
            <a:off x="4332929" y="1252444"/>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88" name="Line 191"/>
          <p:cNvSpPr>
            <a:spLocks noChangeShapeType="1"/>
          </p:cNvSpPr>
          <p:nvPr/>
        </p:nvSpPr>
        <p:spPr bwMode="auto">
          <a:xfrm>
            <a:off x="4332929" y="1252444"/>
            <a:ext cx="1588" cy="1588"/>
          </a:xfrm>
          <a:prstGeom prst="line">
            <a:avLst/>
          </a:prstGeom>
          <a:noFill/>
          <a:ln w="12700">
            <a:solidFill>
              <a:srgbClr val="000000"/>
            </a:solidFill>
            <a:round/>
            <a:headEnd type="none" w="sm" len="sm"/>
            <a:tailEnd type="none" w="sm" len="sm"/>
          </a:ln>
          <a:effectLst/>
        </p:spPr>
        <p:txBody>
          <a:bodyPr/>
          <a:lstStyle/>
          <a:p>
            <a:endParaRPr lang="en-US"/>
          </a:p>
        </p:txBody>
      </p:sp>
      <p:sp>
        <p:nvSpPr>
          <p:cNvPr id="189" name="Line 192"/>
          <p:cNvSpPr>
            <a:spLocks noChangeShapeType="1"/>
          </p:cNvSpPr>
          <p:nvPr/>
        </p:nvSpPr>
        <p:spPr bwMode="auto">
          <a:xfrm flipV="1">
            <a:off x="4332929" y="2111282"/>
            <a:ext cx="0" cy="314325"/>
          </a:xfrm>
          <a:prstGeom prst="line">
            <a:avLst/>
          </a:prstGeom>
          <a:noFill/>
          <a:ln w="12700">
            <a:solidFill>
              <a:srgbClr val="000000"/>
            </a:solidFill>
            <a:round/>
            <a:headEnd type="none" w="sm" len="sm"/>
            <a:tailEnd type="none" w="sm" len="sm"/>
          </a:ln>
          <a:effectLst/>
        </p:spPr>
        <p:txBody>
          <a:bodyPr/>
          <a:lstStyle/>
          <a:p>
            <a:endParaRPr lang="en-US"/>
          </a:p>
        </p:txBody>
      </p:sp>
      <p:sp>
        <p:nvSpPr>
          <p:cNvPr id="190" name="Line 193"/>
          <p:cNvSpPr>
            <a:spLocks noChangeShapeType="1"/>
          </p:cNvSpPr>
          <p:nvPr/>
        </p:nvSpPr>
        <p:spPr bwMode="auto">
          <a:xfrm>
            <a:off x="4332929" y="2111282"/>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91" name="Line 194"/>
          <p:cNvSpPr>
            <a:spLocks noChangeShapeType="1"/>
          </p:cNvSpPr>
          <p:nvPr/>
        </p:nvSpPr>
        <p:spPr bwMode="auto">
          <a:xfrm flipV="1">
            <a:off x="4680592" y="2054132"/>
            <a:ext cx="0" cy="142875"/>
          </a:xfrm>
          <a:prstGeom prst="line">
            <a:avLst/>
          </a:prstGeom>
          <a:noFill/>
          <a:ln w="12700">
            <a:solidFill>
              <a:srgbClr val="FFFFFF"/>
            </a:solidFill>
            <a:round/>
            <a:headEnd type="none" w="sm" len="sm"/>
            <a:tailEnd type="none" w="sm" len="sm"/>
          </a:ln>
          <a:effectLst/>
        </p:spPr>
        <p:txBody>
          <a:bodyPr/>
          <a:lstStyle/>
          <a:p>
            <a:endParaRPr lang="en-US"/>
          </a:p>
        </p:txBody>
      </p:sp>
      <p:sp>
        <p:nvSpPr>
          <p:cNvPr id="192" name="Line 195"/>
          <p:cNvSpPr>
            <a:spLocks noChangeShapeType="1"/>
          </p:cNvSpPr>
          <p:nvPr/>
        </p:nvSpPr>
        <p:spPr bwMode="auto">
          <a:xfrm>
            <a:off x="4680592" y="2054132"/>
            <a:ext cx="1587"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193" name="Line 196"/>
          <p:cNvSpPr>
            <a:spLocks noChangeShapeType="1"/>
          </p:cNvSpPr>
          <p:nvPr/>
        </p:nvSpPr>
        <p:spPr bwMode="auto">
          <a:xfrm flipH="1">
            <a:off x="4521842" y="2054132"/>
            <a:ext cx="158750" cy="0"/>
          </a:xfrm>
          <a:prstGeom prst="line">
            <a:avLst/>
          </a:prstGeom>
          <a:noFill/>
          <a:ln w="12700">
            <a:solidFill>
              <a:srgbClr val="FFFFFF"/>
            </a:solidFill>
            <a:round/>
            <a:headEnd type="none" w="sm" len="sm"/>
            <a:tailEnd type="none" w="sm" len="sm"/>
          </a:ln>
          <a:effectLst/>
        </p:spPr>
        <p:txBody>
          <a:bodyPr/>
          <a:lstStyle/>
          <a:p>
            <a:endParaRPr lang="en-US"/>
          </a:p>
        </p:txBody>
      </p:sp>
      <p:sp>
        <p:nvSpPr>
          <p:cNvPr id="194" name="Line 197"/>
          <p:cNvSpPr>
            <a:spLocks noChangeShapeType="1"/>
          </p:cNvSpPr>
          <p:nvPr/>
        </p:nvSpPr>
        <p:spPr bwMode="auto">
          <a:xfrm>
            <a:off x="4521842" y="2054132"/>
            <a:ext cx="0"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195" name="Line 198"/>
          <p:cNvSpPr>
            <a:spLocks noChangeShapeType="1"/>
          </p:cNvSpPr>
          <p:nvPr/>
        </p:nvSpPr>
        <p:spPr bwMode="auto">
          <a:xfrm>
            <a:off x="4521842" y="2054132"/>
            <a:ext cx="0" cy="142875"/>
          </a:xfrm>
          <a:prstGeom prst="line">
            <a:avLst/>
          </a:prstGeom>
          <a:noFill/>
          <a:ln w="12700">
            <a:solidFill>
              <a:srgbClr val="FFFFFF"/>
            </a:solidFill>
            <a:round/>
            <a:headEnd type="none" w="sm" len="sm"/>
            <a:tailEnd type="none" w="sm" len="sm"/>
          </a:ln>
          <a:effectLst/>
        </p:spPr>
        <p:txBody>
          <a:bodyPr/>
          <a:lstStyle/>
          <a:p>
            <a:endParaRPr lang="en-US"/>
          </a:p>
        </p:txBody>
      </p:sp>
      <p:sp>
        <p:nvSpPr>
          <p:cNvPr id="196" name="Line 199"/>
          <p:cNvSpPr>
            <a:spLocks noChangeShapeType="1"/>
          </p:cNvSpPr>
          <p:nvPr/>
        </p:nvSpPr>
        <p:spPr bwMode="auto">
          <a:xfrm>
            <a:off x="4521842" y="2197007"/>
            <a:ext cx="0" cy="1587"/>
          </a:xfrm>
          <a:prstGeom prst="line">
            <a:avLst/>
          </a:prstGeom>
          <a:noFill/>
          <a:ln w="12700">
            <a:solidFill>
              <a:srgbClr val="FFFFFF"/>
            </a:solidFill>
            <a:round/>
            <a:headEnd type="none" w="sm" len="sm"/>
            <a:tailEnd type="none" w="sm" len="sm"/>
          </a:ln>
          <a:effectLst/>
        </p:spPr>
        <p:txBody>
          <a:bodyPr/>
          <a:lstStyle/>
          <a:p>
            <a:endParaRPr lang="en-US"/>
          </a:p>
        </p:txBody>
      </p:sp>
      <p:sp>
        <p:nvSpPr>
          <p:cNvPr id="197" name="Line 200"/>
          <p:cNvSpPr>
            <a:spLocks noChangeShapeType="1"/>
          </p:cNvSpPr>
          <p:nvPr/>
        </p:nvSpPr>
        <p:spPr bwMode="auto">
          <a:xfrm flipV="1">
            <a:off x="4680592" y="2054132"/>
            <a:ext cx="0" cy="171450"/>
          </a:xfrm>
          <a:prstGeom prst="line">
            <a:avLst/>
          </a:prstGeom>
          <a:noFill/>
          <a:ln w="12700">
            <a:solidFill>
              <a:srgbClr val="000000"/>
            </a:solidFill>
            <a:round/>
            <a:headEnd type="none" w="sm" len="sm"/>
            <a:tailEnd type="none" w="sm" len="sm"/>
          </a:ln>
          <a:effectLst/>
        </p:spPr>
        <p:txBody>
          <a:bodyPr/>
          <a:lstStyle/>
          <a:p>
            <a:endParaRPr lang="en-US"/>
          </a:p>
        </p:txBody>
      </p:sp>
      <p:sp>
        <p:nvSpPr>
          <p:cNvPr id="198" name="Line 201"/>
          <p:cNvSpPr>
            <a:spLocks noChangeShapeType="1"/>
          </p:cNvSpPr>
          <p:nvPr/>
        </p:nvSpPr>
        <p:spPr bwMode="auto">
          <a:xfrm>
            <a:off x="4680592" y="2054132"/>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199" name="Line 202"/>
          <p:cNvSpPr>
            <a:spLocks noChangeShapeType="1"/>
          </p:cNvSpPr>
          <p:nvPr/>
        </p:nvSpPr>
        <p:spPr bwMode="auto">
          <a:xfrm flipH="1">
            <a:off x="4521842" y="2054132"/>
            <a:ext cx="158750" cy="0"/>
          </a:xfrm>
          <a:prstGeom prst="line">
            <a:avLst/>
          </a:prstGeom>
          <a:noFill/>
          <a:ln w="12700">
            <a:solidFill>
              <a:srgbClr val="000000"/>
            </a:solidFill>
            <a:round/>
            <a:headEnd type="none" w="sm" len="sm"/>
            <a:tailEnd type="none" w="sm" len="sm"/>
          </a:ln>
          <a:effectLst/>
        </p:spPr>
        <p:txBody>
          <a:bodyPr/>
          <a:lstStyle/>
          <a:p>
            <a:endParaRPr lang="en-US"/>
          </a:p>
        </p:txBody>
      </p:sp>
      <p:sp>
        <p:nvSpPr>
          <p:cNvPr id="200" name="Line 203"/>
          <p:cNvSpPr>
            <a:spLocks noChangeShapeType="1"/>
          </p:cNvSpPr>
          <p:nvPr/>
        </p:nvSpPr>
        <p:spPr bwMode="auto">
          <a:xfrm>
            <a:off x="4521842" y="205413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201" name="Line 204"/>
          <p:cNvSpPr>
            <a:spLocks noChangeShapeType="1"/>
          </p:cNvSpPr>
          <p:nvPr/>
        </p:nvSpPr>
        <p:spPr bwMode="auto">
          <a:xfrm>
            <a:off x="4521842" y="2054132"/>
            <a:ext cx="0" cy="171450"/>
          </a:xfrm>
          <a:prstGeom prst="line">
            <a:avLst/>
          </a:prstGeom>
          <a:noFill/>
          <a:ln w="12700">
            <a:solidFill>
              <a:srgbClr val="000000"/>
            </a:solidFill>
            <a:round/>
            <a:headEnd type="none" w="sm" len="sm"/>
            <a:tailEnd type="none" w="sm" len="sm"/>
          </a:ln>
          <a:effectLst/>
        </p:spPr>
        <p:txBody>
          <a:bodyPr/>
          <a:lstStyle/>
          <a:p>
            <a:endParaRPr lang="en-US"/>
          </a:p>
        </p:txBody>
      </p:sp>
      <p:sp>
        <p:nvSpPr>
          <p:cNvPr id="203" name="Line 206"/>
          <p:cNvSpPr>
            <a:spLocks noChangeShapeType="1"/>
          </p:cNvSpPr>
          <p:nvPr/>
        </p:nvSpPr>
        <p:spPr bwMode="auto">
          <a:xfrm>
            <a:off x="4521842" y="2225582"/>
            <a:ext cx="23812" cy="0"/>
          </a:xfrm>
          <a:prstGeom prst="line">
            <a:avLst/>
          </a:prstGeom>
          <a:noFill/>
          <a:ln w="12700">
            <a:solidFill>
              <a:srgbClr val="000000"/>
            </a:solidFill>
            <a:round/>
            <a:headEnd type="none" w="sm" len="sm"/>
            <a:tailEnd type="none" w="sm" len="sm"/>
          </a:ln>
          <a:effectLst/>
        </p:spPr>
        <p:txBody>
          <a:bodyPr/>
          <a:lstStyle/>
          <a:p>
            <a:endParaRPr lang="en-US"/>
          </a:p>
        </p:txBody>
      </p:sp>
      <p:sp>
        <p:nvSpPr>
          <p:cNvPr id="204" name="Line 207"/>
          <p:cNvSpPr>
            <a:spLocks noChangeShapeType="1"/>
          </p:cNvSpPr>
          <p:nvPr/>
        </p:nvSpPr>
        <p:spPr bwMode="auto">
          <a:xfrm>
            <a:off x="4521842" y="2225582"/>
            <a:ext cx="158750" cy="0"/>
          </a:xfrm>
          <a:prstGeom prst="line">
            <a:avLst/>
          </a:prstGeom>
          <a:noFill/>
          <a:ln w="12700">
            <a:solidFill>
              <a:srgbClr val="000000"/>
            </a:solidFill>
            <a:round/>
            <a:headEnd type="none" w="sm" len="sm"/>
            <a:tailEnd type="none" w="sm" len="sm"/>
          </a:ln>
          <a:effectLst/>
        </p:spPr>
        <p:txBody>
          <a:bodyPr/>
          <a:lstStyle/>
          <a:p>
            <a:endParaRPr lang="en-US"/>
          </a:p>
        </p:txBody>
      </p:sp>
      <p:sp>
        <p:nvSpPr>
          <p:cNvPr id="205" name="Line 208"/>
          <p:cNvSpPr>
            <a:spLocks noChangeShapeType="1"/>
          </p:cNvSpPr>
          <p:nvPr/>
        </p:nvSpPr>
        <p:spPr bwMode="auto">
          <a:xfrm>
            <a:off x="4680592" y="2225582"/>
            <a:ext cx="1587" cy="0"/>
          </a:xfrm>
          <a:prstGeom prst="line">
            <a:avLst/>
          </a:prstGeom>
          <a:noFill/>
          <a:ln w="12700">
            <a:solidFill>
              <a:srgbClr val="000000"/>
            </a:solidFill>
            <a:round/>
            <a:headEnd type="none" w="sm" len="sm"/>
            <a:tailEnd type="none" w="sm" len="sm"/>
          </a:ln>
          <a:effectLst/>
        </p:spPr>
        <p:txBody>
          <a:bodyPr/>
          <a:lstStyle/>
          <a:p>
            <a:endParaRPr lang="en-US"/>
          </a:p>
        </p:txBody>
      </p:sp>
      <p:sp>
        <p:nvSpPr>
          <p:cNvPr id="206" name="Line 209"/>
          <p:cNvSpPr>
            <a:spLocks noChangeShapeType="1"/>
          </p:cNvSpPr>
          <p:nvPr/>
        </p:nvSpPr>
        <p:spPr bwMode="auto">
          <a:xfrm flipH="1">
            <a:off x="4521842" y="2054132"/>
            <a:ext cx="158750" cy="171450"/>
          </a:xfrm>
          <a:prstGeom prst="line">
            <a:avLst/>
          </a:prstGeom>
          <a:noFill/>
          <a:ln w="12700">
            <a:solidFill>
              <a:srgbClr val="000000"/>
            </a:solidFill>
            <a:round/>
            <a:headEnd type="none" w="sm" len="sm"/>
            <a:tailEnd type="none" w="sm" len="sm"/>
          </a:ln>
          <a:effectLst/>
        </p:spPr>
        <p:txBody>
          <a:bodyPr/>
          <a:lstStyle/>
          <a:p>
            <a:endParaRPr lang="en-US"/>
          </a:p>
        </p:txBody>
      </p:sp>
      <p:sp>
        <p:nvSpPr>
          <p:cNvPr id="207" name="Line 210"/>
          <p:cNvSpPr>
            <a:spLocks noChangeShapeType="1"/>
          </p:cNvSpPr>
          <p:nvPr/>
        </p:nvSpPr>
        <p:spPr bwMode="auto">
          <a:xfrm>
            <a:off x="4521842" y="2225582"/>
            <a:ext cx="23812" cy="0"/>
          </a:xfrm>
          <a:prstGeom prst="line">
            <a:avLst/>
          </a:prstGeom>
          <a:noFill/>
          <a:ln w="12700">
            <a:solidFill>
              <a:srgbClr val="000000"/>
            </a:solidFill>
            <a:round/>
            <a:headEnd type="none" w="sm" len="sm"/>
            <a:tailEnd type="none" w="sm" len="sm"/>
          </a:ln>
          <a:effectLst/>
        </p:spPr>
        <p:txBody>
          <a:bodyPr/>
          <a:lstStyle/>
          <a:p>
            <a:endParaRPr lang="en-US"/>
          </a:p>
        </p:txBody>
      </p:sp>
      <p:sp>
        <p:nvSpPr>
          <p:cNvPr id="208" name="Line 211"/>
          <p:cNvSpPr>
            <a:spLocks noChangeShapeType="1"/>
          </p:cNvSpPr>
          <p:nvPr/>
        </p:nvSpPr>
        <p:spPr bwMode="auto">
          <a:xfrm flipH="1" flipV="1">
            <a:off x="4521842" y="2054132"/>
            <a:ext cx="158750" cy="171450"/>
          </a:xfrm>
          <a:prstGeom prst="line">
            <a:avLst/>
          </a:prstGeom>
          <a:noFill/>
          <a:ln w="12700">
            <a:solidFill>
              <a:srgbClr val="000000"/>
            </a:solidFill>
            <a:round/>
            <a:headEnd type="none" w="sm" len="sm"/>
            <a:tailEnd type="none" w="sm" len="sm"/>
          </a:ln>
          <a:effectLst/>
        </p:spPr>
        <p:txBody>
          <a:bodyPr/>
          <a:lstStyle/>
          <a:p>
            <a:endParaRPr lang="en-US"/>
          </a:p>
        </p:txBody>
      </p:sp>
      <p:sp>
        <p:nvSpPr>
          <p:cNvPr id="209" name="Line 212"/>
          <p:cNvSpPr>
            <a:spLocks noChangeShapeType="1"/>
          </p:cNvSpPr>
          <p:nvPr/>
        </p:nvSpPr>
        <p:spPr bwMode="auto">
          <a:xfrm>
            <a:off x="4521842" y="2054132"/>
            <a:ext cx="0"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210" name="Line 213"/>
          <p:cNvSpPr>
            <a:spLocks noChangeShapeType="1"/>
          </p:cNvSpPr>
          <p:nvPr/>
        </p:nvSpPr>
        <p:spPr bwMode="auto">
          <a:xfrm>
            <a:off x="5348929" y="4860832"/>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211" name="Line 214"/>
          <p:cNvSpPr>
            <a:spLocks noChangeShapeType="1"/>
          </p:cNvSpPr>
          <p:nvPr/>
        </p:nvSpPr>
        <p:spPr bwMode="auto">
          <a:xfrm>
            <a:off x="5348929" y="4860832"/>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212" name="Line 215"/>
          <p:cNvSpPr>
            <a:spLocks noChangeShapeType="1"/>
          </p:cNvSpPr>
          <p:nvPr/>
        </p:nvSpPr>
        <p:spPr bwMode="auto">
          <a:xfrm>
            <a:off x="4921892" y="3600357"/>
            <a:ext cx="52387" cy="0"/>
          </a:xfrm>
          <a:prstGeom prst="line">
            <a:avLst/>
          </a:prstGeom>
          <a:noFill/>
          <a:ln w="12700">
            <a:solidFill>
              <a:srgbClr val="000000"/>
            </a:solidFill>
            <a:round/>
            <a:headEnd type="none" w="sm" len="sm"/>
            <a:tailEnd type="none" w="sm" len="sm"/>
          </a:ln>
          <a:effectLst/>
        </p:spPr>
        <p:txBody>
          <a:bodyPr/>
          <a:lstStyle/>
          <a:p>
            <a:endParaRPr lang="en-US"/>
          </a:p>
        </p:txBody>
      </p:sp>
      <p:sp>
        <p:nvSpPr>
          <p:cNvPr id="213" name="Line 216"/>
          <p:cNvSpPr>
            <a:spLocks noChangeShapeType="1"/>
          </p:cNvSpPr>
          <p:nvPr/>
        </p:nvSpPr>
        <p:spPr bwMode="auto">
          <a:xfrm>
            <a:off x="4974279" y="3600357"/>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214" name="Line 217"/>
          <p:cNvSpPr>
            <a:spLocks noChangeShapeType="1"/>
          </p:cNvSpPr>
          <p:nvPr/>
        </p:nvSpPr>
        <p:spPr bwMode="auto">
          <a:xfrm flipV="1">
            <a:off x="4974279" y="3486057"/>
            <a:ext cx="266700" cy="114300"/>
          </a:xfrm>
          <a:prstGeom prst="line">
            <a:avLst/>
          </a:prstGeom>
          <a:noFill/>
          <a:ln w="12700">
            <a:solidFill>
              <a:srgbClr val="000000"/>
            </a:solidFill>
            <a:round/>
            <a:headEnd type="none" w="sm" len="sm"/>
            <a:tailEnd type="none" w="sm" len="sm"/>
          </a:ln>
          <a:effectLst/>
        </p:spPr>
        <p:txBody>
          <a:bodyPr/>
          <a:lstStyle/>
          <a:p>
            <a:endParaRPr lang="en-US"/>
          </a:p>
        </p:txBody>
      </p:sp>
      <p:sp>
        <p:nvSpPr>
          <p:cNvPr id="215" name="Line 218"/>
          <p:cNvSpPr>
            <a:spLocks noChangeShapeType="1"/>
          </p:cNvSpPr>
          <p:nvPr/>
        </p:nvSpPr>
        <p:spPr bwMode="auto">
          <a:xfrm>
            <a:off x="5240979" y="3486057"/>
            <a:ext cx="1588"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216" name="Line 219"/>
          <p:cNvSpPr>
            <a:spLocks noChangeShapeType="1"/>
          </p:cNvSpPr>
          <p:nvPr/>
        </p:nvSpPr>
        <p:spPr bwMode="auto">
          <a:xfrm>
            <a:off x="5240979" y="3486057"/>
            <a:ext cx="55563" cy="0"/>
          </a:xfrm>
          <a:prstGeom prst="line">
            <a:avLst/>
          </a:prstGeom>
          <a:noFill/>
          <a:ln w="12700">
            <a:solidFill>
              <a:srgbClr val="000000"/>
            </a:solidFill>
            <a:round/>
            <a:headEnd type="none" w="sm" len="sm"/>
            <a:tailEnd type="none" w="sm" len="sm"/>
          </a:ln>
          <a:effectLst/>
        </p:spPr>
        <p:txBody>
          <a:bodyPr/>
          <a:lstStyle/>
          <a:p>
            <a:endParaRPr lang="en-US"/>
          </a:p>
        </p:txBody>
      </p:sp>
      <p:sp>
        <p:nvSpPr>
          <p:cNvPr id="217" name="Line 220"/>
          <p:cNvSpPr>
            <a:spLocks noChangeShapeType="1"/>
          </p:cNvSpPr>
          <p:nvPr/>
        </p:nvSpPr>
        <p:spPr bwMode="auto">
          <a:xfrm>
            <a:off x="5296542" y="34860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218" name="Line 221"/>
          <p:cNvSpPr>
            <a:spLocks noChangeShapeType="1"/>
          </p:cNvSpPr>
          <p:nvPr/>
        </p:nvSpPr>
        <p:spPr bwMode="auto">
          <a:xfrm flipV="1">
            <a:off x="5296542" y="3430494"/>
            <a:ext cx="0" cy="55563"/>
          </a:xfrm>
          <a:prstGeom prst="line">
            <a:avLst/>
          </a:prstGeom>
          <a:noFill/>
          <a:ln w="12700">
            <a:solidFill>
              <a:srgbClr val="000000"/>
            </a:solidFill>
            <a:round/>
            <a:headEnd type="none" w="sm" len="sm"/>
            <a:tailEnd type="none" w="sm" len="sm"/>
          </a:ln>
          <a:effectLst/>
        </p:spPr>
        <p:txBody>
          <a:bodyPr/>
          <a:lstStyle/>
          <a:p>
            <a:endParaRPr lang="en-US"/>
          </a:p>
        </p:txBody>
      </p:sp>
      <p:sp>
        <p:nvSpPr>
          <p:cNvPr id="219" name="Line 222"/>
          <p:cNvSpPr>
            <a:spLocks noChangeShapeType="1"/>
          </p:cNvSpPr>
          <p:nvPr/>
        </p:nvSpPr>
        <p:spPr bwMode="auto">
          <a:xfrm>
            <a:off x="5296542" y="3430494"/>
            <a:ext cx="1587" cy="0"/>
          </a:xfrm>
          <a:prstGeom prst="line">
            <a:avLst/>
          </a:prstGeom>
          <a:noFill/>
          <a:ln w="12700">
            <a:solidFill>
              <a:srgbClr val="000000"/>
            </a:solidFill>
            <a:round/>
            <a:headEnd type="none" w="sm" len="sm"/>
            <a:tailEnd type="none" w="sm" len="sm"/>
          </a:ln>
          <a:effectLst/>
        </p:spPr>
        <p:txBody>
          <a:bodyPr/>
          <a:lstStyle/>
          <a:p>
            <a:endParaRPr lang="en-US"/>
          </a:p>
        </p:txBody>
      </p:sp>
      <p:sp>
        <p:nvSpPr>
          <p:cNvPr id="220" name="Line 223"/>
          <p:cNvSpPr>
            <a:spLocks noChangeShapeType="1"/>
          </p:cNvSpPr>
          <p:nvPr/>
        </p:nvSpPr>
        <p:spPr bwMode="auto">
          <a:xfrm>
            <a:off x="5296542" y="3430494"/>
            <a:ext cx="158750" cy="55563"/>
          </a:xfrm>
          <a:prstGeom prst="line">
            <a:avLst/>
          </a:prstGeom>
          <a:noFill/>
          <a:ln w="12700">
            <a:solidFill>
              <a:srgbClr val="000000"/>
            </a:solidFill>
            <a:round/>
            <a:headEnd type="none" w="sm" len="sm"/>
            <a:tailEnd type="none" w="sm" len="sm"/>
          </a:ln>
          <a:effectLst/>
        </p:spPr>
        <p:txBody>
          <a:bodyPr/>
          <a:lstStyle/>
          <a:p>
            <a:endParaRPr lang="en-US"/>
          </a:p>
        </p:txBody>
      </p:sp>
      <p:sp>
        <p:nvSpPr>
          <p:cNvPr id="221" name="Line 224"/>
          <p:cNvSpPr>
            <a:spLocks noChangeShapeType="1"/>
          </p:cNvSpPr>
          <p:nvPr/>
        </p:nvSpPr>
        <p:spPr bwMode="auto">
          <a:xfrm>
            <a:off x="5455292" y="3486057"/>
            <a:ext cx="1587" cy="1587"/>
          </a:xfrm>
          <a:prstGeom prst="line">
            <a:avLst/>
          </a:prstGeom>
          <a:noFill/>
          <a:ln w="12700">
            <a:solidFill>
              <a:srgbClr val="000000"/>
            </a:solidFill>
            <a:round/>
            <a:headEnd type="none" w="sm" len="sm"/>
            <a:tailEnd type="none" w="sm" len="sm"/>
          </a:ln>
          <a:effectLst/>
        </p:spPr>
        <p:txBody>
          <a:bodyPr/>
          <a:lstStyle/>
          <a:p>
            <a:endParaRPr lang="en-US"/>
          </a:p>
        </p:txBody>
      </p:sp>
      <p:sp>
        <p:nvSpPr>
          <p:cNvPr id="223" name="Rectangle 230"/>
          <p:cNvSpPr>
            <a:spLocks noChangeArrowheads="1"/>
          </p:cNvSpPr>
          <p:nvPr/>
        </p:nvSpPr>
        <p:spPr bwMode="auto">
          <a:xfrm>
            <a:off x="4528192" y="2454182"/>
            <a:ext cx="146050" cy="161925"/>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224" name="Rectangle 231"/>
          <p:cNvSpPr>
            <a:spLocks noChangeArrowheads="1"/>
          </p:cNvSpPr>
          <p:nvPr/>
        </p:nvSpPr>
        <p:spPr bwMode="auto">
          <a:xfrm>
            <a:off x="3991617" y="2458944"/>
            <a:ext cx="149225" cy="161925"/>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225" name="Arc 232"/>
          <p:cNvSpPr>
            <a:spLocks/>
          </p:cNvSpPr>
          <p:nvPr/>
        </p:nvSpPr>
        <p:spPr bwMode="auto">
          <a:xfrm rot="1080000">
            <a:off x="4159892" y="2552607"/>
            <a:ext cx="187325" cy="231775"/>
          </a:xfrm>
          <a:custGeom>
            <a:avLst/>
            <a:gdLst>
              <a:gd name="G0" fmla="+- 14000 0 0"/>
              <a:gd name="G1" fmla="+- 0 0 0"/>
              <a:gd name="G2" fmla="+- 21600 0 0"/>
              <a:gd name="T0" fmla="*/ 29894 w 29894"/>
              <a:gd name="T1" fmla="*/ 14626 h 21600"/>
              <a:gd name="T2" fmla="*/ 0 w 29894"/>
              <a:gd name="T3" fmla="*/ 16449 h 21600"/>
              <a:gd name="T4" fmla="*/ 14000 w 29894"/>
              <a:gd name="T5" fmla="*/ 0 h 21600"/>
            </a:gdLst>
            <a:ahLst/>
            <a:cxnLst>
              <a:cxn ang="0">
                <a:pos x="T0" y="T1"/>
              </a:cxn>
              <a:cxn ang="0">
                <a:pos x="T2" y="T3"/>
              </a:cxn>
              <a:cxn ang="0">
                <a:pos x="T4" y="T5"/>
              </a:cxn>
            </a:cxnLst>
            <a:rect l="0" t="0" r="r" b="b"/>
            <a:pathLst>
              <a:path w="29894" h="21600" fill="none" extrusionOk="0">
                <a:moveTo>
                  <a:pt x="29894" y="14626"/>
                </a:moveTo>
                <a:cubicBezTo>
                  <a:pt x="25804" y="19070"/>
                  <a:pt x="20040" y="21599"/>
                  <a:pt x="14000" y="21600"/>
                </a:cubicBezTo>
                <a:cubicBezTo>
                  <a:pt x="8869" y="21600"/>
                  <a:pt x="3906" y="19773"/>
                  <a:pt x="0" y="16448"/>
                </a:cubicBezTo>
              </a:path>
              <a:path w="29894" h="21600" stroke="0" extrusionOk="0">
                <a:moveTo>
                  <a:pt x="29894" y="14626"/>
                </a:moveTo>
                <a:cubicBezTo>
                  <a:pt x="25804" y="19070"/>
                  <a:pt x="20040" y="21599"/>
                  <a:pt x="14000" y="21600"/>
                </a:cubicBezTo>
                <a:cubicBezTo>
                  <a:pt x="8869" y="21600"/>
                  <a:pt x="3906" y="19773"/>
                  <a:pt x="0" y="16448"/>
                </a:cubicBezTo>
                <a:lnTo>
                  <a:pt x="14000" y="0"/>
                </a:lnTo>
                <a:close/>
              </a:path>
            </a:pathLst>
          </a:custGeom>
          <a:noFill/>
          <a:ln w="12700" cap="rnd">
            <a:solidFill>
              <a:schemeClr val="hlink"/>
            </a:solidFill>
            <a:round/>
            <a:headEnd type="stealth" w="med" len="med"/>
            <a:tailEnd type="stealth" w="med" len="med"/>
          </a:ln>
          <a:effectLst/>
        </p:spPr>
        <p:txBody>
          <a:bodyPr/>
          <a:lstStyle/>
          <a:p>
            <a:endParaRPr lang="en-US"/>
          </a:p>
        </p:txBody>
      </p:sp>
      <p:sp>
        <p:nvSpPr>
          <p:cNvPr id="226" name="Line 233"/>
          <p:cNvSpPr>
            <a:spLocks noChangeShapeType="1"/>
          </p:cNvSpPr>
          <p:nvPr/>
        </p:nvSpPr>
        <p:spPr bwMode="auto">
          <a:xfrm flipV="1">
            <a:off x="4328167" y="1506444"/>
            <a:ext cx="0" cy="661988"/>
          </a:xfrm>
          <a:prstGeom prst="line">
            <a:avLst/>
          </a:prstGeom>
          <a:noFill/>
          <a:ln w="12700">
            <a:solidFill>
              <a:schemeClr val="accent1"/>
            </a:solidFill>
            <a:round/>
            <a:headEnd type="none" w="sm" len="sm"/>
            <a:tailEnd type="none" w="sm" len="sm"/>
          </a:ln>
          <a:effectLst/>
        </p:spPr>
        <p:txBody>
          <a:bodyPr/>
          <a:lstStyle/>
          <a:p>
            <a:endParaRPr lang="en-US"/>
          </a:p>
        </p:txBody>
      </p:sp>
      <p:sp>
        <p:nvSpPr>
          <p:cNvPr id="227" name="Line 234"/>
          <p:cNvSpPr>
            <a:spLocks noChangeShapeType="1"/>
          </p:cNvSpPr>
          <p:nvPr/>
        </p:nvSpPr>
        <p:spPr bwMode="auto">
          <a:xfrm flipH="1">
            <a:off x="4251967" y="2168432"/>
            <a:ext cx="76200" cy="366712"/>
          </a:xfrm>
          <a:prstGeom prst="line">
            <a:avLst/>
          </a:prstGeom>
          <a:noFill/>
          <a:ln w="12700">
            <a:solidFill>
              <a:schemeClr val="accent1"/>
            </a:solidFill>
            <a:round/>
            <a:headEnd type="none" w="sm" len="sm"/>
            <a:tailEnd type="none" w="sm" len="sm"/>
          </a:ln>
          <a:effectLst/>
        </p:spPr>
        <p:txBody>
          <a:bodyPr/>
          <a:lstStyle/>
          <a:p>
            <a:endParaRPr lang="en-US"/>
          </a:p>
        </p:txBody>
      </p:sp>
      <p:sp>
        <p:nvSpPr>
          <p:cNvPr id="228" name="Line 235"/>
          <p:cNvSpPr>
            <a:spLocks noChangeShapeType="1"/>
          </p:cNvSpPr>
          <p:nvPr/>
        </p:nvSpPr>
        <p:spPr bwMode="auto">
          <a:xfrm flipH="1">
            <a:off x="4151954" y="2525619"/>
            <a:ext cx="104775" cy="473075"/>
          </a:xfrm>
          <a:prstGeom prst="line">
            <a:avLst/>
          </a:prstGeom>
          <a:noFill/>
          <a:ln w="12700">
            <a:solidFill>
              <a:schemeClr val="accent1"/>
            </a:solidFill>
            <a:round/>
            <a:headEnd type="none" w="sm" len="sm"/>
            <a:tailEnd type="none" w="sm" len="sm"/>
          </a:ln>
          <a:effectLst/>
        </p:spPr>
        <p:txBody>
          <a:bodyPr/>
          <a:lstStyle/>
          <a:p>
            <a:endParaRPr lang="en-US"/>
          </a:p>
        </p:txBody>
      </p:sp>
      <p:sp>
        <p:nvSpPr>
          <p:cNvPr id="229" name="Line 236"/>
          <p:cNvSpPr>
            <a:spLocks noChangeShapeType="1"/>
          </p:cNvSpPr>
          <p:nvPr/>
        </p:nvSpPr>
        <p:spPr bwMode="auto">
          <a:xfrm flipH="1">
            <a:off x="4228154" y="2511332"/>
            <a:ext cx="25400" cy="501650"/>
          </a:xfrm>
          <a:prstGeom prst="line">
            <a:avLst/>
          </a:prstGeom>
          <a:noFill/>
          <a:ln w="12700">
            <a:solidFill>
              <a:schemeClr val="accent1"/>
            </a:solidFill>
            <a:round/>
            <a:headEnd type="none" w="sm" len="sm"/>
            <a:tailEnd type="none" w="sm" len="sm"/>
          </a:ln>
          <a:effectLst/>
        </p:spPr>
        <p:txBody>
          <a:bodyPr/>
          <a:lstStyle/>
          <a:p>
            <a:endParaRPr lang="en-US"/>
          </a:p>
        </p:txBody>
      </p:sp>
      <p:sp>
        <p:nvSpPr>
          <p:cNvPr id="230" name="Line 237"/>
          <p:cNvSpPr>
            <a:spLocks noChangeShapeType="1"/>
          </p:cNvSpPr>
          <p:nvPr/>
        </p:nvSpPr>
        <p:spPr bwMode="auto">
          <a:xfrm>
            <a:off x="4158304" y="2984407"/>
            <a:ext cx="395288" cy="1757362"/>
          </a:xfrm>
          <a:prstGeom prst="line">
            <a:avLst/>
          </a:prstGeom>
          <a:noFill/>
          <a:ln w="12700">
            <a:solidFill>
              <a:schemeClr val="accent1"/>
            </a:solidFill>
            <a:round/>
            <a:headEnd type="none" w="sm" len="sm"/>
            <a:tailEnd type="none" w="sm" len="sm"/>
          </a:ln>
          <a:effectLst/>
        </p:spPr>
        <p:txBody>
          <a:bodyPr/>
          <a:lstStyle/>
          <a:p>
            <a:endParaRPr lang="en-US"/>
          </a:p>
        </p:txBody>
      </p:sp>
      <p:sp>
        <p:nvSpPr>
          <p:cNvPr id="232" name="Line 239"/>
          <p:cNvSpPr>
            <a:spLocks noChangeShapeType="1"/>
          </p:cNvSpPr>
          <p:nvPr/>
        </p:nvSpPr>
        <p:spPr bwMode="auto">
          <a:xfrm>
            <a:off x="4229742" y="3019332"/>
            <a:ext cx="420687" cy="1731962"/>
          </a:xfrm>
          <a:prstGeom prst="line">
            <a:avLst/>
          </a:prstGeom>
          <a:noFill/>
          <a:ln w="12700">
            <a:solidFill>
              <a:schemeClr val="accent1"/>
            </a:solidFill>
            <a:round/>
            <a:headEnd type="none" w="sm" len="sm"/>
            <a:tailEnd type="none" w="sm" len="sm"/>
          </a:ln>
          <a:effectLst/>
        </p:spPr>
        <p:txBody>
          <a:bodyPr/>
          <a:lstStyle/>
          <a:p>
            <a:endParaRPr lang="en-US"/>
          </a:p>
        </p:txBody>
      </p:sp>
      <p:sp>
        <p:nvSpPr>
          <p:cNvPr id="233" name="Rectangle 240"/>
          <p:cNvSpPr>
            <a:spLocks noChangeArrowheads="1"/>
          </p:cNvSpPr>
          <p:nvPr/>
        </p:nvSpPr>
        <p:spPr bwMode="auto">
          <a:xfrm>
            <a:off x="4555179" y="4681444"/>
            <a:ext cx="95250" cy="5715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2" name="Oval 1"/>
          <p:cNvSpPr/>
          <p:nvPr/>
        </p:nvSpPr>
        <p:spPr>
          <a:xfrm>
            <a:off x="3496836" y="4275585"/>
            <a:ext cx="1718223" cy="805422"/>
          </a:xfrm>
          <a:prstGeom prst="ellipse">
            <a:avLst/>
          </a:prstGeom>
          <a:solidFill>
            <a:schemeClr val="accent1">
              <a:lumMod val="20000"/>
              <a:lumOff val="8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p:cNvSpPr txBox="1"/>
          <p:nvPr/>
        </p:nvSpPr>
        <p:spPr>
          <a:xfrm>
            <a:off x="1189608" y="745724"/>
            <a:ext cx="2500384" cy="369332"/>
          </a:xfrm>
          <a:prstGeom prst="rect">
            <a:avLst/>
          </a:prstGeom>
          <a:noFill/>
        </p:spPr>
        <p:txBody>
          <a:bodyPr wrap="square" rtlCol="0">
            <a:spAutoFit/>
          </a:bodyPr>
          <a:lstStyle/>
          <a:p>
            <a:r>
              <a:rPr lang="en-US" b="1" dirty="0" smtClean="0"/>
              <a:t>Exposure Strategy</a:t>
            </a:r>
          </a:p>
        </p:txBody>
      </p:sp>
      <p:sp>
        <p:nvSpPr>
          <p:cNvPr id="235" name="TextBox 234"/>
          <p:cNvSpPr txBox="1"/>
          <p:nvPr/>
        </p:nvSpPr>
        <p:spPr>
          <a:xfrm>
            <a:off x="1268518" y="1836243"/>
            <a:ext cx="2048411" cy="2031325"/>
          </a:xfrm>
          <a:prstGeom prst="rect">
            <a:avLst/>
          </a:prstGeom>
          <a:noFill/>
        </p:spPr>
        <p:txBody>
          <a:bodyPr wrap="square" rtlCol="0">
            <a:spAutoFit/>
          </a:bodyPr>
          <a:lstStyle/>
          <a:p>
            <a:r>
              <a:rPr lang="en-US" dirty="0" smtClean="0"/>
              <a:t>The slower 20-bit main deflector positions the beam in the field, then the fast 14-bit trapezium deflector fills in each shape.</a:t>
            </a:r>
            <a:endParaRPr lang="en-US" dirty="0"/>
          </a:p>
        </p:txBody>
      </p:sp>
      <p:grpSp>
        <p:nvGrpSpPr>
          <p:cNvPr id="237" name="Group 236"/>
          <p:cNvGrpSpPr/>
          <p:nvPr/>
        </p:nvGrpSpPr>
        <p:grpSpPr>
          <a:xfrm>
            <a:off x="9076770" y="930390"/>
            <a:ext cx="2384425" cy="4803775"/>
            <a:chOff x="5934075" y="1577975"/>
            <a:chExt cx="2384425" cy="4803775"/>
          </a:xfrm>
        </p:grpSpPr>
        <p:sp>
          <p:nvSpPr>
            <p:cNvPr id="238" name="Rectangle 9"/>
            <p:cNvSpPr>
              <a:spLocks noChangeArrowheads="1"/>
            </p:cNvSpPr>
            <p:nvPr/>
          </p:nvSpPr>
          <p:spPr bwMode="auto">
            <a:xfrm>
              <a:off x="5937250" y="1577975"/>
              <a:ext cx="2359025" cy="1231900"/>
            </a:xfrm>
            <a:prstGeom prst="rect">
              <a:avLst/>
            </a:prstGeom>
            <a:noFill/>
            <a:ln w="9525">
              <a:solidFill>
                <a:schemeClr val="tx1"/>
              </a:solidFill>
              <a:miter lim="800000"/>
              <a:headEnd/>
              <a:tailEnd/>
            </a:ln>
            <a:effectLst/>
          </p:spPr>
          <p:txBody>
            <a:bodyPr wrap="none" anchor="ctr"/>
            <a:lstStyle/>
            <a:p>
              <a:endParaRPr lang="en-US"/>
            </a:p>
          </p:txBody>
        </p:sp>
        <p:sp>
          <p:nvSpPr>
            <p:cNvPr id="239" name="Rectangle 10"/>
            <p:cNvSpPr>
              <a:spLocks noChangeArrowheads="1"/>
            </p:cNvSpPr>
            <p:nvPr/>
          </p:nvSpPr>
          <p:spPr bwMode="auto">
            <a:xfrm>
              <a:off x="5943600" y="3346450"/>
              <a:ext cx="2359025" cy="1231900"/>
            </a:xfrm>
            <a:prstGeom prst="rect">
              <a:avLst/>
            </a:prstGeom>
            <a:noFill/>
            <a:ln w="9525">
              <a:solidFill>
                <a:schemeClr val="tx1"/>
              </a:solidFill>
              <a:miter lim="800000"/>
              <a:headEnd/>
              <a:tailEnd/>
            </a:ln>
            <a:effectLst/>
          </p:spPr>
          <p:txBody>
            <a:bodyPr wrap="none" anchor="ctr"/>
            <a:lstStyle/>
            <a:p>
              <a:endParaRPr lang="en-US"/>
            </a:p>
          </p:txBody>
        </p:sp>
        <p:sp>
          <p:nvSpPr>
            <p:cNvPr id="240" name="Rectangle 11"/>
            <p:cNvSpPr>
              <a:spLocks noChangeArrowheads="1"/>
            </p:cNvSpPr>
            <p:nvPr/>
          </p:nvSpPr>
          <p:spPr bwMode="auto">
            <a:xfrm>
              <a:off x="5956300" y="5149850"/>
              <a:ext cx="2359025" cy="1231900"/>
            </a:xfrm>
            <a:prstGeom prst="rect">
              <a:avLst/>
            </a:prstGeom>
            <a:noFill/>
            <a:ln w="9525">
              <a:solidFill>
                <a:schemeClr val="tx1"/>
              </a:solidFill>
              <a:miter lim="800000"/>
              <a:headEnd/>
              <a:tailEnd/>
            </a:ln>
            <a:effectLst/>
          </p:spPr>
          <p:txBody>
            <a:bodyPr wrap="none" anchor="ctr"/>
            <a:lstStyle/>
            <a:p>
              <a:endParaRPr lang="en-US"/>
            </a:p>
          </p:txBody>
        </p:sp>
        <p:sp>
          <p:nvSpPr>
            <p:cNvPr id="241" name="Line 13"/>
            <p:cNvSpPr>
              <a:spLocks noChangeShapeType="1"/>
            </p:cNvSpPr>
            <p:nvPr/>
          </p:nvSpPr>
          <p:spPr bwMode="auto">
            <a:xfrm>
              <a:off x="7092950" y="1577975"/>
              <a:ext cx="0" cy="1228725"/>
            </a:xfrm>
            <a:prstGeom prst="line">
              <a:avLst/>
            </a:prstGeom>
            <a:noFill/>
            <a:ln w="9525">
              <a:solidFill>
                <a:schemeClr val="tx1"/>
              </a:solidFill>
              <a:prstDash val="sysDot"/>
              <a:round/>
              <a:headEnd/>
              <a:tailEnd/>
            </a:ln>
            <a:effectLst/>
          </p:spPr>
          <p:txBody>
            <a:bodyPr/>
            <a:lstStyle/>
            <a:p>
              <a:endParaRPr lang="en-US"/>
            </a:p>
          </p:txBody>
        </p:sp>
        <p:sp>
          <p:nvSpPr>
            <p:cNvPr id="242" name="Line 14"/>
            <p:cNvSpPr>
              <a:spLocks noChangeShapeType="1"/>
            </p:cNvSpPr>
            <p:nvPr/>
          </p:nvSpPr>
          <p:spPr bwMode="auto">
            <a:xfrm>
              <a:off x="6508750" y="1581150"/>
              <a:ext cx="0" cy="1228725"/>
            </a:xfrm>
            <a:prstGeom prst="line">
              <a:avLst/>
            </a:prstGeom>
            <a:noFill/>
            <a:ln w="9525">
              <a:solidFill>
                <a:schemeClr val="tx1"/>
              </a:solidFill>
              <a:prstDash val="sysDot"/>
              <a:round/>
              <a:headEnd/>
              <a:tailEnd/>
            </a:ln>
            <a:effectLst/>
          </p:spPr>
          <p:txBody>
            <a:bodyPr/>
            <a:lstStyle/>
            <a:p>
              <a:endParaRPr lang="en-US"/>
            </a:p>
          </p:txBody>
        </p:sp>
        <p:sp>
          <p:nvSpPr>
            <p:cNvPr id="243" name="Line 15"/>
            <p:cNvSpPr>
              <a:spLocks noChangeShapeType="1"/>
            </p:cNvSpPr>
            <p:nvPr/>
          </p:nvSpPr>
          <p:spPr bwMode="auto">
            <a:xfrm>
              <a:off x="7699375" y="1577975"/>
              <a:ext cx="0" cy="1228725"/>
            </a:xfrm>
            <a:prstGeom prst="line">
              <a:avLst/>
            </a:prstGeom>
            <a:noFill/>
            <a:ln w="9525">
              <a:solidFill>
                <a:schemeClr val="tx1"/>
              </a:solidFill>
              <a:prstDash val="sysDot"/>
              <a:round/>
              <a:headEnd/>
              <a:tailEnd/>
            </a:ln>
            <a:effectLst/>
          </p:spPr>
          <p:txBody>
            <a:bodyPr/>
            <a:lstStyle/>
            <a:p>
              <a:endParaRPr lang="en-US"/>
            </a:p>
          </p:txBody>
        </p:sp>
        <p:sp>
          <p:nvSpPr>
            <p:cNvPr id="244" name="Line 16"/>
            <p:cNvSpPr>
              <a:spLocks noChangeShapeType="1"/>
            </p:cNvSpPr>
            <p:nvPr/>
          </p:nvSpPr>
          <p:spPr bwMode="auto">
            <a:xfrm>
              <a:off x="5937250" y="2146300"/>
              <a:ext cx="2359025" cy="0"/>
            </a:xfrm>
            <a:prstGeom prst="line">
              <a:avLst/>
            </a:prstGeom>
            <a:noFill/>
            <a:ln w="9525" cap="rnd">
              <a:solidFill>
                <a:schemeClr val="tx1"/>
              </a:solidFill>
              <a:prstDash val="sysDot"/>
              <a:round/>
              <a:headEnd/>
              <a:tailEnd/>
            </a:ln>
            <a:effectLst/>
          </p:spPr>
          <p:txBody>
            <a:bodyPr/>
            <a:lstStyle/>
            <a:p>
              <a:endParaRPr lang="en-US"/>
            </a:p>
          </p:txBody>
        </p:sp>
        <p:sp>
          <p:nvSpPr>
            <p:cNvPr id="245" name="Line 17"/>
            <p:cNvSpPr>
              <a:spLocks noChangeShapeType="1"/>
            </p:cNvSpPr>
            <p:nvPr/>
          </p:nvSpPr>
          <p:spPr bwMode="auto">
            <a:xfrm>
              <a:off x="5934075" y="2705100"/>
              <a:ext cx="2359025" cy="0"/>
            </a:xfrm>
            <a:prstGeom prst="line">
              <a:avLst/>
            </a:prstGeom>
            <a:noFill/>
            <a:ln w="9525" cap="rnd">
              <a:solidFill>
                <a:schemeClr val="tx1"/>
              </a:solidFill>
              <a:prstDash val="sysDot"/>
              <a:round/>
              <a:headEnd/>
              <a:tailEnd/>
            </a:ln>
            <a:effectLst/>
          </p:spPr>
          <p:txBody>
            <a:bodyPr/>
            <a:lstStyle/>
            <a:p>
              <a:endParaRPr lang="en-US"/>
            </a:p>
          </p:txBody>
        </p:sp>
        <p:sp>
          <p:nvSpPr>
            <p:cNvPr id="246" name="Rectangle 18"/>
            <p:cNvSpPr>
              <a:spLocks noChangeArrowheads="1"/>
            </p:cNvSpPr>
            <p:nvPr/>
          </p:nvSpPr>
          <p:spPr bwMode="auto">
            <a:xfrm>
              <a:off x="6140450" y="1685925"/>
              <a:ext cx="2009775" cy="889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47" name="Rectangle 19"/>
            <p:cNvSpPr>
              <a:spLocks noChangeArrowheads="1"/>
            </p:cNvSpPr>
            <p:nvPr/>
          </p:nvSpPr>
          <p:spPr bwMode="auto">
            <a:xfrm>
              <a:off x="8035925" y="1781175"/>
              <a:ext cx="114300" cy="6985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48" name="Rectangle 20"/>
            <p:cNvSpPr>
              <a:spLocks noChangeArrowheads="1"/>
            </p:cNvSpPr>
            <p:nvPr/>
          </p:nvSpPr>
          <p:spPr bwMode="auto">
            <a:xfrm>
              <a:off x="7331075" y="2301875"/>
              <a:ext cx="88900" cy="1905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49" name="Rectangle 21"/>
            <p:cNvSpPr>
              <a:spLocks noChangeArrowheads="1"/>
            </p:cNvSpPr>
            <p:nvPr/>
          </p:nvSpPr>
          <p:spPr bwMode="auto">
            <a:xfrm>
              <a:off x="7197725" y="2273300"/>
              <a:ext cx="47625" cy="889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250" name="Rectangle 22"/>
            <p:cNvSpPr>
              <a:spLocks noChangeArrowheads="1"/>
            </p:cNvSpPr>
            <p:nvPr/>
          </p:nvSpPr>
          <p:spPr bwMode="auto">
            <a:xfrm>
              <a:off x="7505700" y="2387600"/>
              <a:ext cx="527050" cy="9207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51" name="Line 23"/>
            <p:cNvSpPr>
              <a:spLocks noChangeShapeType="1"/>
            </p:cNvSpPr>
            <p:nvPr/>
          </p:nvSpPr>
          <p:spPr bwMode="auto">
            <a:xfrm flipH="1">
              <a:off x="5953125" y="2708275"/>
              <a:ext cx="1139825" cy="631825"/>
            </a:xfrm>
            <a:prstGeom prst="line">
              <a:avLst/>
            </a:prstGeom>
            <a:noFill/>
            <a:ln w="9525">
              <a:solidFill>
                <a:schemeClr val="tx1"/>
              </a:solidFill>
              <a:prstDash val="sysDot"/>
              <a:round/>
              <a:headEnd/>
              <a:tailEnd type="triangle" w="med" len="med"/>
            </a:ln>
            <a:effectLst/>
          </p:spPr>
          <p:txBody>
            <a:bodyPr/>
            <a:lstStyle/>
            <a:p>
              <a:endParaRPr lang="en-US"/>
            </a:p>
          </p:txBody>
        </p:sp>
        <p:sp>
          <p:nvSpPr>
            <p:cNvPr id="252" name="Line 24"/>
            <p:cNvSpPr>
              <a:spLocks noChangeShapeType="1"/>
            </p:cNvSpPr>
            <p:nvPr/>
          </p:nvSpPr>
          <p:spPr bwMode="auto">
            <a:xfrm>
              <a:off x="7702550" y="2698750"/>
              <a:ext cx="600075" cy="644525"/>
            </a:xfrm>
            <a:prstGeom prst="line">
              <a:avLst/>
            </a:prstGeom>
            <a:noFill/>
            <a:ln w="9525">
              <a:solidFill>
                <a:schemeClr val="tx1"/>
              </a:solidFill>
              <a:prstDash val="sysDot"/>
              <a:round/>
              <a:headEnd/>
              <a:tailEnd type="triangle" w="med" len="med"/>
            </a:ln>
            <a:effectLst/>
          </p:spPr>
          <p:txBody>
            <a:bodyPr/>
            <a:lstStyle/>
            <a:p>
              <a:endParaRPr lang="en-US"/>
            </a:p>
          </p:txBody>
        </p:sp>
        <p:sp>
          <p:nvSpPr>
            <p:cNvPr id="253" name="Rectangle 25"/>
            <p:cNvSpPr>
              <a:spLocks noChangeArrowheads="1"/>
            </p:cNvSpPr>
            <p:nvPr/>
          </p:nvSpPr>
          <p:spPr bwMode="auto">
            <a:xfrm>
              <a:off x="6102350" y="3457575"/>
              <a:ext cx="276225" cy="41275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254" name="Rectangle 26"/>
            <p:cNvSpPr>
              <a:spLocks noChangeArrowheads="1"/>
            </p:cNvSpPr>
            <p:nvPr/>
          </p:nvSpPr>
          <p:spPr bwMode="auto">
            <a:xfrm>
              <a:off x="6648450" y="3619500"/>
              <a:ext cx="536575" cy="9572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55" name="Rectangle 27"/>
            <p:cNvSpPr>
              <a:spLocks noChangeArrowheads="1"/>
            </p:cNvSpPr>
            <p:nvPr/>
          </p:nvSpPr>
          <p:spPr bwMode="auto">
            <a:xfrm>
              <a:off x="7527925" y="4238625"/>
              <a:ext cx="774700" cy="33972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56" name="Line 28"/>
            <p:cNvSpPr>
              <a:spLocks noChangeShapeType="1"/>
            </p:cNvSpPr>
            <p:nvPr/>
          </p:nvSpPr>
          <p:spPr bwMode="auto">
            <a:xfrm>
              <a:off x="6099175" y="3584575"/>
              <a:ext cx="282575" cy="0"/>
            </a:xfrm>
            <a:prstGeom prst="line">
              <a:avLst/>
            </a:prstGeom>
            <a:noFill/>
            <a:ln w="9525">
              <a:solidFill>
                <a:schemeClr val="bg1"/>
              </a:solidFill>
              <a:prstDash val="sysDot"/>
              <a:round/>
              <a:headEnd/>
              <a:tailEnd/>
            </a:ln>
            <a:effectLst/>
          </p:spPr>
          <p:txBody>
            <a:bodyPr/>
            <a:lstStyle/>
            <a:p>
              <a:endParaRPr lang="en-US"/>
            </a:p>
          </p:txBody>
        </p:sp>
        <p:sp>
          <p:nvSpPr>
            <p:cNvPr id="257" name="Line 29"/>
            <p:cNvSpPr>
              <a:spLocks noChangeShapeType="1"/>
            </p:cNvSpPr>
            <p:nvPr/>
          </p:nvSpPr>
          <p:spPr bwMode="auto">
            <a:xfrm>
              <a:off x="6099175" y="3714750"/>
              <a:ext cx="282575" cy="0"/>
            </a:xfrm>
            <a:prstGeom prst="line">
              <a:avLst/>
            </a:prstGeom>
            <a:noFill/>
            <a:ln w="9525">
              <a:solidFill>
                <a:schemeClr val="bg1"/>
              </a:solidFill>
              <a:prstDash val="sysDot"/>
              <a:round/>
              <a:headEnd/>
              <a:tailEnd/>
            </a:ln>
            <a:effectLst/>
          </p:spPr>
          <p:txBody>
            <a:bodyPr/>
            <a:lstStyle/>
            <a:p>
              <a:endParaRPr lang="en-US"/>
            </a:p>
          </p:txBody>
        </p:sp>
        <p:sp>
          <p:nvSpPr>
            <p:cNvPr id="258" name="Line 30"/>
            <p:cNvSpPr>
              <a:spLocks noChangeShapeType="1"/>
            </p:cNvSpPr>
            <p:nvPr/>
          </p:nvSpPr>
          <p:spPr bwMode="auto">
            <a:xfrm>
              <a:off x="6100763" y="3849688"/>
              <a:ext cx="282575" cy="0"/>
            </a:xfrm>
            <a:prstGeom prst="line">
              <a:avLst/>
            </a:prstGeom>
            <a:noFill/>
            <a:ln w="9525">
              <a:solidFill>
                <a:schemeClr val="bg1"/>
              </a:solidFill>
              <a:prstDash val="sysDot"/>
              <a:round/>
              <a:headEnd/>
              <a:tailEnd/>
            </a:ln>
            <a:effectLst/>
          </p:spPr>
          <p:txBody>
            <a:bodyPr/>
            <a:lstStyle/>
            <a:p>
              <a:endParaRPr lang="en-US"/>
            </a:p>
          </p:txBody>
        </p:sp>
        <p:sp>
          <p:nvSpPr>
            <p:cNvPr id="259" name="Line 31"/>
            <p:cNvSpPr>
              <a:spLocks noChangeShapeType="1"/>
            </p:cNvSpPr>
            <p:nvPr/>
          </p:nvSpPr>
          <p:spPr bwMode="auto">
            <a:xfrm>
              <a:off x="6645275" y="3736975"/>
              <a:ext cx="546100" cy="0"/>
            </a:xfrm>
            <a:prstGeom prst="line">
              <a:avLst/>
            </a:prstGeom>
            <a:noFill/>
            <a:ln w="9525">
              <a:solidFill>
                <a:schemeClr val="bg1"/>
              </a:solidFill>
              <a:prstDash val="sysDot"/>
              <a:round/>
              <a:headEnd/>
              <a:tailEnd/>
            </a:ln>
            <a:effectLst/>
          </p:spPr>
          <p:txBody>
            <a:bodyPr/>
            <a:lstStyle/>
            <a:p>
              <a:endParaRPr lang="en-US"/>
            </a:p>
          </p:txBody>
        </p:sp>
        <p:sp>
          <p:nvSpPr>
            <p:cNvPr id="260" name="Line 32"/>
            <p:cNvSpPr>
              <a:spLocks noChangeShapeType="1"/>
            </p:cNvSpPr>
            <p:nvPr/>
          </p:nvSpPr>
          <p:spPr bwMode="auto">
            <a:xfrm>
              <a:off x="6648450" y="3865563"/>
              <a:ext cx="546100" cy="0"/>
            </a:xfrm>
            <a:prstGeom prst="line">
              <a:avLst/>
            </a:prstGeom>
            <a:noFill/>
            <a:ln w="9525">
              <a:solidFill>
                <a:schemeClr val="bg1"/>
              </a:solidFill>
              <a:prstDash val="sysDot"/>
              <a:round/>
              <a:headEnd/>
              <a:tailEnd/>
            </a:ln>
            <a:effectLst/>
          </p:spPr>
          <p:txBody>
            <a:bodyPr/>
            <a:lstStyle/>
            <a:p>
              <a:endParaRPr lang="en-US"/>
            </a:p>
          </p:txBody>
        </p:sp>
        <p:sp>
          <p:nvSpPr>
            <p:cNvPr id="261" name="Line 33"/>
            <p:cNvSpPr>
              <a:spLocks noChangeShapeType="1"/>
            </p:cNvSpPr>
            <p:nvPr/>
          </p:nvSpPr>
          <p:spPr bwMode="auto">
            <a:xfrm>
              <a:off x="6646863" y="4003675"/>
              <a:ext cx="546100" cy="0"/>
            </a:xfrm>
            <a:prstGeom prst="line">
              <a:avLst/>
            </a:prstGeom>
            <a:noFill/>
            <a:ln w="9525">
              <a:solidFill>
                <a:schemeClr val="bg1"/>
              </a:solidFill>
              <a:prstDash val="sysDot"/>
              <a:round/>
              <a:headEnd/>
              <a:tailEnd/>
            </a:ln>
            <a:effectLst/>
          </p:spPr>
          <p:txBody>
            <a:bodyPr/>
            <a:lstStyle/>
            <a:p>
              <a:endParaRPr lang="en-US"/>
            </a:p>
          </p:txBody>
        </p:sp>
        <p:sp>
          <p:nvSpPr>
            <p:cNvPr id="262" name="Line 34"/>
            <p:cNvSpPr>
              <a:spLocks noChangeShapeType="1"/>
            </p:cNvSpPr>
            <p:nvPr/>
          </p:nvSpPr>
          <p:spPr bwMode="auto">
            <a:xfrm>
              <a:off x="6650038" y="4137025"/>
              <a:ext cx="546100" cy="0"/>
            </a:xfrm>
            <a:prstGeom prst="line">
              <a:avLst/>
            </a:prstGeom>
            <a:noFill/>
            <a:ln w="9525">
              <a:solidFill>
                <a:schemeClr val="bg1"/>
              </a:solidFill>
              <a:prstDash val="sysDot"/>
              <a:round/>
              <a:headEnd/>
              <a:tailEnd/>
            </a:ln>
            <a:effectLst/>
          </p:spPr>
          <p:txBody>
            <a:bodyPr/>
            <a:lstStyle/>
            <a:p>
              <a:endParaRPr lang="en-US"/>
            </a:p>
          </p:txBody>
        </p:sp>
        <p:sp>
          <p:nvSpPr>
            <p:cNvPr id="263" name="Line 35"/>
            <p:cNvSpPr>
              <a:spLocks noChangeShapeType="1"/>
            </p:cNvSpPr>
            <p:nvPr/>
          </p:nvSpPr>
          <p:spPr bwMode="auto">
            <a:xfrm>
              <a:off x="6640513" y="4267200"/>
              <a:ext cx="546100" cy="0"/>
            </a:xfrm>
            <a:prstGeom prst="line">
              <a:avLst/>
            </a:prstGeom>
            <a:noFill/>
            <a:ln w="9525">
              <a:solidFill>
                <a:schemeClr val="bg1"/>
              </a:solidFill>
              <a:prstDash val="sysDot"/>
              <a:round/>
              <a:headEnd/>
              <a:tailEnd/>
            </a:ln>
            <a:effectLst/>
          </p:spPr>
          <p:txBody>
            <a:bodyPr/>
            <a:lstStyle/>
            <a:p>
              <a:endParaRPr lang="en-US"/>
            </a:p>
          </p:txBody>
        </p:sp>
        <p:sp>
          <p:nvSpPr>
            <p:cNvPr id="264" name="Line 36"/>
            <p:cNvSpPr>
              <a:spLocks noChangeShapeType="1"/>
            </p:cNvSpPr>
            <p:nvPr/>
          </p:nvSpPr>
          <p:spPr bwMode="auto">
            <a:xfrm>
              <a:off x="6648450" y="4392613"/>
              <a:ext cx="546100" cy="0"/>
            </a:xfrm>
            <a:prstGeom prst="line">
              <a:avLst/>
            </a:prstGeom>
            <a:noFill/>
            <a:ln w="9525">
              <a:solidFill>
                <a:schemeClr val="bg1"/>
              </a:solidFill>
              <a:prstDash val="sysDot"/>
              <a:round/>
              <a:headEnd/>
              <a:tailEnd/>
            </a:ln>
            <a:effectLst/>
          </p:spPr>
          <p:txBody>
            <a:bodyPr/>
            <a:lstStyle/>
            <a:p>
              <a:endParaRPr lang="en-US"/>
            </a:p>
          </p:txBody>
        </p:sp>
        <p:sp>
          <p:nvSpPr>
            <p:cNvPr id="265" name="Line 37"/>
            <p:cNvSpPr>
              <a:spLocks noChangeShapeType="1"/>
            </p:cNvSpPr>
            <p:nvPr/>
          </p:nvSpPr>
          <p:spPr bwMode="auto">
            <a:xfrm>
              <a:off x="6229350" y="3454400"/>
              <a:ext cx="0" cy="423863"/>
            </a:xfrm>
            <a:prstGeom prst="line">
              <a:avLst/>
            </a:prstGeom>
            <a:noFill/>
            <a:ln w="9525">
              <a:solidFill>
                <a:schemeClr val="bg1"/>
              </a:solidFill>
              <a:prstDash val="sysDot"/>
              <a:round/>
              <a:headEnd/>
              <a:tailEnd/>
            </a:ln>
            <a:effectLst/>
          </p:spPr>
          <p:txBody>
            <a:bodyPr/>
            <a:lstStyle/>
            <a:p>
              <a:endParaRPr lang="en-US"/>
            </a:p>
          </p:txBody>
        </p:sp>
        <p:sp>
          <p:nvSpPr>
            <p:cNvPr id="266" name="Line 38"/>
            <p:cNvSpPr>
              <a:spLocks noChangeShapeType="1"/>
            </p:cNvSpPr>
            <p:nvPr/>
          </p:nvSpPr>
          <p:spPr bwMode="auto">
            <a:xfrm>
              <a:off x="6367463" y="3448050"/>
              <a:ext cx="0" cy="423863"/>
            </a:xfrm>
            <a:prstGeom prst="line">
              <a:avLst/>
            </a:prstGeom>
            <a:noFill/>
            <a:ln w="9525">
              <a:solidFill>
                <a:schemeClr val="bg1"/>
              </a:solidFill>
              <a:prstDash val="sysDot"/>
              <a:round/>
              <a:headEnd/>
              <a:tailEnd/>
            </a:ln>
            <a:effectLst/>
          </p:spPr>
          <p:txBody>
            <a:bodyPr/>
            <a:lstStyle/>
            <a:p>
              <a:endParaRPr lang="en-US"/>
            </a:p>
          </p:txBody>
        </p:sp>
        <p:sp>
          <p:nvSpPr>
            <p:cNvPr id="267" name="Line 39"/>
            <p:cNvSpPr>
              <a:spLocks noChangeShapeType="1"/>
            </p:cNvSpPr>
            <p:nvPr/>
          </p:nvSpPr>
          <p:spPr bwMode="auto">
            <a:xfrm>
              <a:off x="6761163" y="3611563"/>
              <a:ext cx="0" cy="981075"/>
            </a:xfrm>
            <a:prstGeom prst="line">
              <a:avLst/>
            </a:prstGeom>
            <a:noFill/>
            <a:ln w="9525">
              <a:solidFill>
                <a:schemeClr val="bg1"/>
              </a:solidFill>
              <a:prstDash val="sysDot"/>
              <a:round/>
              <a:headEnd/>
              <a:tailEnd/>
            </a:ln>
            <a:effectLst/>
          </p:spPr>
          <p:txBody>
            <a:bodyPr/>
            <a:lstStyle/>
            <a:p>
              <a:endParaRPr lang="en-US"/>
            </a:p>
          </p:txBody>
        </p:sp>
        <p:sp>
          <p:nvSpPr>
            <p:cNvPr id="268" name="Line 40"/>
            <p:cNvSpPr>
              <a:spLocks noChangeShapeType="1"/>
            </p:cNvSpPr>
            <p:nvPr/>
          </p:nvSpPr>
          <p:spPr bwMode="auto">
            <a:xfrm>
              <a:off x="6892925" y="3611563"/>
              <a:ext cx="0" cy="981075"/>
            </a:xfrm>
            <a:prstGeom prst="line">
              <a:avLst/>
            </a:prstGeom>
            <a:noFill/>
            <a:ln w="9525">
              <a:solidFill>
                <a:schemeClr val="bg1"/>
              </a:solidFill>
              <a:prstDash val="sysDot"/>
              <a:round/>
              <a:headEnd/>
              <a:tailEnd/>
            </a:ln>
            <a:effectLst/>
          </p:spPr>
          <p:txBody>
            <a:bodyPr/>
            <a:lstStyle/>
            <a:p>
              <a:endParaRPr lang="en-US"/>
            </a:p>
          </p:txBody>
        </p:sp>
        <p:sp>
          <p:nvSpPr>
            <p:cNvPr id="269" name="Line 41"/>
            <p:cNvSpPr>
              <a:spLocks noChangeShapeType="1"/>
            </p:cNvSpPr>
            <p:nvPr/>
          </p:nvSpPr>
          <p:spPr bwMode="auto">
            <a:xfrm>
              <a:off x="7024688" y="3619500"/>
              <a:ext cx="0" cy="981075"/>
            </a:xfrm>
            <a:prstGeom prst="line">
              <a:avLst/>
            </a:prstGeom>
            <a:noFill/>
            <a:ln w="9525">
              <a:solidFill>
                <a:schemeClr val="bg1"/>
              </a:solidFill>
              <a:prstDash val="sysDot"/>
              <a:round/>
              <a:headEnd/>
              <a:tailEnd/>
            </a:ln>
            <a:effectLst/>
          </p:spPr>
          <p:txBody>
            <a:bodyPr/>
            <a:lstStyle/>
            <a:p>
              <a:endParaRPr lang="en-US"/>
            </a:p>
          </p:txBody>
        </p:sp>
        <p:sp>
          <p:nvSpPr>
            <p:cNvPr id="270" name="Line 42"/>
            <p:cNvSpPr>
              <a:spLocks noChangeShapeType="1"/>
            </p:cNvSpPr>
            <p:nvPr/>
          </p:nvSpPr>
          <p:spPr bwMode="auto">
            <a:xfrm>
              <a:off x="7153275" y="3616325"/>
              <a:ext cx="0" cy="981075"/>
            </a:xfrm>
            <a:prstGeom prst="line">
              <a:avLst/>
            </a:prstGeom>
            <a:noFill/>
            <a:ln w="9525">
              <a:solidFill>
                <a:schemeClr val="bg1"/>
              </a:solidFill>
              <a:prstDash val="sysDot"/>
              <a:round/>
              <a:headEnd/>
              <a:tailEnd/>
            </a:ln>
            <a:effectLst/>
          </p:spPr>
          <p:txBody>
            <a:bodyPr/>
            <a:lstStyle/>
            <a:p>
              <a:endParaRPr lang="en-US"/>
            </a:p>
          </p:txBody>
        </p:sp>
        <p:sp>
          <p:nvSpPr>
            <p:cNvPr id="271" name="Line 43"/>
            <p:cNvSpPr>
              <a:spLocks noChangeShapeType="1"/>
            </p:cNvSpPr>
            <p:nvPr/>
          </p:nvSpPr>
          <p:spPr bwMode="auto">
            <a:xfrm>
              <a:off x="6648450" y="4516438"/>
              <a:ext cx="546100" cy="0"/>
            </a:xfrm>
            <a:prstGeom prst="line">
              <a:avLst/>
            </a:prstGeom>
            <a:noFill/>
            <a:ln w="9525">
              <a:solidFill>
                <a:schemeClr val="bg1"/>
              </a:solidFill>
              <a:prstDash val="sysDot"/>
              <a:round/>
              <a:headEnd/>
              <a:tailEnd/>
            </a:ln>
            <a:effectLst/>
          </p:spPr>
          <p:txBody>
            <a:bodyPr/>
            <a:lstStyle/>
            <a:p>
              <a:endParaRPr lang="en-US"/>
            </a:p>
          </p:txBody>
        </p:sp>
        <p:sp>
          <p:nvSpPr>
            <p:cNvPr id="272" name="Line 44"/>
            <p:cNvSpPr>
              <a:spLocks noChangeShapeType="1"/>
            </p:cNvSpPr>
            <p:nvPr/>
          </p:nvSpPr>
          <p:spPr bwMode="auto">
            <a:xfrm>
              <a:off x="7524750" y="4349750"/>
              <a:ext cx="784225" cy="0"/>
            </a:xfrm>
            <a:prstGeom prst="line">
              <a:avLst/>
            </a:prstGeom>
            <a:noFill/>
            <a:ln w="9525">
              <a:solidFill>
                <a:schemeClr val="bg1"/>
              </a:solidFill>
              <a:prstDash val="sysDot"/>
              <a:round/>
              <a:headEnd/>
              <a:tailEnd/>
            </a:ln>
            <a:effectLst/>
          </p:spPr>
          <p:txBody>
            <a:bodyPr/>
            <a:lstStyle/>
            <a:p>
              <a:endParaRPr lang="en-US"/>
            </a:p>
          </p:txBody>
        </p:sp>
        <p:sp>
          <p:nvSpPr>
            <p:cNvPr id="273" name="Line 45"/>
            <p:cNvSpPr>
              <a:spLocks noChangeShapeType="1"/>
            </p:cNvSpPr>
            <p:nvPr/>
          </p:nvSpPr>
          <p:spPr bwMode="auto">
            <a:xfrm>
              <a:off x="7523163" y="4467225"/>
              <a:ext cx="784225" cy="0"/>
            </a:xfrm>
            <a:prstGeom prst="line">
              <a:avLst/>
            </a:prstGeom>
            <a:noFill/>
            <a:ln w="9525">
              <a:solidFill>
                <a:schemeClr val="bg1"/>
              </a:solidFill>
              <a:prstDash val="sysDot"/>
              <a:round/>
              <a:headEnd/>
              <a:tailEnd/>
            </a:ln>
            <a:effectLst/>
          </p:spPr>
          <p:txBody>
            <a:bodyPr/>
            <a:lstStyle/>
            <a:p>
              <a:endParaRPr lang="en-US"/>
            </a:p>
          </p:txBody>
        </p:sp>
        <p:sp>
          <p:nvSpPr>
            <p:cNvPr id="274" name="Line 46"/>
            <p:cNvSpPr>
              <a:spLocks noChangeShapeType="1"/>
            </p:cNvSpPr>
            <p:nvPr/>
          </p:nvSpPr>
          <p:spPr bwMode="auto">
            <a:xfrm>
              <a:off x="7639050" y="4238625"/>
              <a:ext cx="0" cy="342900"/>
            </a:xfrm>
            <a:prstGeom prst="line">
              <a:avLst/>
            </a:prstGeom>
            <a:noFill/>
            <a:ln w="9525">
              <a:solidFill>
                <a:schemeClr val="bg1"/>
              </a:solidFill>
              <a:prstDash val="sysDot"/>
              <a:round/>
              <a:headEnd/>
              <a:tailEnd/>
            </a:ln>
            <a:effectLst/>
          </p:spPr>
          <p:txBody>
            <a:bodyPr/>
            <a:lstStyle/>
            <a:p>
              <a:endParaRPr lang="en-US"/>
            </a:p>
          </p:txBody>
        </p:sp>
        <p:sp>
          <p:nvSpPr>
            <p:cNvPr id="275" name="Line 47"/>
            <p:cNvSpPr>
              <a:spLocks noChangeShapeType="1"/>
            </p:cNvSpPr>
            <p:nvPr/>
          </p:nvSpPr>
          <p:spPr bwMode="auto">
            <a:xfrm>
              <a:off x="7759700" y="4238625"/>
              <a:ext cx="1588" cy="342900"/>
            </a:xfrm>
            <a:prstGeom prst="line">
              <a:avLst/>
            </a:prstGeom>
            <a:noFill/>
            <a:ln w="9525">
              <a:solidFill>
                <a:schemeClr val="bg1"/>
              </a:solidFill>
              <a:prstDash val="sysDot"/>
              <a:round/>
              <a:headEnd/>
              <a:tailEnd/>
            </a:ln>
            <a:effectLst/>
          </p:spPr>
          <p:txBody>
            <a:bodyPr/>
            <a:lstStyle/>
            <a:p>
              <a:endParaRPr lang="en-US"/>
            </a:p>
          </p:txBody>
        </p:sp>
        <p:sp>
          <p:nvSpPr>
            <p:cNvPr id="276" name="Line 48"/>
            <p:cNvSpPr>
              <a:spLocks noChangeShapeType="1"/>
            </p:cNvSpPr>
            <p:nvPr/>
          </p:nvSpPr>
          <p:spPr bwMode="auto">
            <a:xfrm>
              <a:off x="7888288" y="4241800"/>
              <a:ext cx="1587" cy="342900"/>
            </a:xfrm>
            <a:prstGeom prst="line">
              <a:avLst/>
            </a:prstGeom>
            <a:noFill/>
            <a:ln w="9525">
              <a:solidFill>
                <a:schemeClr val="bg1"/>
              </a:solidFill>
              <a:prstDash val="sysDot"/>
              <a:round/>
              <a:headEnd/>
              <a:tailEnd/>
            </a:ln>
            <a:effectLst/>
          </p:spPr>
          <p:txBody>
            <a:bodyPr/>
            <a:lstStyle/>
            <a:p>
              <a:endParaRPr lang="en-US"/>
            </a:p>
          </p:txBody>
        </p:sp>
        <p:sp>
          <p:nvSpPr>
            <p:cNvPr id="277" name="Line 49"/>
            <p:cNvSpPr>
              <a:spLocks noChangeShapeType="1"/>
            </p:cNvSpPr>
            <p:nvPr/>
          </p:nvSpPr>
          <p:spPr bwMode="auto">
            <a:xfrm flipH="1">
              <a:off x="8016875" y="4240213"/>
              <a:ext cx="0" cy="342900"/>
            </a:xfrm>
            <a:prstGeom prst="line">
              <a:avLst/>
            </a:prstGeom>
            <a:noFill/>
            <a:ln w="9525">
              <a:solidFill>
                <a:schemeClr val="bg1"/>
              </a:solidFill>
              <a:prstDash val="sysDot"/>
              <a:round/>
              <a:headEnd/>
              <a:tailEnd/>
            </a:ln>
            <a:effectLst/>
          </p:spPr>
          <p:txBody>
            <a:bodyPr/>
            <a:lstStyle/>
            <a:p>
              <a:endParaRPr lang="en-US"/>
            </a:p>
          </p:txBody>
        </p:sp>
        <p:sp>
          <p:nvSpPr>
            <p:cNvPr id="278" name="Line 50"/>
            <p:cNvSpPr>
              <a:spLocks noChangeShapeType="1"/>
            </p:cNvSpPr>
            <p:nvPr/>
          </p:nvSpPr>
          <p:spPr bwMode="auto">
            <a:xfrm flipH="1">
              <a:off x="8140700" y="4237038"/>
              <a:ext cx="1588" cy="342900"/>
            </a:xfrm>
            <a:prstGeom prst="line">
              <a:avLst/>
            </a:prstGeom>
            <a:noFill/>
            <a:ln w="9525">
              <a:solidFill>
                <a:schemeClr val="bg1"/>
              </a:solidFill>
              <a:prstDash val="sysDot"/>
              <a:round/>
              <a:headEnd/>
              <a:tailEnd/>
            </a:ln>
            <a:effectLst/>
          </p:spPr>
          <p:txBody>
            <a:bodyPr/>
            <a:lstStyle/>
            <a:p>
              <a:endParaRPr lang="en-US"/>
            </a:p>
          </p:txBody>
        </p:sp>
        <p:sp>
          <p:nvSpPr>
            <p:cNvPr id="279" name="Line 51"/>
            <p:cNvSpPr>
              <a:spLocks noChangeShapeType="1"/>
            </p:cNvSpPr>
            <p:nvPr/>
          </p:nvSpPr>
          <p:spPr bwMode="auto">
            <a:xfrm>
              <a:off x="8259763" y="4237038"/>
              <a:ext cx="1587" cy="342900"/>
            </a:xfrm>
            <a:prstGeom prst="line">
              <a:avLst/>
            </a:prstGeom>
            <a:noFill/>
            <a:ln w="9525">
              <a:solidFill>
                <a:schemeClr val="bg1"/>
              </a:solidFill>
              <a:prstDash val="sysDot"/>
              <a:round/>
              <a:headEnd/>
              <a:tailEnd/>
            </a:ln>
            <a:effectLst/>
          </p:spPr>
          <p:txBody>
            <a:bodyPr/>
            <a:lstStyle/>
            <a:p>
              <a:endParaRPr lang="en-US"/>
            </a:p>
          </p:txBody>
        </p:sp>
        <p:sp>
          <p:nvSpPr>
            <p:cNvPr id="280" name="Line 52"/>
            <p:cNvSpPr>
              <a:spLocks noChangeShapeType="1"/>
            </p:cNvSpPr>
            <p:nvPr/>
          </p:nvSpPr>
          <p:spPr bwMode="auto">
            <a:xfrm flipH="1">
              <a:off x="5956300" y="4578350"/>
              <a:ext cx="1574800" cy="565150"/>
            </a:xfrm>
            <a:prstGeom prst="line">
              <a:avLst/>
            </a:prstGeom>
            <a:noFill/>
            <a:ln w="9525">
              <a:solidFill>
                <a:schemeClr val="tx1"/>
              </a:solidFill>
              <a:prstDash val="sysDot"/>
              <a:round/>
              <a:headEnd/>
              <a:tailEnd type="triangle" w="med" len="med"/>
            </a:ln>
            <a:effectLst/>
          </p:spPr>
          <p:txBody>
            <a:bodyPr/>
            <a:lstStyle/>
            <a:p>
              <a:endParaRPr lang="en-US"/>
            </a:p>
          </p:txBody>
        </p:sp>
        <p:sp>
          <p:nvSpPr>
            <p:cNvPr id="281" name="Line 53"/>
            <p:cNvSpPr>
              <a:spLocks noChangeShapeType="1"/>
            </p:cNvSpPr>
            <p:nvPr/>
          </p:nvSpPr>
          <p:spPr bwMode="auto">
            <a:xfrm>
              <a:off x="7639050" y="4584700"/>
              <a:ext cx="673100" cy="565150"/>
            </a:xfrm>
            <a:prstGeom prst="line">
              <a:avLst/>
            </a:prstGeom>
            <a:noFill/>
            <a:ln w="9525">
              <a:solidFill>
                <a:schemeClr val="tx1"/>
              </a:solidFill>
              <a:prstDash val="sysDot"/>
              <a:round/>
              <a:headEnd/>
              <a:tailEnd type="triangle" w="med" len="med"/>
            </a:ln>
            <a:effectLst/>
          </p:spPr>
          <p:txBody>
            <a:bodyPr/>
            <a:lstStyle/>
            <a:p>
              <a:endParaRPr lang="en-US"/>
            </a:p>
          </p:txBody>
        </p:sp>
        <p:sp>
          <p:nvSpPr>
            <p:cNvPr id="282" name="Line 55"/>
            <p:cNvSpPr>
              <a:spLocks noChangeShapeType="1"/>
            </p:cNvSpPr>
            <p:nvPr/>
          </p:nvSpPr>
          <p:spPr bwMode="auto">
            <a:xfrm>
              <a:off x="5956300" y="6381750"/>
              <a:ext cx="2362200" cy="0"/>
            </a:xfrm>
            <a:prstGeom prst="line">
              <a:avLst/>
            </a:prstGeom>
            <a:noFill/>
            <a:ln w="38100">
              <a:solidFill>
                <a:schemeClr val="tx1"/>
              </a:solidFill>
              <a:round/>
              <a:headEnd/>
              <a:tailEnd/>
            </a:ln>
            <a:effectLst/>
          </p:spPr>
          <p:txBody>
            <a:bodyPr/>
            <a:lstStyle/>
            <a:p>
              <a:endParaRPr lang="en-US"/>
            </a:p>
          </p:txBody>
        </p:sp>
        <p:sp>
          <p:nvSpPr>
            <p:cNvPr id="283" name="Line 56"/>
            <p:cNvSpPr>
              <a:spLocks noChangeShapeType="1"/>
            </p:cNvSpPr>
            <p:nvPr/>
          </p:nvSpPr>
          <p:spPr bwMode="auto">
            <a:xfrm flipV="1">
              <a:off x="8318500" y="6286500"/>
              <a:ext cx="0" cy="95250"/>
            </a:xfrm>
            <a:prstGeom prst="line">
              <a:avLst/>
            </a:prstGeom>
            <a:noFill/>
            <a:ln w="38100">
              <a:solidFill>
                <a:schemeClr val="tx1"/>
              </a:solidFill>
              <a:round/>
              <a:headEnd/>
              <a:tailEnd/>
            </a:ln>
            <a:effectLst/>
          </p:spPr>
          <p:txBody>
            <a:bodyPr/>
            <a:lstStyle/>
            <a:p>
              <a:endParaRPr lang="en-US"/>
            </a:p>
          </p:txBody>
        </p:sp>
        <p:sp>
          <p:nvSpPr>
            <p:cNvPr id="284" name="Line 57"/>
            <p:cNvSpPr>
              <a:spLocks noChangeShapeType="1"/>
            </p:cNvSpPr>
            <p:nvPr/>
          </p:nvSpPr>
          <p:spPr bwMode="auto">
            <a:xfrm flipH="1">
              <a:off x="5956300" y="6286500"/>
              <a:ext cx="2362200" cy="0"/>
            </a:xfrm>
            <a:prstGeom prst="line">
              <a:avLst/>
            </a:prstGeom>
            <a:noFill/>
            <a:ln w="38100">
              <a:solidFill>
                <a:schemeClr val="tx1"/>
              </a:solidFill>
              <a:round/>
              <a:headEnd/>
              <a:tailEnd/>
            </a:ln>
            <a:effectLst/>
          </p:spPr>
          <p:txBody>
            <a:bodyPr/>
            <a:lstStyle/>
            <a:p>
              <a:endParaRPr lang="en-US"/>
            </a:p>
          </p:txBody>
        </p:sp>
        <p:sp>
          <p:nvSpPr>
            <p:cNvPr id="285" name="Line 58"/>
            <p:cNvSpPr>
              <a:spLocks noChangeShapeType="1"/>
            </p:cNvSpPr>
            <p:nvPr/>
          </p:nvSpPr>
          <p:spPr bwMode="auto">
            <a:xfrm flipV="1">
              <a:off x="5962650" y="6184900"/>
              <a:ext cx="0" cy="101600"/>
            </a:xfrm>
            <a:prstGeom prst="line">
              <a:avLst/>
            </a:prstGeom>
            <a:noFill/>
            <a:ln w="38100">
              <a:solidFill>
                <a:schemeClr val="tx1"/>
              </a:solidFill>
              <a:round/>
              <a:headEnd/>
              <a:tailEnd/>
            </a:ln>
            <a:effectLst/>
          </p:spPr>
          <p:txBody>
            <a:bodyPr/>
            <a:lstStyle/>
            <a:p>
              <a:endParaRPr lang="en-US"/>
            </a:p>
          </p:txBody>
        </p:sp>
        <p:sp>
          <p:nvSpPr>
            <p:cNvPr id="286" name="Line 59"/>
            <p:cNvSpPr>
              <a:spLocks noChangeShapeType="1"/>
            </p:cNvSpPr>
            <p:nvPr/>
          </p:nvSpPr>
          <p:spPr bwMode="auto">
            <a:xfrm>
              <a:off x="5956300" y="6197600"/>
              <a:ext cx="2362200" cy="0"/>
            </a:xfrm>
            <a:prstGeom prst="line">
              <a:avLst/>
            </a:prstGeom>
            <a:noFill/>
            <a:ln w="38100">
              <a:solidFill>
                <a:schemeClr val="tx1"/>
              </a:solidFill>
              <a:round/>
              <a:headEnd/>
              <a:tailEnd/>
            </a:ln>
            <a:effectLst/>
          </p:spPr>
          <p:txBody>
            <a:bodyPr/>
            <a:lstStyle/>
            <a:p>
              <a:endParaRPr lang="en-US"/>
            </a:p>
          </p:txBody>
        </p:sp>
        <p:sp>
          <p:nvSpPr>
            <p:cNvPr id="287" name="Line 60"/>
            <p:cNvSpPr>
              <a:spLocks noChangeShapeType="1"/>
            </p:cNvSpPr>
            <p:nvPr/>
          </p:nvSpPr>
          <p:spPr bwMode="auto">
            <a:xfrm flipV="1">
              <a:off x="8318500" y="6102350"/>
              <a:ext cx="0" cy="95250"/>
            </a:xfrm>
            <a:prstGeom prst="line">
              <a:avLst/>
            </a:prstGeom>
            <a:noFill/>
            <a:ln w="38100">
              <a:solidFill>
                <a:schemeClr val="tx1"/>
              </a:solidFill>
              <a:round/>
              <a:headEnd/>
              <a:tailEnd/>
            </a:ln>
            <a:effectLst/>
          </p:spPr>
          <p:txBody>
            <a:bodyPr/>
            <a:lstStyle/>
            <a:p>
              <a:endParaRPr lang="en-US"/>
            </a:p>
          </p:txBody>
        </p:sp>
        <p:sp>
          <p:nvSpPr>
            <p:cNvPr id="288" name="Line 61"/>
            <p:cNvSpPr>
              <a:spLocks noChangeShapeType="1"/>
            </p:cNvSpPr>
            <p:nvPr/>
          </p:nvSpPr>
          <p:spPr bwMode="auto">
            <a:xfrm flipH="1">
              <a:off x="5956300" y="6102350"/>
              <a:ext cx="2362200" cy="0"/>
            </a:xfrm>
            <a:prstGeom prst="line">
              <a:avLst/>
            </a:prstGeom>
            <a:noFill/>
            <a:ln w="38100">
              <a:solidFill>
                <a:schemeClr val="tx1"/>
              </a:solidFill>
              <a:round/>
              <a:headEnd/>
              <a:tailEnd/>
            </a:ln>
            <a:effectLst/>
          </p:spPr>
          <p:txBody>
            <a:bodyPr/>
            <a:lstStyle/>
            <a:p>
              <a:endParaRPr lang="en-US"/>
            </a:p>
          </p:txBody>
        </p:sp>
        <p:sp>
          <p:nvSpPr>
            <p:cNvPr id="289" name="Line 62"/>
            <p:cNvSpPr>
              <a:spLocks noChangeShapeType="1"/>
            </p:cNvSpPr>
            <p:nvPr/>
          </p:nvSpPr>
          <p:spPr bwMode="auto">
            <a:xfrm flipV="1">
              <a:off x="5962650" y="6000750"/>
              <a:ext cx="0" cy="101600"/>
            </a:xfrm>
            <a:prstGeom prst="line">
              <a:avLst/>
            </a:prstGeom>
            <a:noFill/>
            <a:ln w="38100">
              <a:solidFill>
                <a:schemeClr val="tx1"/>
              </a:solidFill>
              <a:round/>
              <a:headEnd/>
              <a:tailEnd/>
            </a:ln>
            <a:effectLst/>
          </p:spPr>
          <p:txBody>
            <a:bodyPr/>
            <a:lstStyle/>
            <a:p>
              <a:endParaRPr lang="en-US"/>
            </a:p>
          </p:txBody>
        </p:sp>
        <p:sp>
          <p:nvSpPr>
            <p:cNvPr id="290" name="Line 63"/>
            <p:cNvSpPr>
              <a:spLocks noChangeShapeType="1"/>
            </p:cNvSpPr>
            <p:nvPr/>
          </p:nvSpPr>
          <p:spPr bwMode="auto">
            <a:xfrm>
              <a:off x="5956300" y="6000750"/>
              <a:ext cx="2362200" cy="0"/>
            </a:xfrm>
            <a:prstGeom prst="line">
              <a:avLst/>
            </a:prstGeom>
            <a:noFill/>
            <a:ln w="38100">
              <a:solidFill>
                <a:schemeClr val="tx1"/>
              </a:solidFill>
              <a:round/>
              <a:headEnd/>
              <a:tailEnd/>
            </a:ln>
            <a:effectLst/>
          </p:spPr>
          <p:txBody>
            <a:bodyPr/>
            <a:lstStyle/>
            <a:p>
              <a:endParaRPr lang="en-US"/>
            </a:p>
          </p:txBody>
        </p:sp>
        <p:sp>
          <p:nvSpPr>
            <p:cNvPr id="291" name="Line 64"/>
            <p:cNvSpPr>
              <a:spLocks noChangeShapeType="1"/>
            </p:cNvSpPr>
            <p:nvPr/>
          </p:nvSpPr>
          <p:spPr bwMode="auto">
            <a:xfrm flipV="1">
              <a:off x="8318500" y="5905500"/>
              <a:ext cx="0" cy="95250"/>
            </a:xfrm>
            <a:prstGeom prst="line">
              <a:avLst/>
            </a:prstGeom>
            <a:noFill/>
            <a:ln w="38100">
              <a:solidFill>
                <a:schemeClr val="tx1"/>
              </a:solidFill>
              <a:round/>
              <a:headEnd/>
              <a:tailEnd/>
            </a:ln>
            <a:effectLst/>
          </p:spPr>
          <p:txBody>
            <a:bodyPr/>
            <a:lstStyle/>
            <a:p>
              <a:endParaRPr lang="en-US"/>
            </a:p>
          </p:txBody>
        </p:sp>
        <p:sp>
          <p:nvSpPr>
            <p:cNvPr id="292" name="Line 65"/>
            <p:cNvSpPr>
              <a:spLocks noChangeShapeType="1"/>
            </p:cNvSpPr>
            <p:nvPr/>
          </p:nvSpPr>
          <p:spPr bwMode="auto">
            <a:xfrm flipH="1">
              <a:off x="5956300" y="5905500"/>
              <a:ext cx="2362200" cy="0"/>
            </a:xfrm>
            <a:prstGeom prst="line">
              <a:avLst/>
            </a:prstGeom>
            <a:noFill/>
            <a:ln w="38100">
              <a:solidFill>
                <a:schemeClr val="tx1"/>
              </a:solidFill>
              <a:round/>
              <a:headEnd/>
              <a:tailEnd/>
            </a:ln>
            <a:effectLst/>
          </p:spPr>
          <p:txBody>
            <a:bodyPr/>
            <a:lstStyle/>
            <a:p>
              <a:endParaRPr lang="en-US"/>
            </a:p>
          </p:txBody>
        </p:sp>
        <p:sp>
          <p:nvSpPr>
            <p:cNvPr id="293" name="Line 66"/>
            <p:cNvSpPr>
              <a:spLocks noChangeShapeType="1"/>
            </p:cNvSpPr>
            <p:nvPr/>
          </p:nvSpPr>
          <p:spPr bwMode="auto">
            <a:xfrm flipV="1">
              <a:off x="5962650" y="5803900"/>
              <a:ext cx="0" cy="101600"/>
            </a:xfrm>
            <a:prstGeom prst="line">
              <a:avLst/>
            </a:prstGeom>
            <a:noFill/>
            <a:ln w="38100">
              <a:solidFill>
                <a:schemeClr val="tx1"/>
              </a:solidFill>
              <a:round/>
              <a:headEnd/>
              <a:tailEnd/>
            </a:ln>
            <a:effectLst/>
          </p:spPr>
          <p:txBody>
            <a:bodyPr/>
            <a:lstStyle/>
            <a:p>
              <a:endParaRPr lang="en-US"/>
            </a:p>
          </p:txBody>
        </p:sp>
        <p:sp>
          <p:nvSpPr>
            <p:cNvPr id="294" name="Line 67"/>
            <p:cNvSpPr>
              <a:spLocks noChangeShapeType="1"/>
            </p:cNvSpPr>
            <p:nvPr/>
          </p:nvSpPr>
          <p:spPr bwMode="auto">
            <a:xfrm>
              <a:off x="5949950" y="5816600"/>
              <a:ext cx="2362200" cy="0"/>
            </a:xfrm>
            <a:prstGeom prst="line">
              <a:avLst/>
            </a:prstGeom>
            <a:noFill/>
            <a:ln w="38100">
              <a:solidFill>
                <a:schemeClr val="tx1"/>
              </a:solidFill>
              <a:round/>
              <a:headEnd/>
              <a:tailEnd/>
            </a:ln>
            <a:effectLst/>
          </p:spPr>
          <p:txBody>
            <a:bodyPr/>
            <a:lstStyle/>
            <a:p>
              <a:endParaRPr lang="en-US"/>
            </a:p>
          </p:txBody>
        </p:sp>
        <p:sp>
          <p:nvSpPr>
            <p:cNvPr id="295" name="Line 68"/>
            <p:cNvSpPr>
              <a:spLocks noChangeShapeType="1"/>
            </p:cNvSpPr>
            <p:nvPr/>
          </p:nvSpPr>
          <p:spPr bwMode="auto">
            <a:xfrm flipV="1">
              <a:off x="8312150" y="5721350"/>
              <a:ext cx="0" cy="95250"/>
            </a:xfrm>
            <a:prstGeom prst="line">
              <a:avLst/>
            </a:prstGeom>
            <a:noFill/>
            <a:ln w="38100">
              <a:solidFill>
                <a:schemeClr val="tx1"/>
              </a:solidFill>
              <a:round/>
              <a:headEnd/>
              <a:tailEnd/>
            </a:ln>
            <a:effectLst/>
          </p:spPr>
          <p:txBody>
            <a:bodyPr/>
            <a:lstStyle/>
            <a:p>
              <a:endParaRPr lang="en-US"/>
            </a:p>
          </p:txBody>
        </p:sp>
        <p:sp>
          <p:nvSpPr>
            <p:cNvPr id="296" name="Line 69"/>
            <p:cNvSpPr>
              <a:spLocks noChangeShapeType="1"/>
            </p:cNvSpPr>
            <p:nvPr/>
          </p:nvSpPr>
          <p:spPr bwMode="auto">
            <a:xfrm flipH="1">
              <a:off x="5949950" y="5721350"/>
              <a:ext cx="2362200" cy="0"/>
            </a:xfrm>
            <a:prstGeom prst="line">
              <a:avLst/>
            </a:prstGeom>
            <a:noFill/>
            <a:ln w="38100">
              <a:solidFill>
                <a:schemeClr val="tx1"/>
              </a:solidFill>
              <a:round/>
              <a:headEnd/>
              <a:tailEnd/>
            </a:ln>
            <a:effectLst/>
          </p:spPr>
          <p:txBody>
            <a:bodyPr/>
            <a:lstStyle/>
            <a:p>
              <a:endParaRPr lang="en-US"/>
            </a:p>
          </p:txBody>
        </p:sp>
        <p:sp>
          <p:nvSpPr>
            <p:cNvPr id="297" name="Line 70"/>
            <p:cNvSpPr>
              <a:spLocks noChangeShapeType="1"/>
            </p:cNvSpPr>
            <p:nvPr/>
          </p:nvSpPr>
          <p:spPr bwMode="auto">
            <a:xfrm flipV="1">
              <a:off x="5956300" y="5619750"/>
              <a:ext cx="0" cy="101600"/>
            </a:xfrm>
            <a:prstGeom prst="line">
              <a:avLst/>
            </a:prstGeom>
            <a:noFill/>
            <a:ln w="38100">
              <a:solidFill>
                <a:schemeClr val="tx1"/>
              </a:solidFill>
              <a:round/>
              <a:headEnd/>
              <a:tailEnd/>
            </a:ln>
            <a:effectLst/>
          </p:spPr>
          <p:txBody>
            <a:bodyPr/>
            <a:lstStyle/>
            <a:p>
              <a:endParaRPr lang="en-US"/>
            </a:p>
          </p:txBody>
        </p:sp>
        <p:sp>
          <p:nvSpPr>
            <p:cNvPr id="298" name="Line 71"/>
            <p:cNvSpPr>
              <a:spLocks noChangeShapeType="1"/>
            </p:cNvSpPr>
            <p:nvPr/>
          </p:nvSpPr>
          <p:spPr bwMode="auto">
            <a:xfrm>
              <a:off x="5956300" y="5619750"/>
              <a:ext cx="2362200" cy="0"/>
            </a:xfrm>
            <a:prstGeom prst="line">
              <a:avLst/>
            </a:prstGeom>
            <a:noFill/>
            <a:ln w="38100">
              <a:solidFill>
                <a:schemeClr val="tx1"/>
              </a:solidFill>
              <a:round/>
              <a:headEnd/>
              <a:tailEnd/>
            </a:ln>
            <a:effectLst/>
          </p:spPr>
          <p:txBody>
            <a:bodyPr/>
            <a:lstStyle/>
            <a:p>
              <a:endParaRPr lang="en-US"/>
            </a:p>
          </p:txBody>
        </p:sp>
        <p:sp>
          <p:nvSpPr>
            <p:cNvPr id="299" name="Line 72"/>
            <p:cNvSpPr>
              <a:spLocks noChangeShapeType="1"/>
            </p:cNvSpPr>
            <p:nvPr/>
          </p:nvSpPr>
          <p:spPr bwMode="auto">
            <a:xfrm flipV="1">
              <a:off x="8318500" y="5524500"/>
              <a:ext cx="0" cy="95250"/>
            </a:xfrm>
            <a:prstGeom prst="line">
              <a:avLst/>
            </a:prstGeom>
            <a:noFill/>
            <a:ln w="38100">
              <a:solidFill>
                <a:schemeClr val="tx1"/>
              </a:solidFill>
              <a:round/>
              <a:headEnd/>
              <a:tailEnd/>
            </a:ln>
            <a:effectLst/>
          </p:spPr>
          <p:txBody>
            <a:bodyPr/>
            <a:lstStyle/>
            <a:p>
              <a:endParaRPr lang="en-US"/>
            </a:p>
          </p:txBody>
        </p:sp>
        <p:sp>
          <p:nvSpPr>
            <p:cNvPr id="300" name="Line 73"/>
            <p:cNvSpPr>
              <a:spLocks noChangeShapeType="1"/>
            </p:cNvSpPr>
            <p:nvPr/>
          </p:nvSpPr>
          <p:spPr bwMode="auto">
            <a:xfrm flipH="1">
              <a:off x="5956300" y="5524500"/>
              <a:ext cx="2362200" cy="0"/>
            </a:xfrm>
            <a:prstGeom prst="line">
              <a:avLst/>
            </a:prstGeom>
            <a:noFill/>
            <a:ln w="38100">
              <a:solidFill>
                <a:schemeClr val="tx1"/>
              </a:solidFill>
              <a:round/>
              <a:headEnd/>
              <a:tailEnd/>
            </a:ln>
            <a:effectLst/>
          </p:spPr>
          <p:txBody>
            <a:bodyPr/>
            <a:lstStyle/>
            <a:p>
              <a:endParaRPr lang="en-US"/>
            </a:p>
          </p:txBody>
        </p:sp>
        <p:sp>
          <p:nvSpPr>
            <p:cNvPr id="301" name="Line 74"/>
            <p:cNvSpPr>
              <a:spLocks noChangeShapeType="1"/>
            </p:cNvSpPr>
            <p:nvPr/>
          </p:nvSpPr>
          <p:spPr bwMode="auto">
            <a:xfrm flipV="1">
              <a:off x="5962650" y="5422900"/>
              <a:ext cx="0" cy="101600"/>
            </a:xfrm>
            <a:prstGeom prst="line">
              <a:avLst/>
            </a:prstGeom>
            <a:noFill/>
            <a:ln w="38100">
              <a:solidFill>
                <a:schemeClr val="tx1"/>
              </a:solidFill>
              <a:round/>
              <a:headEnd/>
              <a:tailEnd/>
            </a:ln>
            <a:effectLst/>
          </p:spPr>
          <p:txBody>
            <a:bodyPr/>
            <a:lstStyle/>
            <a:p>
              <a:endParaRPr lang="en-US"/>
            </a:p>
          </p:txBody>
        </p:sp>
        <p:sp>
          <p:nvSpPr>
            <p:cNvPr id="302" name="Line 75"/>
            <p:cNvSpPr>
              <a:spLocks noChangeShapeType="1"/>
            </p:cNvSpPr>
            <p:nvPr/>
          </p:nvSpPr>
          <p:spPr bwMode="auto">
            <a:xfrm>
              <a:off x="5956300" y="5422900"/>
              <a:ext cx="2362200" cy="0"/>
            </a:xfrm>
            <a:prstGeom prst="line">
              <a:avLst/>
            </a:prstGeom>
            <a:noFill/>
            <a:ln w="38100">
              <a:solidFill>
                <a:schemeClr val="tx1"/>
              </a:solidFill>
              <a:round/>
              <a:headEnd/>
              <a:tailEnd/>
            </a:ln>
            <a:effectLst/>
          </p:spPr>
          <p:txBody>
            <a:bodyPr/>
            <a:lstStyle/>
            <a:p>
              <a:endParaRPr lang="en-US"/>
            </a:p>
          </p:txBody>
        </p:sp>
        <p:sp>
          <p:nvSpPr>
            <p:cNvPr id="303" name="Line 76"/>
            <p:cNvSpPr>
              <a:spLocks noChangeShapeType="1"/>
            </p:cNvSpPr>
            <p:nvPr/>
          </p:nvSpPr>
          <p:spPr bwMode="auto">
            <a:xfrm flipV="1">
              <a:off x="8318500" y="5327650"/>
              <a:ext cx="0" cy="95250"/>
            </a:xfrm>
            <a:prstGeom prst="line">
              <a:avLst/>
            </a:prstGeom>
            <a:noFill/>
            <a:ln w="38100">
              <a:solidFill>
                <a:schemeClr val="tx1"/>
              </a:solidFill>
              <a:round/>
              <a:headEnd/>
              <a:tailEnd/>
            </a:ln>
            <a:effectLst/>
          </p:spPr>
          <p:txBody>
            <a:bodyPr/>
            <a:lstStyle/>
            <a:p>
              <a:endParaRPr lang="en-US"/>
            </a:p>
          </p:txBody>
        </p:sp>
        <p:sp>
          <p:nvSpPr>
            <p:cNvPr id="304" name="Line 77"/>
            <p:cNvSpPr>
              <a:spLocks noChangeShapeType="1"/>
            </p:cNvSpPr>
            <p:nvPr/>
          </p:nvSpPr>
          <p:spPr bwMode="auto">
            <a:xfrm flipH="1">
              <a:off x="5956300" y="5327650"/>
              <a:ext cx="2362200" cy="0"/>
            </a:xfrm>
            <a:prstGeom prst="line">
              <a:avLst/>
            </a:prstGeom>
            <a:noFill/>
            <a:ln w="38100">
              <a:solidFill>
                <a:schemeClr val="tx1"/>
              </a:solidFill>
              <a:round/>
              <a:headEnd/>
              <a:tailEnd/>
            </a:ln>
            <a:effectLst/>
          </p:spPr>
          <p:txBody>
            <a:bodyPr/>
            <a:lstStyle/>
            <a:p>
              <a:endParaRPr lang="en-US"/>
            </a:p>
          </p:txBody>
        </p:sp>
        <p:sp>
          <p:nvSpPr>
            <p:cNvPr id="305" name="Line 78"/>
            <p:cNvSpPr>
              <a:spLocks noChangeShapeType="1"/>
            </p:cNvSpPr>
            <p:nvPr/>
          </p:nvSpPr>
          <p:spPr bwMode="auto">
            <a:xfrm flipV="1">
              <a:off x="5962650" y="5226050"/>
              <a:ext cx="0" cy="101600"/>
            </a:xfrm>
            <a:prstGeom prst="line">
              <a:avLst/>
            </a:prstGeom>
            <a:noFill/>
            <a:ln w="38100">
              <a:solidFill>
                <a:schemeClr val="tx1"/>
              </a:solidFill>
              <a:round/>
              <a:headEnd/>
              <a:tailEnd/>
            </a:ln>
            <a:effectLst/>
          </p:spPr>
          <p:txBody>
            <a:bodyPr/>
            <a:lstStyle/>
            <a:p>
              <a:endParaRPr lang="en-US"/>
            </a:p>
          </p:txBody>
        </p:sp>
        <p:sp>
          <p:nvSpPr>
            <p:cNvPr id="306" name="Line 79"/>
            <p:cNvSpPr>
              <a:spLocks noChangeShapeType="1"/>
            </p:cNvSpPr>
            <p:nvPr/>
          </p:nvSpPr>
          <p:spPr bwMode="auto">
            <a:xfrm>
              <a:off x="5949950" y="5238750"/>
              <a:ext cx="2362200" cy="0"/>
            </a:xfrm>
            <a:prstGeom prst="line">
              <a:avLst/>
            </a:prstGeom>
            <a:noFill/>
            <a:ln w="38100">
              <a:solidFill>
                <a:schemeClr val="tx1"/>
              </a:solidFill>
              <a:round/>
              <a:headEnd/>
              <a:tailEnd/>
            </a:ln>
            <a:effectLst/>
          </p:spPr>
          <p:txBody>
            <a:bodyPr/>
            <a:lstStyle/>
            <a:p>
              <a:endParaRPr lang="en-US"/>
            </a:p>
          </p:txBody>
        </p:sp>
        <p:sp>
          <p:nvSpPr>
            <p:cNvPr id="307" name="Line 80"/>
            <p:cNvSpPr>
              <a:spLocks noChangeShapeType="1"/>
            </p:cNvSpPr>
            <p:nvPr/>
          </p:nvSpPr>
          <p:spPr bwMode="auto">
            <a:xfrm flipV="1">
              <a:off x="8312150" y="5143500"/>
              <a:ext cx="0" cy="95250"/>
            </a:xfrm>
            <a:prstGeom prst="line">
              <a:avLst/>
            </a:prstGeom>
            <a:noFill/>
            <a:ln w="38100">
              <a:solidFill>
                <a:schemeClr val="tx1"/>
              </a:solidFill>
              <a:round/>
              <a:headEnd/>
              <a:tailEnd/>
            </a:ln>
            <a:effectLst/>
          </p:spPr>
          <p:txBody>
            <a:bodyPr/>
            <a:lstStyle/>
            <a:p>
              <a:endParaRPr lang="en-US"/>
            </a:p>
          </p:txBody>
        </p:sp>
        <p:sp>
          <p:nvSpPr>
            <p:cNvPr id="308" name="Line 81"/>
            <p:cNvSpPr>
              <a:spLocks noChangeShapeType="1"/>
            </p:cNvSpPr>
            <p:nvPr/>
          </p:nvSpPr>
          <p:spPr bwMode="auto">
            <a:xfrm flipH="1">
              <a:off x="5949950" y="5143500"/>
              <a:ext cx="2362200" cy="0"/>
            </a:xfrm>
            <a:prstGeom prst="line">
              <a:avLst/>
            </a:prstGeom>
            <a:noFill/>
            <a:ln w="38100">
              <a:solidFill>
                <a:schemeClr val="tx1"/>
              </a:solidFill>
              <a:round/>
              <a:headEnd/>
              <a:tailEnd/>
            </a:ln>
            <a:effectLst/>
          </p:spPr>
          <p:txBody>
            <a:bodyPr/>
            <a:lstStyle/>
            <a:p>
              <a:endParaRPr lang="en-US"/>
            </a:p>
          </p:txBody>
        </p:sp>
      </p:grpSp>
      <p:sp>
        <p:nvSpPr>
          <p:cNvPr id="236" name="TextBox 235"/>
          <p:cNvSpPr txBox="1"/>
          <p:nvPr/>
        </p:nvSpPr>
        <p:spPr>
          <a:xfrm>
            <a:off x="6435775" y="1127240"/>
            <a:ext cx="2336195" cy="4801314"/>
          </a:xfrm>
          <a:prstGeom prst="rect">
            <a:avLst/>
          </a:prstGeom>
          <a:noFill/>
        </p:spPr>
        <p:txBody>
          <a:bodyPr wrap="square" rtlCol="0">
            <a:spAutoFit/>
          </a:bodyPr>
          <a:lstStyle/>
          <a:p>
            <a:r>
              <a:rPr lang="en-US" dirty="0" smtClean="0"/>
              <a:t>Software breaks a pattern into exposure fields (“blocks”) so that a large pattern can be stitched together by moving the stage.</a:t>
            </a:r>
          </a:p>
          <a:p>
            <a:endParaRPr lang="en-US" dirty="0"/>
          </a:p>
          <a:p>
            <a:r>
              <a:rPr lang="en-US" dirty="0" smtClean="0"/>
              <a:t>Inside each field the shapes are broken into simple parallelograms.</a:t>
            </a:r>
          </a:p>
          <a:p>
            <a:endParaRPr lang="en-US" dirty="0" smtClean="0"/>
          </a:p>
          <a:p>
            <a:r>
              <a:rPr lang="en-US" dirty="0" smtClean="0"/>
              <a:t>Inside each parallelogram the beam paints the shape with a serpentine raster.</a:t>
            </a:r>
            <a:endParaRPr lang="en-US" dirty="0"/>
          </a:p>
        </p:txBody>
      </p:sp>
    </p:spTree>
    <p:extLst>
      <p:ext uri="{BB962C8B-B14F-4D97-AF65-F5344CB8AC3E}">
        <p14:creationId xmlns:p14="http://schemas.microsoft.com/office/powerpoint/2010/main" val="797914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nano.yale.edu/sites/default/files/images/EBPG%20sample%20hol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051" y="671512"/>
            <a:ext cx="6953250" cy="5276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053" y="941294"/>
            <a:ext cx="3355041" cy="5078313"/>
          </a:xfrm>
          <a:prstGeom prst="rect">
            <a:avLst/>
          </a:prstGeom>
          <a:noFill/>
        </p:spPr>
        <p:txBody>
          <a:bodyPr wrap="square" rtlCol="0">
            <a:spAutoFit/>
          </a:bodyPr>
          <a:lstStyle/>
          <a:p>
            <a:r>
              <a:rPr lang="en-US" b="1" dirty="0" smtClean="0"/>
              <a:t>EBPG Sample Holders</a:t>
            </a:r>
          </a:p>
          <a:p>
            <a:endParaRPr lang="en-US" b="1" dirty="0"/>
          </a:p>
          <a:p>
            <a:r>
              <a:rPr lang="en-US" dirty="0"/>
              <a:t>Top left: holder for 5 inch mask plates. Top right: wafer holder. Bottom left: two two-inch wafers (we do not have this one). Bottom right: piece holder. This is a bottom-reference piece holder which we do not have at Yale. This holder requires manual trimming to level the substrate and to move it into the correct plane. The next slide shows a better design</a:t>
            </a:r>
            <a:r>
              <a:rPr lang="en-US" dirty="0" smtClean="0"/>
              <a:t>.</a:t>
            </a:r>
          </a:p>
          <a:p>
            <a:endParaRPr lang="en-US" dirty="0"/>
          </a:p>
          <a:p>
            <a:r>
              <a:rPr lang="en-US" dirty="0" smtClean="0"/>
              <a:t>At Yale we have holders for 3, 4, and 6 inch wafers, as well as adapters for smaller substrates.</a:t>
            </a:r>
            <a:endParaRPr lang="en-US" dirty="0"/>
          </a:p>
        </p:txBody>
      </p:sp>
    </p:spTree>
    <p:extLst>
      <p:ext uri="{BB962C8B-B14F-4D97-AF65-F5344CB8AC3E}">
        <p14:creationId xmlns:p14="http://schemas.microsoft.com/office/powerpoint/2010/main" val="510684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eceholder.jpg"/>
          <p:cNvPicPr>
            <a:picLocks noChangeAspect="1"/>
          </p:cNvPicPr>
          <p:nvPr/>
        </p:nvPicPr>
        <p:blipFill>
          <a:blip r:embed="rId2"/>
          <a:stretch>
            <a:fillRect/>
          </a:stretch>
        </p:blipFill>
        <p:spPr>
          <a:xfrm>
            <a:off x="6898341" y="962825"/>
            <a:ext cx="3538512" cy="2932542"/>
          </a:xfrm>
          <a:prstGeom prst="rect">
            <a:avLst/>
          </a:prstGeom>
        </p:spPr>
      </p:pic>
      <p:grpSp>
        <p:nvGrpSpPr>
          <p:cNvPr id="8199" name="Group 8198"/>
          <p:cNvGrpSpPr/>
          <p:nvPr/>
        </p:nvGrpSpPr>
        <p:grpSpPr>
          <a:xfrm>
            <a:off x="6821067" y="4706471"/>
            <a:ext cx="3615786" cy="1605620"/>
            <a:chOff x="2280749" y="4647457"/>
            <a:chExt cx="4495800" cy="2047875"/>
          </a:xfrm>
        </p:grpSpPr>
        <p:sp>
          <p:nvSpPr>
            <p:cNvPr id="4" name="Rectangle 3"/>
            <p:cNvSpPr/>
            <p:nvPr/>
          </p:nvSpPr>
          <p:spPr>
            <a:xfrm>
              <a:off x="2560149" y="5212607"/>
              <a:ext cx="3971925" cy="231775"/>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a:xfrm>
              <a:off x="2280749" y="5433269"/>
              <a:ext cx="4495800" cy="152400"/>
            </a:xfrm>
            <a:prstGeom prst="rect">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a:xfrm rot="2700000">
              <a:off x="3453911" y="5096719"/>
              <a:ext cx="431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rot="8100000">
              <a:off x="5284299" y="5103069"/>
              <a:ext cx="431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8" name="Rectangle 7"/>
            <p:cNvSpPr/>
            <p:nvPr/>
          </p:nvSpPr>
          <p:spPr>
            <a:xfrm>
              <a:off x="3742836" y="5150694"/>
              <a:ext cx="1676400" cy="307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9" name="Rectangle 8"/>
            <p:cNvSpPr/>
            <p:nvPr/>
          </p:nvSpPr>
          <p:spPr>
            <a:xfrm>
              <a:off x="3153874" y="5450732"/>
              <a:ext cx="2860675" cy="447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0" name="Rectangle 9"/>
            <p:cNvSpPr/>
            <p:nvPr/>
          </p:nvSpPr>
          <p:spPr>
            <a:xfrm>
              <a:off x="3207849" y="5974607"/>
              <a:ext cx="2779712" cy="198437"/>
            </a:xfrm>
            <a:prstGeom prst="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1" name="Rectangle 10"/>
            <p:cNvSpPr/>
            <p:nvPr/>
          </p:nvSpPr>
          <p:spPr>
            <a:xfrm>
              <a:off x="3739661" y="5873007"/>
              <a:ext cx="1679575" cy="184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2" name="Straight Connector 11"/>
            <p:cNvCxnSpPr/>
            <p:nvPr/>
          </p:nvCxnSpPr>
          <p:spPr>
            <a:xfrm rot="5400000" flipH="1" flipV="1">
              <a:off x="6397136" y="4717307"/>
              <a:ext cx="15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340780" y="4705401"/>
              <a:ext cx="117475" cy="1587"/>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V="1">
              <a:off x="2758586" y="5693619"/>
              <a:ext cx="1227138" cy="7938"/>
            </a:xfrm>
            <a:prstGeom prst="line">
              <a:avLst/>
            </a:prstGeom>
            <a:ln w="9525"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5" name="Group 42"/>
            <p:cNvGrpSpPr>
              <a:grpSpLocks/>
            </p:cNvGrpSpPr>
            <p:nvPr/>
          </p:nvGrpSpPr>
          <p:grpSpPr bwMode="auto">
            <a:xfrm flipV="1">
              <a:off x="5817699" y="6377832"/>
              <a:ext cx="69850" cy="296862"/>
              <a:chOff x="2312194" y="3022600"/>
              <a:chExt cx="177800" cy="380206"/>
            </a:xfrm>
          </p:grpSpPr>
          <p:sp>
            <p:nvSpPr>
              <p:cNvPr id="16" name="Trapezoid 15"/>
              <p:cNvSpPr/>
              <p:nvPr/>
            </p:nvSpPr>
            <p:spPr>
              <a:xfrm rot="10800000">
                <a:off x="2312194" y="3097827"/>
                <a:ext cx="177800" cy="89460"/>
              </a:xfrm>
              <a:prstGeom prst="trapezoid">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17" name="Straight Connector 16"/>
              <p:cNvCxnSpPr>
                <a:endCxn id="16" idx="2"/>
              </p:cNvCxnSpPr>
              <p:nvPr/>
            </p:nvCxnSpPr>
            <p:spPr>
              <a:xfrm rot="5400000" flipH="1" flipV="1">
                <a:off x="2400077" y="3098844"/>
                <a:ext cx="20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2343147" y="3080545"/>
                <a:ext cx="115891"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376849" y="3187288"/>
                <a:ext cx="44449" cy="215518"/>
              </a:xfrm>
              <a:prstGeom prst="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cxnSp>
          <p:nvCxnSpPr>
            <p:cNvPr id="20" name="Straight Connector 19"/>
            <p:cNvCxnSpPr/>
            <p:nvPr/>
          </p:nvCxnSpPr>
          <p:spPr>
            <a:xfrm rot="16200000" flipV="1">
              <a:off x="5243024" y="5692032"/>
              <a:ext cx="1227137" cy="7937"/>
            </a:xfrm>
            <a:prstGeom prst="line">
              <a:avLst/>
            </a:prstGeom>
            <a:ln w="9525"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482486" y="5517407"/>
              <a:ext cx="2105025" cy="1587"/>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 name="TextBox 54"/>
            <p:cNvSpPr txBox="1">
              <a:spLocks noChangeArrowheads="1"/>
            </p:cNvSpPr>
            <p:nvPr/>
          </p:nvSpPr>
          <p:spPr bwMode="auto">
            <a:xfrm>
              <a:off x="4248035" y="4866385"/>
              <a:ext cx="559305" cy="246221"/>
            </a:xfrm>
            <a:prstGeom prst="rect">
              <a:avLst/>
            </a:prstGeom>
            <a:noFill/>
            <a:ln w="9525">
              <a:noFill/>
              <a:miter lim="800000"/>
              <a:headEnd/>
              <a:tailEnd/>
            </a:ln>
          </p:spPr>
          <p:txBody>
            <a:bodyPr wrap="none">
              <a:prstTxWarp prst="textNoShape">
                <a:avLst/>
              </a:prstTxWarp>
              <a:spAutoFit/>
            </a:bodyPr>
            <a:lstStyle/>
            <a:p>
              <a:r>
                <a:rPr lang="en-US" sz="1000">
                  <a:latin typeface="Calibri" pitchFamily="-108" charset="0"/>
                </a:rPr>
                <a:t>sample</a:t>
              </a:r>
            </a:p>
          </p:txBody>
        </p:sp>
        <p:cxnSp>
          <p:nvCxnSpPr>
            <p:cNvPr id="23" name="Straight Arrow Connector 22"/>
            <p:cNvCxnSpPr/>
            <p:nvPr/>
          </p:nvCxnSpPr>
          <p:spPr>
            <a:xfrm rot="16200000" flipH="1">
              <a:off x="4597705" y="5119738"/>
              <a:ext cx="328613" cy="320675"/>
            </a:xfrm>
            <a:prstGeom prst="straightConnector1">
              <a:avLst/>
            </a:prstGeom>
            <a:ln w="25400" cap="flat" cmpd="sng" algn="ctr">
              <a:solidFill>
                <a:srgbClr val="FFFFFF"/>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4" name="Group 42"/>
            <p:cNvGrpSpPr>
              <a:grpSpLocks/>
            </p:cNvGrpSpPr>
            <p:nvPr/>
          </p:nvGrpSpPr>
          <p:grpSpPr bwMode="auto">
            <a:xfrm flipV="1">
              <a:off x="3333261" y="6398469"/>
              <a:ext cx="69850" cy="296863"/>
              <a:chOff x="2312194" y="3022600"/>
              <a:chExt cx="177800" cy="380206"/>
            </a:xfrm>
          </p:grpSpPr>
          <p:sp>
            <p:nvSpPr>
              <p:cNvPr id="25" name="Trapezoid 24"/>
              <p:cNvSpPr/>
              <p:nvPr/>
            </p:nvSpPr>
            <p:spPr>
              <a:xfrm rot="10800000">
                <a:off x="2312194" y="3097828"/>
                <a:ext cx="177800" cy="89460"/>
              </a:xfrm>
              <a:prstGeom prst="trapezoid">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cxnSp>
            <p:nvCxnSpPr>
              <p:cNvPr id="26" name="Straight Connector 25"/>
              <p:cNvCxnSpPr>
                <a:endCxn id="25" idx="2"/>
              </p:cNvCxnSpPr>
              <p:nvPr/>
            </p:nvCxnSpPr>
            <p:spPr>
              <a:xfrm rot="5400000" flipH="1" flipV="1">
                <a:off x="2400076" y="3098844"/>
                <a:ext cx="20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2343148" y="3080546"/>
                <a:ext cx="115892"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376849" y="3187289"/>
                <a:ext cx="44451" cy="215517"/>
              </a:xfrm>
              <a:prstGeom prst="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cxnSp>
          <p:nvCxnSpPr>
            <p:cNvPr id="29" name="Straight Connector 28"/>
            <p:cNvCxnSpPr/>
            <p:nvPr/>
          </p:nvCxnSpPr>
          <p:spPr>
            <a:xfrm rot="16200000" flipV="1">
              <a:off x="4809636" y="5471369"/>
              <a:ext cx="1227138" cy="7938"/>
            </a:xfrm>
            <a:prstGeom prst="line">
              <a:avLst/>
            </a:prstGeom>
            <a:ln w="9525"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V="1">
              <a:off x="3130061" y="5506294"/>
              <a:ext cx="1227138" cy="7938"/>
            </a:xfrm>
            <a:prstGeom prst="line">
              <a:avLst/>
            </a:prstGeom>
            <a:ln w="9525"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8200" name="TextBox 8199"/>
          <p:cNvSpPr txBox="1"/>
          <p:nvPr/>
        </p:nvSpPr>
        <p:spPr>
          <a:xfrm>
            <a:off x="1156447" y="1035424"/>
            <a:ext cx="4518212" cy="5078313"/>
          </a:xfrm>
          <a:prstGeom prst="rect">
            <a:avLst/>
          </a:prstGeom>
          <a:noFill/>
        </p:spPr>
        <p:txBody>
          <a:bodyPr wrap="square" rtlCol="0">
            <a:spAutoFit/>
          </a:bodyPr>
          <a:lstStyle/>
          <a:p>
            <a:r>
              <a:rPr lang="en-US" b="1" dirty="0" smtClean="0"/>
              <a:t>Adapters For Small Pieces</a:t>
            </a:r>
          </a:p>
          <a:p>
            <a:endParaRPr lang="en-US" b="1" dirty="0"/>
          </a:p>
          <a:p>
            <a:endParaRPr lang="en-US" dirty="0" smtClean="0"/>
          </a:p>
          <a:p>
            <a:r>
              <a:rPr lang="en-US" dirty="0" smtClean="0"/>
              <a:t>These fixtures fit in place of a 4 inch wafer. The small substrate will be at the proper focus height, determined by its top surface. This is a better design than the one on the previous slide, because any junk on the back of the substrate will not tilt the sample, nor move it out of the focus plane.</a:t>
            </a:r>
          </a:p>
          <a:p>
            <a:endParaRPr lang="en-US" dirty="0"/>
          </a:p>
          <a:p>
            <a:r>
              <a:rPr lang="en-US" dirty="0" smtClean="0"/>
              <a:t>These fixtures are built at Yale, and so it is easy to make holders customized for your weird samples. Currently, we have fixtures with window sizes of 8mm, 10mm, 20mm, 38mm, and 2 inch (50mm). Your substrate must have one dimension at least 2mm larger than the window size.</a:t>
            </a:r>
            <a:endParaRPr lang="en-US" dirty="0"/>
          </a:p>
        </p:txBody>
      </p:sp>
    </p:spTree>
    <p:extLst>
      <p:ext uri="{BB962C8B-B14F-4D97-AF65-F5344CB8AC3E}">
        <p14:creationId xmlns:p14="http://schemas.microsoft.com/office/powerpoint/2010/main" val="3326848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9994" y="927847"/>
            <a:ext cx="8511988" cy="4801314"/>
          </a:xfrm>
          <a:prstGeom prst="rect">
            <a:avLst/>
          </a:prstGeom>
          <a:noFill/>
        </p:spPr>
        <p:txBody>
          <a:bodyPr wrap="square" rtlCol="0">
            <a:spAutoFit/>
          </a:bodyPr>
          <a:lstStyle/>
          <a:p>
            <a:r>
              <a:rPr lang="en-US" b="1" dirty="0" smtClean="0"/>
              <a:t>Substrate </a:t>
            </a:r>
            <a:r>
              <a:rPr lang="en-US" b="1" dirty="0" err="1" smtClean="0"/>
              <a:t>fixturing</a:t>
            </a:r>
            <a:r>
              <a:rPr lang="en-US" b="1" dirty="0" smtClean="0"/>
              <a:t> ideas that do not work</a:t>
            </a:r>
          </a:p>
          <a:p>
            <a:endParaRPr lang="en-US" b="1" dirty="0"/>
          </a:p>
          <a:p>
            <a:r>
              <a:rPr lang="en-US" dirty="0" smtClean="0"/>
              <a:t>File under “It seemed like a good idea at the time” these bad ideas:</a:t>
            </a:r>
          </a:p>
          <a:p>
            <a:endParaRPr lang="en-US" dirty="0"/>
          </a:p>
          <a:p>
            <a:pPr marL="285750" indent="-285750">
              <a:buFont typeface="Arial" panose="020B0604020202020204" pitchFamily="34" charset="0"/>
              <a:buChar char="•"/>
            </a:pPr>
            <a:r>
              <a:rPr lang="en-US" dirty="0" smtClean="0"/>
              <a:t>Gluing the piece to a big wafer with PMMA, photoresist, or glue. Terrible idea – the solvent will not completely dry under the piece. In the vacuum system the solvent will boil, and the piece will pop off.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Using vacuum grease to hold the piece. This is less stupid, but you will have a hard time getting the grease off the substrate, and you cannot put vacuum grease in the developer.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Building an adapter with a “V” shaped window. Sorry – the angle will always be wrong, and the adapter will cover alignment marks,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Building an adapter with adjustable top rails. This idea is too complicated and too easily broken. We’ve been there, done that, and it doesn’t work.</a:t>
            </a:r>
            <a:endParaRPr lang="en-US" dirty="0"/>
          </a:p>
        </p:txBody>
      </p:sp>
    </p:spTree>
    <p:extLst>
      <p:ext uri="{BB962C8B-B14F-4D97-AF65-F5344CB8AC3E}">
        <p14:creationId xmlns:p14="http://schemas.microsoft.com/office/powerpoint/2010/main" val="3192487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052" y="537882"/>
            <a:ext cx="9117107" cy="5909310"/>
          </a:xfrm>
          <a:prstGeom prst="rect">
            <a:avLst/>
          </a:prstGeom>
          <a:noFill/>
        </p:spPr>
        <p:txBody>
          <a:bodyPr wrap="square" rtlCol="0">
            <a:spAutoFit/>
          </a:bodyPr>
          <a:lstStyle/>
          <a:p>
            <a:r>
              <a:rPr lang="en-US" b="1" dirty="0" smtClean="0"/>
              <a:t>Substrate </a:t>
            </a:r>
            <a:r>
              <a:rPr lang="en-US" b="1" dirty="0" err="1" smtClean="0"/>
              <a:t>fixturing</a:t>
            </a:r>
            <a:r>
              <a:rPr lang="en-US" b="1" dirty="0" smtClean="0"/>
              <a:t> ideas that sometimes work</a:t>
            </a:r>
          </a:p>
          <a:p>
            <a:endParaRPr lang="en-US" b="1" dirty="0"/>
          </a:p>
          <a:p>
            <a:pPr marL="285750" indent="-285750">
              <a:buFont typeface="Arial" panose="020B0604020202020204" pitchFamily="34" charset="0"/>
              <a:buChar char="•"/>
            </a:pPr>
            <a:r>
              <a:rPr lang="en-US" dirty="0" smtClean="0"/>
              <a:t>Clipping the wafer to a metal puck. This does work sometimes, but it requires a lot of fussing. The puck has to be shimmed to the correct plane, and the back of the wafer must be cleaned to avoid tilting. If the clip pushes down on a delicate spot, the substrate can easily break.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Taping the substrate to a large wafer, with carbon tape. This does work, but the previous comments about shimming and cleaning also apply. In addition to fussing with shims, you will get carbon tape goo on the substrate. Also there is a risk of breaking the piece when removing the carbon tape.</a:t>
            </a:r>
            <a:br>
              <a:rPr lang="en-US" dirty="0" smtClean="0"/>
            </a:br>
            <a:endParaRPr lang="en-US" dirty="0" smtClean="0"/>
          </a:p>
          <a:p>
            <a:pPr marL="285750" indent="-285750">
              <a:buFont typeface="Arial" panose="020B0604020202020204" pitchFamily="34" charset="0"/>
              <a:buChar char="•"/>
            </a:pPr>
            <a:r>
              <a:rPr lang="en-US" dirty="0" smtClean="0"/>
              <a:t>Using </a:t>
            </a:r>
            <a:r>
              <a:rPr lang="en-US" dirty="0" err="1" smtClean="0"/>
              <a:t>crystalbond</a:t>
            </a:r>
            <a:r>
              <a:rPr lang="en-US" dirty="0" smtClean="0"/>
              <a:t> wax to attach the little piece to a wafer. Yes, we have done this with diamonds, but it’s tricky. The substrate is not grounded, and so it must be coated with gold (on top of the resist). The wax can go into IPA/water or TMAH developer, and it can later be removed in acetone. The wafer/wax/diamond can go from the e-beam to developer, and then to the evaporator or etcher. The tricky bit is that liftoff in acetone will also lift off the little piece.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smtClean="0"/>
              <a:t>Raith’s</a:t>
            </a:r>
            <a:r>
              <a:rPr lang="en-US" dirty="0" smtClean="0"/>
              <a:t> own butt-end clips (seen a few slides back) also work, after a fashion. Unfortunately, brittle materials like GaAs and </a:t>
            </a:r>
            <a:r>
              <a:rPr lang="en-US" dirty="0" err="1" smtClean="0"/>
              <a:t>InP</a:t>
            </a:r>
            <a:r>
              <a:rPr lang="en-US" dirty="0" smtClean="0"/>
              <a:t> tend to break when pushed from the side. You’ll also have the fun of trimming the height.</a:t>
            </a:r>
            <a:endParaRPr lang="en-US" dirty="0"/>
          </a:p>
        </p:txBody>
      </p:sp>
    </p:spTree>
    <p:extLst>
      <p:ext uri="{BB962C8B-B14F-4D97-AF65-F5344CB8AC3E}">
        <p14:creationId xmlns:p14="http://schemas.microsoft.com/office/powerpoint/2010/main" val="1687441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005" y="215153"/>
            <a:ext cx="9177617" cy="6463308"/>
          </a:xfrm>
          <a:prstGeom prst="rect">
            <a:avLst/>
          </a:prstGeom>
          <a:noFill/>
        </p:spPr>
        <p:txBody>
          <a:bodyPr wrap="square" rtlCol="0">
            <a:spAutoFit/>
          </a:bodyPr>
          <a:lstStyle/>
          <a:p>
            <a:r>
              <a:rPr lang="en-US" sz="2000" b="1" dirty="0" smtClean="0"/>
              <a:t>Small Substrates Are Bad</a:t>
            </a:r>
          </a:p>
          <a:p>
            <a:endParaRPr lang="en-US" b="1" dirty="0"/>
          </a:p>
          <a:p>
            <a:r>
              <a:rPr lang="en-US" dirty="0" smtClean="0"/>
              <a:t>Using substrates smaller than 1 cm is </a:t>
            </a:r>
            <a:r>
              <a:rPr lang="en-US" i="1" dirty="0" smtClean="0"/>
              <a:t>stupid</a:t>
            </a:r>
            <a:r>
              <a:rPr lang="en-US" dirty="0" smtClean="0"/>
              <a:t> for a number of reasons:</a:t>
            </a:r>
          </a:p>
          <a:p>
            <a:endParaRPr lang="en-US" dirty="0"/>
          </a:p>
          <a:p>
            <a:pPr marL="285750" indent="-285750">
              <a:buFont typeface="Arial" panose="020B0604020202020204" pitchFamily="34" charset="0"/>
              <a:buChar char="•"/>
            </a:pPr>
            <a:r>
              <a:rPr lang="en-US" dirty="0" smtClean="0"/>
              <a:t>Resist edge beak ruins the exposure within 1mm of the edge.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Piece-part fixtures will cover another 2mm of the </a:t>
            </a:r>
            <a:r>
              <a:rPr lang="en-US" dirty="0" err="1" smtClean="0"/>
              <a:t>stubstrate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laser height sensor will not operate closer than 1mm to the window, which means that you will lose 4 mm in one dimension and 2 mm in the other. That’s quite a lot of lost real estate on a 10mm piece.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Alignment of a multi-layer device will be very difficult, because the piece must be pre-aligned to within 0.2 degrees. That means your alignment marks must be on-axis within 35 </a:t>
            </a:r>
            <a:r>
              <a:rPr lang="en-US" dirty="0" smtClean="0">
                <a:latin typeface="Symbol" panose="05050102010706020507" pitchFamily="18" charset="2"/>
              </a:rPr>
              <a:t>m</a:t>
            </a:r>
            <a:r>
              <a:rPr lang="en-US" dirty="0" smtClean="0"/>
              <a:t>m over 10mm. That’s not fun at 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you are trying to save money by chopping up an expensive substrate, then think about how much e-beam time you are wasting by misaligning the substrate. One hour of </a:t>
            </a:r>
            <a:r>
              <a:rPr lang="en-US" dirty="0" err="1" smtClean="0"/>
              <a:t>ebeam</a:t>
            </a:r>
            <a:r>
              <a:rPr lang="en-US" dirty="0" smtClean="0"/>
              <a:t> time is $100. How much did you save?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 takes 6 minutes to vent and 6 minutes to pump the load lock, as well as ~ 10 minutes to find your alignment marks. Therefore each piece has an overhead cost around $37. How much did you really save by chopping up a $50 wafer? Do the math.</a:t>
            </a:r>
            <a:endParaRPr lang="en-US" dirty="0"/>
          </a:p>
        </p:txBody>
      </p:sp>
    </p:spTree>
    <p:extLst>
      <p:ext uri="{BB962C8B-B14F-4D97-AF65-F5344CB8AC3E}">
        <p14:creationId xmlns:p14="http://schemas.microsoft.com/office/powerpoint/2010/main" val="1713459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6502" y="977630"/>
            <a:ext cx="3088532" cy="4247317"/>
          </a:xfrm>
          <a:prstGeom prst="rect">
            <a:avLst/>
          </a:prstGeom>
          <a:noFill/>
        </p:spPr>
        <p:txBody>
          <a:bodyPr wrap="square" rtlCol="0">
            <a:spAutoFit/>
          </a:bodyPr>
          <a:lstStyle/>
          <a:p>
            <a:r>
              <a:rPr lang="en-US" b="1" dirty="0" smtClean="0"/>
              <a:t>Running the EBPG – preparing a pattern</a:t>
            </a:r>
          </a:p>
          <a:p>
            <a:endParaRPr lang="en-US" b="1" dirty="0"/>
          </a:p>
          <a:p>
            <a:r>
              <a:rPr lang="en-US" dirty="0" smtClean="0"/>
              <a:t>Start by designing a pattern, then convert it to EBPG format with the program Beamer.</a:t>
            </a:r>
          </a:p>
          <a:p>
            <a:endParaRPr lang="en-US" dirty="0"/>
          </a:p>
          <a:p>
            <a:r>
              <a:rPr lang="en-US" dirty="0" smtClean="0"/>
              <a:t>Use </a:t>
            </a:r>
            <a:r>
              <a:rPr lang="en-US" dirty="0" err="1" smtClean="0"/>
              <a:t>cjob</a:t>
            </a:r>
            <a:r>
              <a:rPr lang="en-US" dirty="0" smtClean="0"/>
              <a:t> to set up the exposure, specifying the exposure dose and pattern placement on the substrate.</a:t>
            </a:r>
          </a:p>
          <a:p>
            <a:endParaRPr lang="en-US" dirty="0"/>
          </a:p>
          <a:p>
            <a:r>
              <a:rPr lang="en-US" dirty="0" smtClean="0"/>
              <a:t>Finally, coat the substrate with resist, put it in the EBPG, and start the exposure.</a:t>
            </a:r>
            <a:endParaRPr lang="en-US" dirty="0"/>
          </a:p>
        </p:txBody>
      </p:sp>
      <p:sp>
        <p:nvSpPr>
          <p:cNvPr id="5" name="Card 5"/>
          <p:cNvSpPr/>
          <p:nvPr/>
        </p:nvSpPr>
        <p:spPr bwMode="auto">
          <a:xfrm>
            <a:off x="5425409" y="634944"/>
            <a:ext cx="1872657" cy="914759"/>
          </a:xfrm>
          <a:prstGeom prst="flowChartPunchedCar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CAD</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e.g. with “layout” </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t>O</a:t>
            </a:r>
            <a:r>
              <a:rPr lang="en-US" sz="1400" dirty="0" smtClean="0"/>
              <a:t>utput GDS format</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6" name="Card 6"/>
          <p:cNvSpPr/>
          <p:nvPr/>
        </p:nvSpPr>
        <p:spPr bwMode="auto">
          <a:xfrm>
            <a:off x="5448660" y="2207910"/>
            <a:ext cx="1849406" cy="966835"/>
          </a:xfrm>
          <a:prstGeom prst="flowChartPunchedCar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pattern conversion with “beamer”</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Output GPF format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7" name="Card 7"/>
          <p:cNvSpPr/>
          <p:nvPr/>
        </p:nvSpPr>
        <p:spPr bwMode="auto">
          <a:xfrm>
            <a:off x="5428862" y="3813162"/>
            <a:ext cx="1849406" cy="966835"/>
          </a:xfrm>
          <a:prstGeom prst="flowChartPunchedCar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exposure setup</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with “</a:t>
            </a:r>
            <a:r>
              <a:rPr lang="en-US" sz="1400" dirty="0" err="1" smtClean="0"/>
              <a:t>cjob</a:t>
            </a:r>
            <a:r>
              <a:rPr lang="en-US" sz="1400" dirty="0" smtClean="0"/>
              <a:t>”</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Output job</a:t>
            </a:r>
            <a:r>
              <a:rPr kumimoji="0" lang="en-US" sz="1400" b="0" i="0" u="none" strike="noStrike" cap="none" normalizeH="0" dirty="0" smtClean="0">
                <a:ln>
                  <a:noFill/>
                </a:ln>
                <a:solidFill>
                  <a:schemeClr val="tx1"/>
                </a:solidFill>
                <a:effectLst/>
                <a:latin typeface="Arial" pitchFamily="34" charset="0"/>
                <a:ea typeface="ＭＳ Ｐゴシック" pitchFamily="34" charset="-128"/>
              </a:rPr>
              <a:t> script</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8" name="Card 8"/>
          <p:cNvSpPr/>
          <p:nvPr/>
        </p:nvSpPr>
        <p:spPr bwMode="auto">
          <a:xfrm>
            <a:off x="8074684" y="2207910"/>
            <a:ext cx="1849406" cy="966835"/>
          </a:xfrm>
          <a:prstGeom prst="flowChartPunchedCar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smtClean="0"/>
              <a:t>pattern check</a:t>
            </a:r>
          </a:p>
          <a:p>
            <a:pPr marL="0" marR="0" indent="0" algn="l" defTabSz="914400" rtl="0" eaLnBrk="0" fontAlgn="base" latinLnBrk="0" hangingPunct="0">
              <a:lnSpc>
                <a:spcPct val="100000"/>
              </a:lnSpc>
              <a:spcBef>
                <a:spcPct val="0"/>
              </a:spcBef>
              <a:spcAft>
                <a:spcPct val="0"/>
              </a:spcAft>
              <a:buClrTx/>
              <a:buSzTx/>
              <a:buFontTx/>
              <a:buNone/>
              <a:tabLst/>
            </a:pPr>
            <a:r>
              <a:rPr lang="en-US" sz="1400" smtClean="0"/>
              <a:t>with “cview”</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9" name="Card 9"/>
          <p:cNvSpPr/>
          <p:nvPr/>
        </p:nvSpPr>
        <p:spPr bwMode="auto">
          <a:xfrm>
            <a:off x="5405610" y="5406875"/>
            <a:ext cx="1849406" cy="966835"/>
          </a:xfrm>
          <a:prstGeom prst="flowChartPunchedCar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smtClean="0"/>
              <a:t>exposure on EBPG</a:t>
            </a:r>
          </a:p>
          <a:p>
            <a:pPr marL="0" marR="0" indent="0" algn="l" defTabSz="914400" rtl="0" eaLnBrk="0" fontAlgn="base" latinLnBrk="0" hangingPunct="0">
              <a:lnSpc>
                <a:spcPct val="100000"/>
              </a:lnSpc>
              <a:spcBef>
                <a:spcPct val="0"/>
              </a:spcBef>
              <a:spcAft>
                <a:spcPct val="0"/>
              </a:spcAft>
              <a:buClrTx/>
              <a:buSzTx/>
              <a:buFontTx/>
              <a:buNone/>
              <a:tabLst/>
            </a:pPr>
            <a:r>
              <a:rPr lang="en-US" sz="1400" smtClean="0"/>
              <a:t>with “beams”  </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 name="Down Arrow 9"/>
          <p:cNvSpPr/>
          <p:nvPr/>
        </p:nvSpPr>
        <p:spPr bwMode="auto">
          <a:xfrm>
            <a:off x="6361738" y="1571233"/>
            <a:ext cx="236772" cy="6241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 name="Down Arrow 10"/>
          <p:cNvSpPr/>
          <p:nvPr/>
        </p:nvSpPr>
        <p:spPr bwMode="auto">
          <a:xfrm>
            <a:off x="6363464" y="3176485"/>
            <a:ext cx="236772" cy="6241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2" name="Down Arrow 11"/>
          <p:cNvSpPr/>
          <p:nvPr/>
        </p:nvSpPr>
        <p:spPr bwMode="auto">
          <a:xfrm>
            <a:off x="6363464" y="4780003"/>
            <a:ext cx="236772" cy="6241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3" name="Right Arrow 12"/>
          <p:cNvSpPr/>
          <p:nvPr/>
        </p:nvSpPr>
        <p:spPr bwMode="auto">
          <a:xfrm>
            <a:off x="7319591" y="2615133"/>
            <a:ext cx="764130" cy="23676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a typeface="ＭＳ Ｐゴシック" pitchFamily="34" charset="-128"/>
            </a:endParaRPr>
          </a:p>
        </p:txBody>
      </p:sp>
    </p:spTree>
    <p:extLst>
      <p:ext uri="{BB962C8B-B14F-4D97-AF65-F5344CB8AC3E}">
        <p14:creationId xmlns:p14="http://schemas.microsoft.com/office/powerpoint/2010/main" val="3282228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5140" y="880353"/>
            <a:ext cx="3146898" cy="4524315"/>
          </a:xfrm>
          <a:prstGeom prst="rect">
            <a:avLst/>
          </a:prstGeom>
          <a:noFill/>
        </p:spPr>
        <p:txBody>
          <a:bodyPr wrap="square" rtlCol="0">
            <a:spAutoFit/>
          </a:bodyPr>
          <a:lstStyle/>
          <a:p>
            <a:r>
              <a:rPr lang="en-US" b="1" dirty="0" smtClean="0"/>
              <a:t>Running the EBPG – a simple exposure</a:t>
            </a:r>
          </a:p>
          <a:p>
            <a:endParaRPr lang="en-US" dirty="0"/>
          </a:p>
          <a:p>
            <a:endParaRPr lang="en-US" dirty="0" smtClean="0"/>
          </a:p>
          <a:p>
            <a:r>
              <a:rPr lang="en-US" dirty="0" err="1" smtClean="0"/>
              <a:t>Cjob</a:t>
            </a:r>
            <a:r>
              <a:rPr lang="en-US" dirty="0" smtClean="0"/>
              <a:t> produces a script that runs your exposure, but this is not required. You could expose a pattern with a simple set of commands, as shown here. Just type them into a terminal window.</a:t>
            </a:r>
          </a:p>
          <a:p>
            <a:endParaRPr lang="en-US" dirty="0"/>
          </a:p>
          <a:p>
            <a:r>
              <a:rPr lang="en-US" dirty="0" smtClean="0"/>
              <a:t>Complex jobs use the same commands, with more elaborate scripts created by </a:t>
            </a:r>
            <a:r>
              <a:rPr lang="en-US" dirty="0" err="1" smtClean="0"/>
              <a:t>cjob</a:t>
            </a:r>
            <a:r>
              <a:rPr lang="en-US" dirty="0" smtClean="0"/>
              <a:t>.</a:t>
            </a:r>
          </a:p>
        </p:txBody>
      </p:sp>
      <p:sp>
        <p:nvSpPr>
          <p:cNvPr id="3" name="TextBox 2"/>
          <p:cNvSpPr txBox="1"/>
          <p:nvPr/>
        </p:nvSpPr>
        <p:spPr>
          <a:xfrm>
            <a:off x="5471807" y="2239172"/>
            <a:ext cx="6415391" cy="3046988"/>
          </a:xfrm>
          <a:prstGeom prst="rect">
            <a:avLst/>
          </a:prstGeom>
          <a:noFill/>
        </p:spPr>
        <p:txBody>
          <a:bodyPr wrap="square" rtlCol="0">
            <a:spAutoFit/>
          </a:bodyPr>
          <a:lstStyle/>
          <a:p>
            <a:r>
              <a:rPr lang="en-US" sz="1200" b="1" dirty="0" err="1" smtClean="0">
                <a:latin typeface="Courier"/>
                <a:cs typeface="Courier"/>
              </a:rPr>
              <a:t>pg</a:t>
            </a:r>
            <a:r>
              <a:rPr lang="en-US" sz="1200" b="1" dirty="0" smtClean="0">
                <a:latin typeface="Courier"/>
                <a:cs typeface="Courier"/>
              </a:rPr>
              <a:t> info arc beam</a:t>
            </a:r>
            <a:r>
              <a:rPr lang="en-US" sz="1200" dirty="0" smtClean="0">
                <a:latin typeface="Courier"/>
                <a:cs typeface="Courier"/>
              </a:rPr>
              <a:t>		</a:t>
            </a:r>
            <a:r>
              <a:rPr lang="en-US" sz="1200" dirty="0">
                <a:latin typeface="Courier"/>
                <a:cs typeface="Courier"/>
              </a:rPr>
              <a:t>	</a:t>
            </a:r>
            <a:r>
              <a:rPr lang="en-US" sz="1200" i="1" dirty="0" smtClean="0">
                <a:latin typeface="Times"/>
                <a:cs typeface="Times"/>
              </a:rPr>
              <a:t>list beam files (that contain lens settings)</a:t>
            </a:r>
          </a:p>
          <a:p>
            <a:endParaRPr lang="en-US" sz="1200" dirty="0" smtClean="0">
              <a:latin typeface="Courier"/>
              <a:cs typeface="Courier"/>
            </a:endParaRPr>
          </a:p>
          <a:p>
            <a:r>
              <a:rPr lang="en-US" sz="1200" b="1" dirty="0" err="1" smtClean="0">
                <a:latin typeface="Courier"/>
                <a:cs typeface="Courier"/>
              </a:rPr>
              <a:t>pg</a:t>
            </a:r>
            <a:r>
              <a:rPr lang="en-US" sz="1200" b="1" dirty="0" smtClean="0">
                <a:latin typeface="Courier"/>
                <a:cs typeface="Courier"/>
              </a:rPr>
              <a:t> arc restore beam 10na_300um_2</a:t>
            </a:r>
            <a:r>
              <a:rPr lang="en-US" sz="1200" dirty="0" smtClean="0">
                <a:latin typeface="Courier"/>
                <a:cs typeface="Courier"/>
              </a:rPr>
              <a:t>	</a:t>
            </a:r>
            <a:r>
              <a:rPr lang="en-US" sz="1200" i="1" dirty="0" smtClean="0">
                <a:latin typeface="Times"/>
                <a:cs typeface="Times"/>
              </a:rPr>
              <a:t>set the lenses for 10nA beam current</a:t>
            </a:r>
          </a:p>
          <a:p>
            <a:endParaRPr lang="en-US" sz="1200" dirty="0" smtClean="0">
              <a:latin typeface="Courier"/>
              <a:cs typeface="Courier"/>
            </a:endParaRPr>
          </a:p>
          <a:p>
            <a:r>
              <a:rPr lang="en-US" sz="1200" b="1" dirty="0" err="1" smtClean="0">
                <a:latin typeface="Courier"/>
                <a:cs typeface="Courier"/>
              </a:rPr>
              <a:t>mcur</a:t>
            </a:r>
            <a:r>
              <a:rPr lang="en-US" sz="1200" dirty="0" smtClean="0">
                <a:latin typeface="Courier"/>
                <a:cs typeface="Courier"/>
              </a:rPr>
              <a:t>				</a:t>
            </a:r>
            <a:r>
              <a:rPr lang="en-US" sz="1200" i="1" dirty="0" smtClean="0">
                <a:latin typeface="Times"/>
                <a:cs typeface="Times"/>
              </a:rPr>
              <a:t>measure the beam current</a:t>
            </a:r>
            <a:endParaRPr lang="en-US" sz="1200" dirty="0" smtClean="0">
              <a:latin typeface="Courier"/>
              <a:cs typeface="Courier"/>
            </a:endParaRPr>
          </a:p>
          <a:p>
            <a:endParaRPr lang="en-US" sz="1200" dirty="0" smtClean="0">
              <a:latin typeface="Courier"/>
              <a:cs typeface="Courier"/>
            </a:endParaRPr>
          </a:p>
          <a:p>
            <a:r>
              <a:rPr lang="en-US" sz="1200" b="1" dirty="0" err="1" smtClean="0">
                <a:latin typeface="Courier"/>
                <a:cs typeface="Courier"/>
              </a:rPr>
              <a:t>pg</a:t>
            </a:r>
            <a:r>
              <a:rPr lang="en-US" sz="1200" b="1" dirty="0" smtClean="0">
                <a:latin typeface="Courier"/>
                <a:cs typeface="Courier"/>
              </a:rPr>
              <a:t> select pattern </a:t>
            </a:r>
            <a:r>
              <a:rPr lang="en-US" sz="1200" b="1" dirty="0" err="1" smtClean="0">
                <a:latin typeface="Courier"/>
                <a:cs typeface="Courier"/>
              </a:rPr>
              <a:t>abc.gpf</a:t>
            </a:r>
            <a:r>
              <a:rPr lang="en-US" sz="1200" dirty="0" smtClean="0">
                <a:latin typeface="Courier"/>
                <a:cs typeface="Courier"/>
              </a:rPr>
              <a:t>		</a:t>
            </a:r>
            <a:r>
              <a:rPr lang="en-US" sz="1200" i="1" dirty="0" smtClean="0">
                <a:latin typeface="Times"/>
                <a:cs typeface="Times"/>
              </a:rPr>
              <a:t>choose a pattern</a:t>
            </a:r>
            <a:endParaRPr lang="en-US" sz="1200" dirty="0" smtClean="0">
              <a:latin typeface="Courier"/>
              <a:cs typeface="Courier"/>
            </a:endParaRPr>
          </a:p>
          <a:p>
            <a:endParaRPr lang="en-US" sz="1200" dirty="0" smtClean="0">
              <a:latin typeface="Courier"/>
              <a:cs typeface="Courier"/>
            </a:endParaRPr>
          </a:p>
          <a:p>
            <a:r>
              <a:rPr lang="en-US" sz="1200" b="1" dirty="0" err="1" smtClean="0">
                <a:latin typeface="Courier"/>
                <a:cs typeface="Courier"/>
              </a:rPr>
              <a:t>pg</a:t>
            </a:r>
            <a:r>
              <a:rPr lang="en-US" sz="1200" b="1" dirty="0" smtClean="0">
                <a:latin typeface="Courier"/>
                <a:cs typeface="Courier"/>
              </a:rPr>
              <a:t> set resist 800.0</a:t>
            </a:r>
            <a:r>
              <a:rPr lang="en-US" sz="1200" dirty="0" smtClean="0">
                <a:latin typeface="Courier"/>
                <a:cs typeface="Courier"/>
              </a:rPr>
              <a:t>			</a:t>
            </a:r>
            <a:r>
              <a:rPr lang="en-US" sz="1200" i="1" dirty="0" smtClean="0">
                <a:latin typeface="Times"/>
                <a:cs typeface="Times"/>
              </a:rPr>
              <a:t>set the dose</a:t>
            </a:r>
            <a:endParaRPr lang="en-US" sz="1200" dirty="0" smtClean="0">
              <a:latin typeface="Courier"/>
              <a:cs typeface="Courier"/>
            </a:endParaRPr>
          </a:p>
          <a:p>
            <a:endParaRPr lang="en-US" sz="1200" dirty="0" smtClean="0">
              <a:latin typeface="Courier"/>
              <a:cs typeface="Courier"/>
            </a:endParaRPr>
          </a:p>
          <a:p>
            <a:r>
              <a:rPr lang="en-US" sz="1200" b="1" dirty="0" err="1" smtClean="0">
                <a:latin typeface="Courier"/>
                <a:cs typeface="Courier"/>
              </a:rPr>
              <a:t>pg</a:t>
            </a:r>
            <a:r>
              <a:rPr lang="en-US" sz="1200" b="1" dirty="0" smtClean="0">
                <a:latin typeface="Courier"/>
                <a:cs typeface="Courier"/>
              </a:rPr>
              <a:t> adjust </a:t>
            </a:r>
            <a:r>
              <a:rPr lang="en-US" sz="1200" b="1" dirty="0" err="1" smtClean="0">
                <a:latin typeface="Courier"/>
                <a:cs typeface="Courier"/>
              </a:rPr>
              <a:t>ebpg</a:t>
            </a:r>
            <a:r>
              <a:rPr lang="en-US" sz="1200" dirty="0" smtClean="0">
                <a:latin typeface="Courier"/>
                <a:cs typeface="Courier"/>
              </a:rPr>
              <a:t>			</a:t>
            </a:r>
            <a:r>
              <a:rPr lang="en-US" sz="1200" i="1" dirty="0" smtClean="0">
                <a:latin typeface="Times"/>
                <a:cs typeface="Times"/>
              </a:rPr>
              <a:t>calibration</a:t>
            </a:r>
            <a:endParaRPr lang="en-US" sz="1200" dirty="0" smtClean="0">
              <a:latin typeface="Courier"/>
              <a:cs typeface="Courier"/>
            </a:endParaRPr>
          </a:p>
          <a:p>
            <a:endParaRPr lang="en-US" sz="1200" dirty="0" smtClean="0">
              <a:latin typeface="Courier"/>
              <a:cs typeface="Courier"/>
            </a:endParaRPr>
          </a:p>
          <a:p>
            <a:r>
              <a:rPr lang="en-US" sz="1200" b="1" dirty="0" err="1" smtClean="0">
                <a:latin typeface="Courier"/>
                <a:cs typeface="Courier"/>
              </a:rPr>
              <a:t>pg</a:t>
            </a:r>
            <a:r>
              <a:rPr lang="en-US" sz="1200" b="1" dirty="0" smtClean="0">
                <a:latin typeface="Courier"/>
                <a:cs typeface="Courier"/>
              </a:rPr>
              <a:t> move position 75mm,75mm</a:t>
            </a:r>
            <a:r>
              <a:rPr lang="en-US" sz="1200" dirty="0" smtClean="0">
                <a:latin typeface="Courier"/>
                <a:cs typeface="Courier"/>
              </a:rPr>
              <a:t>		</a:t>
            </a:r>
            <a:r>
              <a:rPr lang="en-US" sz="1200" i="1" dirty="0" smtClean="0">
                <a:latin typeface="Times"/>
                <a:cs typeface="Times"/>
              </a:rPr>
              <a:t>move somewhere</a:t>
            </a:r>
            <a:endParaRPr lang="en-US" sz="1200" dirty="0" smtClean="0">
              <a:latin typeface="Courier"/>
              <a:cs typeface="Courier"/>
            </a:endParaRPr>
          </a:p>
          <a:p>
            <a:endParaRPr lang="en-US" sz="1200" dirty="0" smtClean="0">
              <a:latin typeface="Courier"/>
              <a:cs typeface="Courier"/>
            </a:endParaRPr>
          </a:p>
          <a:p>
            <a:r>
              <a:rPr lang="en-US" sz="1200" b="1" dirty="0" err="1" smtClean="0">
                <a:latin typeface="Courier"/>
                <a:cs typeface="Courier"/>
              </a:rPr>
              <a:t>pg</a:t>
            </a:r>
            <a:r>
              <a:rPr lang="en-US" sz="1200" b="1" dirty="0" smtClean="0">
                <a:latin typeface="Courier"/>
                <a:cs typeface="Courier"/>
              </a:rPr>
              <a:t> expose pattern</a:t>
            </a:r>
            <a:r>
              <a:rPr lang="en-US" sz="1200" dirty="0" smtClean="0">
                <a:latin typeface="Courier"/>
                <a:cs typeface="Courier"/>
              </a:rPr>
              <a:t>			</a:t>
            </a:r>
            <a:r>
              <a:rPr lang="en-US" sz="1200" i="1" dirty="0" smtClean="0">
                <a:latin typeface="Times"/>
                <a:cs typeface="Times"/>
              </a:rPr>
              <a:t>expose!</a:t>
            </a:r>
            <a:r>
              <a:rPr lang="en-US" sz="1200" dirty="0" smtClean="0">
                <a:latin typeface="Courier"/>
                <a:cs typeface="Courier"/>
              </a:rPr>
              <a:t> </a:t>
            </a:r>
          </a:p>
          <a:p>
            <a:endParaRPr lang="en-US" sz="1200" dirty="0"/>
          </a:p>
        </p:txBody>
      </p:sp>
    </p:spTree>
    <p:extLst>
      <p:ext uri="{BB962C8B-B14F-4D97-AF65-F5344CB8AC3E}">
        <p14:creationId xmlns:p14="http://schemas.microsoft.com/office/powerpoint/2010/main" val="2784032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5199" y="1995713"/>
            <a:ext cx="7233667" cy="1631216"/>
          </a:xfrm>
          <a:prstGeom prst="rect">
            <a:avLst/>
          </a:prstGeom>
          <a:noFill/>
        </p:spPr>
        <p:txBody>
          <a:bodyPr wrap="square" rtlCol="0">
            <a:spAutoFit/>
          </a:bodyPr>
          <a:lstStyle/>
          <a:p>
            <a:r>
              <a:rPr lang="en-US" sz="2000" b="1" dirty="0" smtClean="0"/>
              <a:t>End of part 3</a:t>
            </a:r>
          </a:p>
          <a:p>
            <a:endParaRPr lang="en-US" sz="2000" b="1" dirty="0" smtClean="0"/>
          </a:p>
          <a:p>
            <a:endParaRPr lang="en-US" sz="2000" b="1" dirty="0" smtClean="0"/>
          </a:p>
          <a:p>
            <a:r>
              <a:rPr lang="en-US" sz="2000" dirty="0" smtClean="0"/>
              <a:t>Now you should proceed to the quiz.</a:t>
            </a:r>
            <a:endParaRPr lang="en-US" sz="2000" dirty="0"/>
          </a:p>
          <a:p>
            <a:endParaRPr lang="en-US" sz="2000" b="1" dirty="0" smtClean="0"/>
          </a:p>
        </p:txBody>
      </p:sp>
    </p:spTree>
    <p:extLst>
      <p:ext uri="{BB962C8B-B14F-4D97-AF65-F5344CB8AC3E}">
        <p14:creationId xmlns:p14="http://schemas.microsoft.com/office/powerpoint/2010/main" val="3734174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2893" y="1512794"/>
            <a:ext cx="6669742" cy="4524315"/>
          </a:xfrm>
          <a:prstGeom prst="rect">
            <a:avLst/>
          </a:prstGeom>
          <a:noFill/>
        </p:spPr>
        <p:txBody>
          <a:bodyPr wrap="square" rtlCol="0">
            <a:spAutoFit/>
          </a:bodyPr>
          <a:lstStyle/>
          <a:p>
            <a:r>
              <a:rPr lang="en-US" b="1" dirty="0" smtClean="0"/>
              <a:t>EBPG 5000+ System Hardware</a:t>
            </a:r>
            <a:endParaRPr lang="en-US" dirty="0" smtClean="0"/>
          </a:p>
          <a:p>
            <a:endParaRPr lang="en-US" b="1" dirty="0"/>
          </a:p>
          <a:p>
            <a:endParaRPr lang="en-US" b="1" dirty="0" smtClean="0"/>
          </a:p>
          <a:p>
            <a:r>
              <a:rPr lang="en-US" dirty="0" smtClean="0"/>
              <a:t>100 kV accelerating potential		electrons of course</a:t>
            </a:r>
          </a:p>
          <a:p>
            <a:r>
              <a:rPr lang="en-US" dirty="0" smtClean="0"/>
              <a:t>20 bit main field DAC		Digital to Analog Converter*</a:t>
            </a:r>
          </a:p>
          <a:p>
            <a:r>
              <a:rPr lang="en-US" dirty="0" smtClean="0"/>
              <a:t>14 bit trapezium DAC 		for filling shapes</a:t>
            </a:r>
          </a:p>
          <a:p>
            <a:r>
              <a:rPr lang="en-US" dirty="0" smtClean="0"/>
              <a:t>50 MHz maximum clock		minimum dwell time 1/50 </a:t>
            </a:r>
            <a:r>
              <a:rPr lang="en-US" dirty="0" err="1" smtClean="0">
                <a:latin typeface="Symbol" panose="05050102010706020507" pitchFamily="18" charset="2"/>
              </a:rPr>
              <a:t>m</a:t>
            </a:r>
            <a:r>
              <a:rPr lang="en-US" dirty="0" err="1" smtClean="0"/>
              <a:t>s</a:t>
            </a:r>
            <a:endParaRPr lang="en-US" dirty="0" smtClean="0"/>
          </a:p>
          <a:p>
            <a:r>
              <a:rPr lang="en-US" dirty="0" smtClean="0"/>
              <a:t>6 inch stage			15 cm for you communists</a:t>
            </a:r>
          </a:p>
          <a:p>
            <a:r>
              <a:rPr lang="en-US" dirty="0" smtClean="0"/>
              <a:t>Two-stage magnetic deflection</a:t>
            </a:r>
          </a:p>
          <a:p>
            <a:endParaRPr lang="en-US" dirty="0"/>
          </a:p>
          <a:p>
            <a:endParaRPr lang="en-US" dirty="0" smtClean="0"/>
          </a:p>
          <a:p>
            <a:endParaRPr lang="en-US" dirty="0"/>
          </a:p>
          <a:p>
            <a:endParaRPr lang="en-US" dirty="0" smtClean="0"/>
          </a:p>
          <a:p>
            <a:endParaRPr lang="en-US" dirty="0"/>
          </a:p>
          <a:p>
            <a:endParaRPr lang="en-US" dirty="0" smtClean="0"/>
          </a:p>
          <a:p>
            <a:r>
              <a:rPr lang="en-US" sz="1200" dirty="0" smtClean="0"/>
              <a:t>* You should know the meaning of “DAC” and “LSB”. Look it up.</a:t>
            </a:r>
            <a:endParaRPr lang="en-US" sz="1200" dirty="0"/>
          </a:p>
        </p:txBody>
      </p:sp>
    </p:spTree>
    <p:extLst>
      <p:ext uri="{BB962C8B-B14F-4D97-AF65-F5344CB8AC3E}">
        <p14:creationId xmlns:p14="http://schemas.microsoft.com/office/powerpoint/2010/main" val="1343035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977441" y="2104465"/>
            <a:ext cx="5196784" cy="2602006"/>
          </a:xfrm>
          <a:prstGeom prst="rect">
            <a:avLst/>
          </a:prstGeom>
        </p:spPr>
      </p:pic>
      <p:sp>
        <p:nvSpPr>
          <p:cNvPr id="9" name="TextBox 8"/>
          <p:cNvSpPr txBox="1"/>
          <p:nvPr/>
        </p:nvSpPr>
        <p:spPr>
          <a:xfrm>
            <a:off x="1176618" y="779929"/>
            <a:ext cx="4713194" cy="5078313"/>
          </a:xfrm>
          <a:prstGeom prst="rect">
            <a:avLst/>
          </a:prstGeom>
          <a:noFill/>
        </p:spPr>
        <p:txBody>
          <a:bodyPr wrap="square" rtlCol="0">
            <a:spAutoFit/>
          </a:bodyPr>
          <a:lstStyle/>
          <a:p>
            <a:r>
              <a:rPr lang="en-US" b="1" dirty="0" smtClean="0"/>
              <a:t>Electron Source</a:t>
            </a:r>
          </a:p>
          <a:p>
            <a:endParaRPr lang="en-US" b="1" dirty="0"/>
          </a:p>
          <a:p>
            <a:endParaRPr lang="en-US" b="1" dirty="0" smtClean="0"/>
          </a:p>
          <a:p>
            <a:r>
              <a:rPr lang="en-US" dirty="0" smtClean="0"/>
              <a:t>At the top of the column is the electron source, a thermal field emitter. Electrons are drawn out of the sharp tungsten tip by an extraction potential around 2 kV.</a:t>
            </a:r>
          </a:p>
          <a:p>
            <a:endParaRPr lang="en-US" dirty="0"/>
          </a:p>
          <a:p>
            <a:r>
              <a:rPr lang="en-US" dirty="0" smtClean="0"/>
              <a:t>The emitter pin is kept hot so that </a:t>
            </a:r>
            <a:r>
              <a:rPr lang="en-US" dirty="0" err="1" smtClean="0"/>
              <a:t>ZrO</a:t>
            </a:r>
            <a:r>
              <a:rPr lang="en-US" dirty="0" smtClean="0"/>
              <a:t> will flow down the surface, thereby lowering the work function and producing a larger current. Keeping the tip hot also makes the source more stable. </a:t>
            </a:r>
          </a:p>
          <a:p>
            <a:endParaRPr lang="en-US" dirty="0"/>
          </a:p>
          <a:p>
            <a:r>
              <a:rPr lang="en-US" dirty="0" smtClean="0"/>
              <a:t>This is exactly the same type of electron source commonly found in SEMs and TEMs.</a:t>
            </a:r>
          </a:p>
          <a:p>
            <a:endParaRPr lang="en-US" dirty="0"/>
          </a:p>
          <a:p>
            <a:r>
              <a:rPr lang="en-US" dirty="0" smtClean="0"/>
              <a:t>(Older systems used hot LaB</a:t>
            </a:r>
            <a:r>
              <a:rPr lang="en-US" baseline="-25000" dirty="0" smtClean="0"/>
              <a:t>6</a:t>
            </a:r>
            <a:r>
              <a:rPr lang="en-US" dirty="0" smtClean="0"/>
              <a:t> emitters, but we do not speak of that.)</a:t>
            </a:r>
            <a:endParaRPr lang="en-US" dirty="0"/>
          </a:p>
        </p:txBody>
      </p:sp>
    </p:spTree>
    <p:extLst>
      <p:ext uri="{BB962C8B-B14F-4D97-AF65-F5344CB8AC3E}">
        <p14:creationId xmlns:p14="http://schemas.microsoft.com/office/powerpoint/2010/main" val="2315684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5900" y="699247"/>
            <a:ext cx="5062818" cy="5909310"/>
          </a:xfrm>
          <a:prstGeom prst="rect">
            <a:avLst/>
          </a:prstGeom>
          <a:noFill/>
        </p:spPr>
        <p:txBody>
          <a:bodyPr wrap="square" rtlCol="0">
            <a:spAutoFit/>
          </a:bodyPr>
          <a:lstStyle/>
          <a:p>
            <a:r>
              <a:rPr lang="en-US" b="1" dirty="0" smtClean="0"/>
              <a:t>Electron Optics</a:t>
            </a:r>
            <a:endParaRPr lang="en-US" dirty="0" smtClean="0"/>
          </a:p>
          <a:p>
            <a:endParaRPr lang="en-US" b="1" dirty="0"/>
          </a:p>
          <a:p>
            <a:endParaRPr lang="en-US" b="1" dirty="0" smtClean="0"/>
          </a:p>
          <a:p>
            <a:r>
              <a:rPr lang="en-US" dirty="0" smtClean="0"/>
              <a:t>Electrons are generated from a field emitter in the gun, then focused by an electrostatic lens (C1) before accelerating through the anode.</a:t>
            </a:r>
          </a:p>
          <a:p>
            <a:endParaRPr lang="en-US" dirty="0"/>
          </a:p>
          <a:p>
            <a:r>
              <a:rPr lang="en-US" dirty="0" smtClean="0"/>
              <a:t>The magnetic lens (C2) focuses the beam to a crossover in the blanking cell, which is simply a plate which can be charged up to turn the beam off. Placing this blanking plate at the crossover allows the beam to turn off without shifting the image.</a:t>
            </a:r>
          </a:p>
          <a:p>
            <a:endParaRPr lang="en-US" dirty="0"/>
          </a:p>
          <a:p>
            <a:r>
              <a:rPr lang="en-US" dirty="0" smtClean="0"/>
              <a:t>The third lens (C3) is the objective, focusing the electrons to a spot on the sample. Inside C3 is a smaller, faster coil for rapid tweaks to the focus. The beam is automatically refocused every time the sample moves.</a:t>
            </a:r>
          </a:p>
          <a:p>
            <a:endParaRPr lang="en-US" dirty="0"/>
          </a:p>
          <a:p>
            <a:r>
              <a:rPr lang="en-US" dirty="0" smtClean="0"/>
              <a:t>Just like a SEM, the column contains coils to correct astigmatism, also adjusted automatically.</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357" y="181583"/>
            <a:ext cx="4105275" cy="6572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298677" y="1750979"/>
            <a:ext cx="425116" cy="369332"/>
          </a:xfrm>
          <a:prstGeom prst="rect">
            <a:avLst/>
          </a:prstGeom>
          <a:noFill/>
        </p:spPr>
        <p:txBody>
          <a:bodyPr wrap="none" rtlCol="0">
            <a:spAutoFit/>
          </a:bodyPr>
          <a:lstStyle/>
          <a:p>
            <a:r>
              <a:rPr lang="en-US" dirty="0" smtClean="0"/>
              <a:t>C1</a:t>
            </a:r>
            <a:endParaRPr lang="en-US" dirty="0"/>
          </a:p>
        </p:txBody>
      </p:sp>
      <p:sp>
        <p:nvSpPr>
          <p:cNvPr id="6" name="TextBox 5"/>
          <p:cNvSpPr txBox="1"/>
          <p:nvPr/>
        </p:nvSpPr>
        <p:spPr>
          <a:xfrm>
            <a:off x="11298677" y="2292282"/>
            <a:ext cx="425116" cy="369332"/>
          </a:xfrm>
          <a:prstGeom prst="rect">
            <a:avLst/>
          </a:prstGeom>
          <a:noFill/>
        </p:spPr>
        <p:txBody>
          <a:bodyPr wrap="none" rtlCol="0">
            <a:spAutoFit/>
          </a:bodyPr>
          <a:lstStyle/>
          <a:p>
            <a:r>
              <a:rPr lang="en-US" dirty="0" smtClean="0"/>
              <a:t>C2</a:t>
            </a:r>
            <a:endParaRPr lang="en-US" dirty="0"/>
          </a:p>
        </p:txBody>
      </p:sp>
      <p:sp>
        <p:nvSpPr>
          <p:cNvPr id="7" name="TextBox 6"/>
          <p:cNvSpPr txBox="1"/>
          <p:nvPr/>
        </p:nvSpPr>
        <p:spPr>
          <a:xfrm>
            <a:off x="11511235" y="6150717"/>
            <a:ext cx="425116" cy="369332"/>
          </a:xfrm>
          <a:prstGeom prst="rect">
            <a:avLst/>
          </a:prstGeom>
          <a:noFill/>
        </p:spPr>
        <p:txBody>
          <a:bodyPr wrap="none" rtlCol="0">
            <a:spAutoFit/>
          </a:bodyPr>
          <a:lstStyle/>
          <a:p>
            <a:r>
              <a:rPr lang="en-US" dirty="0" smtClean="0"/>
              <a:t>C3</a:t>
            </a:r>
            <a:endParaRPr lang="en-US" dirty="0"/>
          </a:p>
        </p:txBody>
      </p:sp>
    </p:spTree>
    <p:extLst>
      <p:ext uri="{BB962C8B-B14F-4D97-AF65-F5344CB8AC3E}">
        <p14:creationId xmlns:p14="http://schemas.microsoft.com/office/powerpoint/2010/main" val="418338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0"/>
          <p:cNvGraphicFramePr>
            <a:graphicFrameLocks noChangeAspect="1"/>
          </p:cNvGraphicFramePr>
          <p:nvPr>
            <p:extLst>
              <p:ext uri="{D42A27DB-BD31-4B8C-83A1-F6EECF244321}">
                <p14:modId xmlns:p14="http://schemas.microsoft.com/office/powerpoint/2010/main" val="3873318713"/>
              </p:ext>
            </p:extLst>
          </p:nvPr>
        </p:nvGraphicFramePr>
        <p:xfrm>
          <a:off x="4194362" y="476717"/>
          <a:ext cx="7747000" cy="5126037"/>
        </p:xfrm>
        <a:graphic>
          <a:graphicData uri="http://schemas.openxmlformats.org/presentationml/2006/ole">
            <mc:AlternateContent xmlns:mc="http://schemas.openxmlformats.org/markup-compatibility/2006">
              <mc:Choice xmlns:v="urn:schemas-microsoft-com:vml" Requires="v">
                <p:oleObj spid="_x0000_s1060" name="Image" r:id="rId3" imgW="18466667" imgH="12952381" progId="">
                  <p:embed/>
                </p:oleObj>
              </mc:Choice>
              <mc:Fallback>
                <p:oleObj name="Image" r:id="rId3" imgW="18466667" imgH="12952381" progId="">
                  <p:embed/>
                  <p:pic>
                    <p:nvPicPr>
                      <p:cNvPr id="52294" name="Object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362" y="476717"/>
                        <a:ext cx="7747000" cy="512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extBox 2"/>
          <p:cNvSpPr txBox="1"/>
          <p:nvPr/>
        </p:nvSpPr>
        <p:spPr>
          <a:xfrm>
            <a:off x="564776" y="921124"/>
            <a:ext cx="4094630" cy="5355312"/>
          </a:xfrm>
          <a:prstGeom prst="rect">
            <a:avLst/>
          </a:prstGeom>
          <a:noFill/>
        </p:spPr>
        <p:txBody>
          <a:bodyPr wrap="square" rtlCol="0">
            <a:spAutoFit/>
          </a:bodyPr>
          <a:lstStyle/>
          <a:p>
            <a:r>
              <a:rPr lang="en-US" b="1" dirty="0" smtClean="0"/>
              <a:t>Stage Control</a:t>
            </a:r>
          </a:p>
          <a:p>
            <a:endParaRPr lang="en-US" b="1" dirty="0"/>
          </a:p>
          <a:p>
            <a:endParaRPr lang="en-US" b="1" dirty="0" smtClean="0"/>
          </a:p>
          <a:p>
            <a:r>
              <a:rPr lang="en-US" dirty="0" smtClean="0"/>
              <a:t>The position of the stage is measured with a laser interferometer, with an accuracy below one nanometer. The interferometer uses a He-Ne laser and Zeeman splitting to create a GHz range beat frequency at the receivers. This frequency shifts as the stage moves, and so the Doppler effect can be used to measure the stage speed. </a:t>
            </a:r>
            <a:r>
              <a:rPr lang="en-US" dirty="0"/>
              <a:t>S</a:t>
            </a:r>
            <a:r>
              <a:rPr lang="en-US" dirty="0" smtClean="0"/>
              <a:t>peed is integrated to find the stage position.</a:t>
            </a:r>
          </a:p>
          <a:p>
            <a:endParaRPr lang="en-US" dirty="0"/>
          </a:p>
          <a:p>
            <a:r>
              <a:rPr lang="en-US" dirty="0" smtClean="0"/>
              <a:t>Motors on the stage move in a sloppy manner, while the laser signal is used to deflect the beam electronically, thereby compensating for any jerky mechanical motion or mechanical vibration.</a:t>
            </a:r>
            <a:endParaRPr lang="en-US" dirty="0"/>
          </a:p>
        </p:txBody>
      </p:sp>
    </p:spTree>
    <p:extLst>
      <p:ext uri="{BB962C8B-B14F-4D97-AF65-F5344CB8AC3E}">
        <p14:creationId xmlns:p14="http://schemas.microsoft.com/office/powerpoint/2010/main" val="3284641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05881" y="1123390"/>
            <a:ext cx="2047875" cy="4933950"/>
          </a:xfrm>
          <a:prstGeom prst="rect">
            <a:avLst/>
          </a:prstGeom>
        </p:spPr>
      </p:pic>
      <p:sp>
        <p:nvSpPr>
          <p:cNvPr id="3" name="TextBox 2"/>
          <p:cNvSpPr txBox="1"/>
          <p:nvPr/>
        </p:nvSpPr>
        <p:spPr>
          <a:xfrm>
            <a:off x="1667435" y="880782"/>
            <a:ext cx="3953436" cy="4247317"/>
          </a:xfrm>
          <a:prstGeom prst="rect">
            <a:avLst/>
          </a:prstGeom>
          <a:noFill/>
        </p:spPr>
        <p:txBody>
          <a:bodyPr wrap="square" rtlCol="0">
            <a:spAutoFit/>
          </a:bodyPr>
          <a:lstStyle/>
          <a:p>
            <a:r>
              <a:rPr lang="en-US" b="1" dirty="0" smtClean="0"/>
              <a:t>Main Field </a:t>
            </a:r>
            <a:r>
              <a:rPr lang="en-US" b="1" dirty="0" err="1" smtClean="0"/>
              <a:t>Deflecton</a:t>
            </a:r>
            <a:r>
              <a:rPr lang="en-US" b="1" dirty="0" smtClean="0"/>
              <a:t> Errors</a:t>
            </a:r>
          </a:p>
          <a:p>
            <a:endParaRPr lang="en-US" b="1" dirty="0" smtClean="0"/>
          </a:p>
          <a:p>
            <a:endParaRPr lang="en-US" b="1" dirty="0"/>
          </a:p>
          <a:p>
            <a:r>
              <a:rPr lang="en-US" dirty="0" smtClean="0"/>
              <a:t>The EBPG uses the laser stage to automatically calibrate and compensate for gain, rotation, keystone and pincushion errors.</a:t>
            </a:r>
          </a:p>
          <a:p>
            <a:endParaRPr lang="en-US" dirty="0"/>
          </a:p>
          <a:p>
            <a:r>
              <a:rPr lang="en-US" dirty="0" smtClean="0"/>
              <a:t>Additionally, the focus and </a:t>
            </a:r>
            <a:r>
              <a:rPr lang="en-US" dirty="0" err="1" smtClean="0"/>
              <a:t>stigmation</a:t>
            </a:r>
            <a:r>
              <a:rPr lang="en-US" dirty="0" smtClean="0"/>
              <a:t> are dynamically corrected over the deflection field.</a:t>
            </a:r>
          </a:p>
          <a:p>
            <a:endParaRPr lang="en-US" dirty="0"/>
          </a:p>
          <a:p>
            <a:r>
              <a:rPr lang="en-US" dirty="0" smtClean="0"/>
              <a:t>If you ever wonder why the big system is better than a converted SEM, this is the answer.</a:t>
            </a:r>
            <a:endParaRPr lang="en-US" dirty="0"/>
          </a:p>
        </p:txBody>
      </p:sp>
      <p:sp>
        <p:nvSpPr>
          <p:cNvPr id="4" name="TextBox 3"/>
          <p:cNvSpPr txBox="1"/>
          <p:nvPr/>
        </p:nvSpPr>
        <p:spPr>
          <a:xfrm>
            <a:off x="8370794" y="1573306"/>
            <a:ext cx="2487706" cy="3970318"/>
          </a:xfrm>
          <a:prstGeom prst="rect">
            <a:avLst/>
          </a:prstGeom>
          <a:noFill/>
        </p:spPr>
        <p:txBody>
          <a:bodyPr wrap="square" rtlCol="0">
            <a:spAutoFit/>
          </a:bodyPr>
          <a:lstStyle/>
          <a:p>
            <a:r>
              <a:rPr lang="en-US" dirty="0" smtClean="0"/>
              <a:t>X, Y  gain errors</a:t>
            </a:r>
          </a:p>
          <a:p>
            <a:endParaRPr lang="en-US" dirty="0"/>
          </a:p>
          <a:p>
            <a:endParaRPr lang="en-US" dirty="0" smtClean="0"/>
          </a:p>
          <a:p>
            <a:endParaRPr lang="en-US" dirty="0"/>
          </a:p>
          <a:p>
            <a:r>
              <a:rPr lang="en-US" dirty="0" smtClean="0"/>
              <a:t>X, Y axis rotation errors</a:t>
            </a:r>
          </a:p>
          <a:p>
            <a:endParaRPr lang="en-US" dirty="0"/>
          </a:p>
          <a:p>
            <a:endParaRPr lang="en-US" dirty="0" smtClean="0"/>
          </a:p>
          <a:p>
            <a:endParaRPr lang="en-US" dirty="0"/>
          </a:p>
          <a:p>
            <a:endParaRPr lang="en-US" dirty="0" smtClean="0"/>
          </a:p>
          <a:p>
            <a:r>
              <a:rPr lang="en-US" dirty="0" smtClean="0"/>
              <a:t>Field keystone errors</a:t>
            </a:r>
          </a:p>
          <a:p>
            <a:endParaRPr lang="en-US" dirty="0"/>
          </a:p>
          <a:p>
            <a:endParaRPr lang="en-US" dirty="0"/>
          </a:p>
          <a:p>
            <a:r>
              <a:rPr lang="en-US" dirty="0" err="1" smtClean="0"/>
              <a:t>Pincusion</a:t>
            </a:r>
            <a:r>
              <a:rPr lang="en-US" dirty="0" smtClean="0"/>
              <a:t> and third-order distortion</a:t>
            </a:r>
            <a:endParaRPr lang="en-US" dirty="0"/>
          </a:p>
        </p:txBody>
      </p:sp>
    </p:spTree>
    <p:extLst>
      <p:ext uri="{BB962C8B-B14F-4D97-AF65-F5344CB8AC3E}">
        <p14:creationId xmlns:p14="http://schemas.microsoft.com/office/powerpoint/2010/main" val="776060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2805245101"/>
              </p:ext>
            </p:extLst>
          </p:nvPr>
        </p:nvGraphicFramePr>
        <p:xfrm>
          <a:off x="5161990" y="80682"/>
          <a:ext cx="4676775" cy="6553200"/>
        </p:xfrm>
        <a:graphic>
          <a:graphicData uri="http://schemas.openxmlformats.org/presentationml/2006/ole">
            <mc:AlternateContent xmlns:mc="http://schemas.openxmlformats.org/markup-compatibility/2006">
              <mc:Choice xmlns:v="urn:schemas-microsoft-com:vml" Requires="v">
                <p:oleObj spid="_x0000_s3105" name="Image" r:id="rId3" imgW="13108230" imgH="18361905" progId="">
                  <p:embed/>
                </p:oleObj>
              </mc:Choice>
              <mc:Fallback>
                <p:oleObj name="Image" r:id="rId3" imgW="13108230" imgH="18361905" progId="">
                  <p:embed/>
                  <p:pic>
                    <p:nvPicPr>
                      <p:cNvPr id="737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990" y="80682"/>
                        <a:ext cx="467677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extBox 2"/>
          <p:cNvSpPr txBox="1"/>
          <p:nvPr/>
        </p:nvSpPr>
        <p:spPr>
          <a:xfrm>
            <a:off x="9749118" y="356347"/>
            <a:ext cx="2091017" cy="5693866"/>
          </a:xfrm>
          <a:prstGeom prst="rect">
            <a:avLst/>
          </a:prstGeom>
          <a:noFill/>
        </p:spPr>
        <p:txBody>
          <a:bodyPr wrap="square" rtlCol="0">
            <a:spAutoFit/>
          </a:bodyPr>
          <a:lstStyle/>
          <a:p>
            <a:endParaRPr lang="en-US" sz="1400" dirty="0" smtClean="0"/>
          </a:p>
          <a:p>
            <a:endParaRPr lang="en-US" sz="1400" dirty="0"/>
          </a:p>
          <a:p>
            <a:endParaRPr lang="en-US" sz="1400" dirty="0" smtClean="0"/>
          </a:p>
          <a:p>
            <a:endParaRPr lang="en-US" sz="1400" dirty="0"/>
          </a:p>
          <a:p>
            <a:r>
              <a:rPr lang="en-US" sz="1400" dirty="0" err="1" smtClean="0"/>
              <a:t>Stigmation</a:t>
            </a:r>
            <a:r>
              <a:rPr lang="en-US" sz="1400" dirty="0" smtClean="0"/>
              <a:t> coils &amp;</a:t>
            </a:r>
            <a:br>
              <a:rPr lang="en-US" sz="1400" dirty="0" smtClean="0"/>
            </a:br>
            <a:r>
              <a:rPr lang="en-US" sz="1400" dirty="0" smtClean="0"/>
              <a:t>fast focus</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More </a:t>
            </a:r>
            <a:r>
              <a:rPr lang="en-US" sz="1400" dirty="0" err="1" smtClean="0"/>
              <a:t>sigmation</a:t>
            </a:r>
            <a:r>
              <a:rPr lang="en-US" sz="1400" dirty="0" smtClean="0"/>
              <a:t> &amp;</a:t>
            </a:r>
            <a:br>
              <a:rPr lang="en-US" sz="1400" dirty="0" smtClean="0"/>
            </a:br>
            <a:r>
              <a:rPr lang="en-US" sz="1400" dirty="0" smtClean="0"/>
              <a:t>fast focus coils</a:t>
            </a:r>
          </a:p>
          <a:p>
            <a:endParaRPr lang="en-US" sz="1400" dirty="0"/>
          </a:p>
          <a:p>
            <a:endParaRPr lang="en-US" sz="1400" dirty="0" smtClean="0"/>
          </a:p>
          <a:p>
            <a:endParaRPr lang="en-US" sz="1400" dirty="0"/>
          </a:p>
          <a:p>
            <a:endParaRPr lang="en-US" sz="1400" dirty="0" smtClean="0"/>
          </a:p>
          <a:p>
            <a:r>
              <a:rPr lang="en-US" sz="1400" dirty="0" smtClean="0"/>
              <a:t>Secondary electron detectors – four unbiased scintillators on light pipes, with photomultipliers</a:t>
            </a:r>
            <a:endParaRPr lang="en-US" sz="1400" dirty="0"/>
          </a:p>
        </p:txBody>
      </p:sp>
      <p:sp>
        <p:nvSpPr>
          <p:cNvPr id="4" name="TextBox 3"/>
          <p:cNvSpPr txBox="1"/>
          <p:nvPr/>
        </p:nvSpPr>
        <p:spPr>
          <a:xfrm>
            <a:off x="578223" y="537882"/>
            <a:ext cx="4583767" cy="6186309"/>
          </a:xfrm>
          <a:prstGeom prst="rect">
            <a:avLst/>
          </a:prstGeom>
          <a:noFill/>
        </p:spPr>
        <p:txBody>
          <a:bodyPr wrap="square" rtlCol="0">
            <a:spAutoFit/>
          </a:bodyPr>
          <a:lstStyle/>
          <a:p>
            <a:r>
              <a:rPr lang="en-US" b="1" dirty="0" smtClean="0"/>
              <a:t>Electron Optics – Bottom</a:t>
            </a:r>
          </a:p>
          <a:p>
            <a:endParaRPr lang="en-US" b="1" dirty="0"/>
          </a:p>
          <a:p>
            <a:endParaRPr lang="en-US" b="1" dirty="0" smtClean="0"/>
          </a:p>
          <a:p>
            <a:r>
              <a:rPr lang="en-US" dirty="0" smtClean="0"/>
              <a:t>Directly above the sample stage are the fast focus and </a:t>
            </a:r>
            <a:r>
              <a:rPr lang="en-US" dirty="0" err="1" smtClean="0"/>
              <a:t>stigmation</a:t>
            </a:r>
            <a:r>
              <a:rPr lang="en-US" dirty="0" smtClean="0"/>
              <a:t> coils.</a:t>
            </a:r>
          </a:p>
          <a:p>
            <a:endParaRPr lang="en-US" dirty="0"/>
          </a:p>
          <a:p>
            <a:r>
              <a:rPr lang="en-US" dirty="0" smtClean="0"/>
              <a:t>Secondary electrons from the sample (usually a silicon wafer) are detected by four scintillators on the ends of light-pipes, coupled to photomultiplier tubes. These detectors are similar to those in SEMs, but without the usual 300V bias drawing in the electrons. A bias on the ends of the detectors would distort the writing field. Unfortunately, without the bias these detectors are not very efficient. </a:t>
            </a:r>
          </a:p>
          <a:p>
            <a:endParaRPr lang="en-US" dirty="0"/>
          </a:p>
          <a:p>
            <a:r>
              <a:rPr lang="en-US" dirty="0" smtClean="0"/>
              <a:t>Other e-beam systems detect secondary electrons using a diode mounted under the objective lens, or with a scintillator built into the objective lens. It would be nice to have these more efficient detectors, but you can’t have everything.</a:t>
            </a:r>
            <a:endParaRPr lang="en-US" dirty="0"/>
          </a:p>
        </p:txBody>
      </p:sp>
    </p:spTree>
    <p:extLst>
      <p:ext uri="{BB962C8B-B14F-4D97-AF65-F5344CB8AC3E}">
        <p14:creationId xmlns:p14="http://schemas.microsoft.com/office/powerpoint/2010/main" val="2907182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
          <p:cNvSpPr>
            <a:spLocks noChangeArrowheads="1"/>
          </p:cNvSpPr>
          <p:nvPr/>
        </p:nvSpPr>
        <p:spPr bwMode="auto">
          <a:xfrm>
            <a:off x="3178935" y="2224271"/>
            <a:ext cx="2105025" cy="928687"/>
          </a:xfrm>
          <a:prstGeom prst="rect">
            <a:avLst/>
          </a:prstGeom>
          <a:noFill/>
          <a:ln w="9525">
            <a:noFill/>
            <a:miter lim="800000"/>
            <a:headEnd/>
            <a:tailEnd/>
          </a:ln>
          <a:effectLst/>
        </p:spPr>
        <p:txBody>
          <a:bodyPr lIns="103188" tIns="52388" rIns="103188" bIns="52388">
            <a:spAutoFit/>
          </a:bodyPr>
          <a:lstStyle/>
          <a:p>
            <a:pPr defTabSz="1157288"/>
            <a:r>
              <a:rPr lang="en-GB" sz="1800" dirty="0">
                <a:latin typeface="Arial Narrow" pitchFamily="34" charset="0"/>
              </a:rPr>
              <a:t>Laser projects spot onto surface of substrate.</a:t>
            </a:r>
          </a:p>
        </p:txBody>
      </p:sp>
      <p:sp>
        <p:nvSpPr>
          <p:cNvPr id="30" name="Rectangle 5"/>
          <p:cNvSpPr>
            <a:spLocks noChangeArrowheads="1"/>
          </p:cNvSpPr>
          <p:nvPr/>
        </p:nvSpPr>
        <p:spPr bwMode="auto">
          <a:xfrm>
            <a:off x="3812348" y="4173721"/>
            <a:ext cx="1008062" cy="379412"/>
          </a:xfrm>
          <a:prstGeom prst="rect">
            <a:avLst/>
          </a:prstGeom>
          <a:noFill/>
          <a:ln w="9525">
            <a:noFill/>
            <a:miter lim="800000"/>
            <a:headEnd/>
            <a:tailEnd/>
          </a:ln>
          <a:effectLst/>
        </p:spPr>
        <p:txBody>
          <a:bodyPr wrap="none" lIns="103188" tIns="52388" rIns="103188" bIns="52388">
            <a:spAutoFit/>
          </a:bodyPr>
          <a:lstStyle/>
          <a:p>
            <a:pPr defTabSz="1157288"/>
            <a:r>
              <a:rPr lang="en-GB" sz="1800">
                <a:latin typeface="Arial Narrow" pitchFamily="34" charset="0"/>
              </a:rPr>
              <a:t>Substrate</a:t>
            </a:r>
          </a:p>
        </p:txBody>
      </p:sp>
      <p:sp>
        <p:nvSpPr>
          <p:cNvPr id="31" name="Rectangle 6"/>
          <p:cNvSpPr>
            <a:spLocks noChangeArrowheads="1"/>
          </p:cNvSpPr>
          <p:nvPr/>
        </p:nvSpPr>
        <p:spPr bwMode="auto">
          <a:xfrm>
            <a:off x="8129554" y="1783764"/>
            <a:ext cx="2941637" cy="928687"/>
          </a:xfrm>
          <a:prstGeom prst="rect">
            <a:avLst/>
          </a:prstGeom>
          <a:noFill/>
          <a:ln w="9525">
            <a:noFill/>
            <a:miter lim="800000"/>
            <a:headEnd/>
            <a:tailEnd/>
          </a:ln>
          <a:effectLst/>
        </p:spPr>
        <p:txBody>
          <a:bodyPr wrap="none" lIns="103188" tIns="52388" rIns="103188" bIns="52388">
            <a:spAutoFit/>
          </a:bodyPr>
          <a:lstStyle/>
          <a:p>
            <a:pPr defTabSz="1157288"/>
            <a:r>
              <a:rPr lang="en-GB" sz="1800" dirty="0">
                <a:latin typeface="Arial Narrow" pitchFamily="34" charset="0"/>
              </a:rPr>
              <a:t>Signals from Dual-diode detector</a:t>
            </a:r>
          </a:p>
          <a:p>
            <a:pPr defTabSz="1157288"/>
            <a:r>
              <a:rPr lang="en-GB" sz="1800" dirty="0">
                <a:latin typeface="Arial Narrow" pitchFamily="34" charset="0"/>
              </a:rPr>
              <a:t>determines distance moved</a:t>
            </a:r>
          </a:p>
          <a:p>
            <a:pPr defTabSz="1157288"/>
            <a:r>
              <a:rPr lang="en-GB" sz="1800" dirty="0">
                <a:latin typeface="Arial Narrow" pitchFamily="34" charset="0"/>
              </a:rPr>
              <a:t>by laser beam.</a:t>
            </a:r>
          </a:p>
        </p:txBody>
      </p:sp>
      <p:sp>
        <p:nvSpPr>
          <p:cNvPr id="32" name="Line 7"/>
          <p:cNvSpPr>
            <a:spLocks noChangeShapeType="1"/>
          </p:cNvSpPr>
          <p:nvPr/>
        </p:nvSpPr>
        <p:spPr bwMode="auto">
          <a:xfrm>
            <a:off x="4896610" y="4108633"/>
            <a:ext cx="1588" cy="561975"/>
          </a:xfrm>
          <a:prstGeom prst="line">
            <a:avLst/>
          </a:prstGeom>
          <a:noFill/>
          <a:ln w="12700">
            <a:solidFill>
              <a:schemeClr val="tx1"/>
            </a:solidFill>
            <a:round/>
            <a:headEnd type="none" w="sm" len="sm"/>
            <a:tailEnd type="stealth" w="med" len="lg"/>
          </a:ln>
          <a:effectLst/>
        </p:spPr>
        <p:txBody>
          <a:bodyPr/>
          <a:lstStyle/>
          <a:p>
            <a:endParaRPr lang="en-US"/>
          </a:p>
        </p:txBody>
      </p:sp>
      <p:sp>
        <p:nvSpPr>
          <p:cNvPr id="33" name="Line 8"/>
          <p:cNvSpPr>
            <a:spLocks noChangeShapeType="1"/>
          </p:cNvSpPr>
          <p:nvPr/>
        </p:nvSpPr>
        <p:spPr bwMode="auto">
          <a:xfrm>
            <a:off x="6052310" y="4524558"/>
            <a:ext cx="406400" cy="1588"/>
          </a:xfrm>
          <a:prstGeom prst="line">
            <a:avLst/>
          </a:prstGeom>
          <a:noFill/>
          <a:ln w="12700">
            <a:solidFill>
              <a:schemeClr val="tx1"/>
            </a:solidFill>
            <a:round/>
            <a:headEnd type="none" w="sm" len="sm"/>
            <a:tailEnd type="stealth" w="med" len="lg"/>
          </a:ln>
          <a:effectLst/>
        </p:spPr>
        <p:txBody>
          <a:bodyPr/>
          <a:lstStyle/>
          <a:p>
            <a:endParaRPr lang="en-US"/>
          </a:p>
        </p:txBody>
      </p:sp>
      <p:sp>
        <p:nvSpPr>
          <p:cNvPr id="34" name="Rectangle 9"/>
          <p:cNvSpPr>
            <a:spLocks noChangeArrowheads="1"/>
          </p:cNvSpPr>
          <p:nvPr/>
        </p:nvSpPr>
        <p:spPr bwMode="auto">
          <a:xfrm>
            <a:off x="5347460" y="4610283"/>
            <a:ext cx="2295525" cy="928688"/>
          </a:xfrm>
          <a:prstGeom prst="rect">
            <a:avLst/>
          </a:prstGeom>
          <a:noFill/>
          <a:ln w="9525">
            <a:noFill/>
            <a:miter lim="800000"/>
            <a:headEnd/>
            <a:tailEnd/>
          </a:ln>
          <a:effectLst/>
        </p:spPr>
        <p:txBody>
          <a:bodyPr lIns="103188" tIns="52388" rIns="103188" bIns="52388">
            <a:spAutoFit/>
          </a:bodyPr>
          <a:lstStyle/>
          <a:p>
            <a:pPr defTabSz="1157288">
              <a:spcBef>
                <a:spcPct val="50000"/>
              </a:spcBef>
            </a:pPr>
            <a:r>
              <a:rPr lang="en-GB" sz="1800">
                <a:latin typeface="Arial Narrow" pitchFamily="34" charset="0"/>
              </a:rPr>
              <a:t>Laser spot movement due to change in height of substrate surface.</a:t>
            </a:r>
          </a:p>
        </p:txBody>
      </p:sp>
      <p:sp>
        <p:nvSpPr>
          <p:cNvPr id="35" name="Line 10"/>
          <p:cNvSpPr>
            <a:spLocks noChangeShapeType="1"/>
          </p:cNvSpPr>
          <p:nvPr/>
        </p:nvSpPr>
        <p:spPr bwMode="auto">
          <a:xfrm>
            <a:off x="1970848" y="2341746"/>
            <a:ext cx="976312" cy="314325"/>
          </a:xfrm>
          <a:prstGeom prst="line">
            <a:avLst/>
          </a:prstGeom>
          <a:noFill/>
          <a:ln w="12700">
            <a:solidFill>
              <a:schemeClr val="tx1"/>
            </a:solidFill>
            <a:round/>
            <a:headEnd type="none" w="sm" len="sm"/>
            <a:tailEnd type="none" w="sm" len="sm"/>
          </a:ln>
          <a:effectLst/>
        </p:spPr>
        <p:txBody>
          <a:bodyPr/>
          <a:lstStyle/>
          <a:p>
            <a:endParaRPr lang="en-US"/>
          </a:p>
        </p:txBody>
      </p:sp>
      <p:sp>
        <p:nvSpPr>
          <p:cNvPr id="36" name="Line 11"/>
          <p:cNvSpPr>
            <a:spLocks noChangeShapeType="1"/>
          </p:cNvSpPr>
          <p:nvPr/>
        </p:nvSpPr>
        <p:spPr bwMode="auto">
          <a:xfrm flipH="1">
            <a:off x="1727960" y="2341746"/>
            <a:ext cx="242888" cy="723900"/>
          </a:xfrm>
          <a:prstGeom prst="line">
            <a:avLst/>
          </a:prstGeom>
          <a:noFill/>
          <a:ln w="12700">
            <a:solidFill>
              <a:schemeClr val="tx1"/>
            </a:solidFill>
            <a:round/>
            <a:headEnd type="none" w="sm" len="sm"/>
            <a:tailEnd type="none" w="sm" len="sm"/>
          </a:ln>
          <a:effectLst/>
        </p:spPr>
        <p:txBody>
          <a:bodyPr/>
          <a:lstStyle/>
          <a:p>
            <a:endParaRPr lang="en-US"/>
          </a:p>
        </p:txBody>
      </p:sp>
      <p:sp>
        <p:nvSpPr>
          <p:cNvPr id="37" name="Line 12"/>
          <p:cNvSpPr>
            <a:spLocks noChangeShapeType="1"/>
          </p:cNvSpPr>
          <p:nvPr/>
        </p:nvSpPr>
        <p:spPr bwMode="auto">
          <a:xfrm>
            <a:off x="1737485" y="3062471"/>
            <a:ext cx="965200" cy="322262"/>
          </a:xfrm>
          <a:prstGeom prst="line">
            <a:avLst/>
          </a:prstGeom>
          <a:noFill/>
          <a:ln w="12700">
            <a:solidFill>
              <a:schemeClr val="tx1"/>
            </a:solidFill>
            <a:round/>
            <a:headEnd type="none" w="sm" len="sm"/>
            <a:tailEnd type="none" w="sm" len="sm"/>
          </a:ln>
          <a:effectLst/>
        </p:spPr>
        <p:txBody>
          <a:bodyPr/>
          <a:lstStyle/>
          <a:p>
            <a:endParaRPr lang="en-US"/>
          </a:p>
        </p:txBody>
      </p:sp>
      <p:sp>
        <p:nvSpPr>
          <p:cNvPr id="38" name="Line 13"/>
          <p:cNvSpPr>
            <a:spLocks noChangeShapeType="1"/>
          </p:cNvSpPr>
          <p:nvPr/>
        </p:nvSpPr>
        <p:spPr bwMode="auto">
          <a:xfrm flipV="1">
            <a:off x="2702685" y="3145021"/>
            <a:ext cx="80963" cy="239712"/>
          </a:xfrm>
          <a:prstGeom prst="line">
            <a:avLst/>
          </a:prstGeom>
          <a:noFill/>
          <a:ln w="12700">
            <a:solidFill>
              <a:schemeClr val="tx1"/>
            </a:solidFill>
            <a:round/>
            <a:headEnd type="none" w="sm" len="sm"/>
            <a:tailEnd type="none" w="sm" len="sm"/>
          </a:ln>
          <a:effectLst/>
        </p:spPr>
        <p:txBody>
          <a:bodyPr/>
          <a:lstStyle/>
          <a:p>
            <a:endParaRPr lang="en-US"/>
          </a:p>
        </p:txBody>
      </p:sp>
      <p:sp>
        <p:nvSpPr>
          <p:cNvPr id="39" name="Line 14"/>
          <p:cNvSpPr>
            <a:spLocks noChangeShapeType="1"/>
          </p:cNvSpPr>
          <p:nvPr/>
        </p:nvSpPr>
        <p:spPr bwMode="auto">
          <a:xfrm>
            <a:off x="2783648" y="3145021"/>
            <a:ext cx="242887" cy="80962"/>
          </a:xfrm>
          <a:prstGeom prst="line">
            <a:avLst/>
          </a:prstGeom>
          <a:noFill/>
          <a:ln w="12700">
            <a:solidFill>
              <a:schemeClr val="tx1"/>
            </a:solidFill>
            <a:round/>
            <a:headEnd type="none" w="sm" len="sm"/>
            <a:tailEnd type="none" w="sm" len="sm"/>
          </a:ln>
          <a:effectLst/>
        </p:spPr>
        <p:txBody>
          <a:bodyPr/>
          <a:lstStyle/>
          <a:p>
            <a:endParaRPr lang="en-US"/>
          </a:p>
        </p:txBody>
      </p:sp>
      <p:sp>
        <p:nvSpPr>
          <p:cNvPr id="40" name="Line 15"/>
          <p:cNvSpPr>
            <a:spLocks noChangeShapeType="1"/>
          </p:cNvSpPr>
          <p:nvPr/>
        </p:nvSpPr>
        <p:spPr bwMode="auto">
          <a:xfrm flipV="1">
            <a:off x="3026535" y="2984683"/>
            <a:ext cx="82550" cy="241300"/>
          </a:xfrm>
          <a:prstGeom prst="line">
            <a:avLst/>
          </a:prstGeom>
          <a:noFill/>
          <a:ln w="12700">
            <a:solidFill>
              <a:schemeClr val="tx1"/>
            </a:solidFill>
            <a:round/>
            <a:headEnd type="none" w="sm" len="sm"/>
            <a:tailEnd type="none" w="sm" len="sm"/>
          </a:ln>
          <a:effectLst/>
        </p:spPr>
        <p:txBody>
          <a:bodyPr/>
          <a:lstStyle/>
          <a:p>
            <a:endParaRPr lang="en-US"/>
          </a:p>
        </p:txBody>
      </p:sp>
      <p:sp>
        <p:nvSpPr>
          <p:cNvPr id="41" name="Line 16"/>
          <p:cNvSpPr>
            <a:spLocks noChangeShapeType="1"/>
          </p:cNvSpPr>
          <p:nvPr/>
        </p:nvSpPr>
        <p:spPr bwMode="auto">
          <a:xfrm flipH="1" flipV="1">
            <a:off x="2875723" y="2916421"/>
            <a:ext cx="233362" cy="68262"/>
          </a:xfrm>
          <a:prstGeom prst="line">
            <a:avLst/>
          </a:prstGeom>
          <a:noFill/>
          <a:ln w="12700">
            <a:solidFill>
              <a:schemeClr val="tx1"/>
            </a:solidFill>
            <a:round/>
            <a:headEnd type="none" w="sm" len="sm"/>
            <a:tailEnd type="none" w="sm" len="sm"/>
          </a:ln>
          <a:effectLst/>
        </p:spPr>
        <p:txBody>
          <a:bodyPr/>
          <a:lstStyle/>
          <a:p>
            <a:endParaRPr lang="en-US"/>
          </a:p>
        </p:txBody>
      </p:sp>
      <p:sp>
        <p:nvSpPr>
          <p:cNvPr id="42" name="Line 17"/>
          <p:cNvSpPr>
            <a:spLocks noChangeShapeType="1"/>
          </p:cNvSpPr>
          <p:nvPr/>
        </p:nvSpPr>
        <p:spPr bwMode="auto">
          <a:xfrm flipV="1">
            <a:off x="2891598" y="2656071"/>
            <a:ext cx="65087" cy="247650"/>
          </a:xfrm>
          <a:prstGeom prst="line">
            <a:avLst/>
          </a:prstGeom>
          <a:noFill/>
          <a:ln w="12700">
            <a:solidFill>
              <a:schemeClr val="tx1"/>
            </a:solidFill>
            <a:round/>
            <a:headEnd type="none" w="sm" len="sm"/>
            <a:tailEnd type="none" w="sm" len="sm"/>
          </a:ln>
          <a:effectLst/>
        </p:spPr>
        <p:txBody>
          <a:bodyPr/>
          <a:lstStyle/>
          <a:p>
            <a:endParaRPr lang="en-US"/>
          </a:p>
        </p:txBody>
      </p:sp>
      <p:sp>
        <p:nvSpPr>
          <p:cNvPr id="43" name="Line 18"/>
          <p:cNvSpPr>
            <a:spLocks noChangeShapeType="1"/>
          </p:cNvSpPr>
          <p:nvPr/>
        </p:nvSpPr>
        <p:spPr bwMode="auto">
          <a:xfrm>
            <a:off x="3064635" y="3129146"/>
            <a:ext cx="3132138" cy="1138237"/>
          </a:xfrm>
          <a:prstGeom prst="line">
            <a:avLst/>
          </a:prstGeom>
          <a:noFill/>
          <a:ln w="50800">
            <a:solidFill>
              <a:schemeClr val="hlink"/>
            </a:solidFill>
            <a:round/>
            <a:headEnd type="none" w="sm" len="sm"/>
            <a:tailEnd type="none" w="sm" len="sm"/>
          </a:ln>
          <a:effectLst/>
        </p:spPr>
        <p:txBody>
          <a:bodyPr/>
          <a:lstStyle/>
          <a:p>
            <a:endParaRPr lang="en-US"/>
          </a:p>
        </p:txBody>
      </p:sp>
      <p:sp>
        <p:nvSpPr>
          <p:cNvPr id="44" name="Rectangle 19"/>
          <p:cNvSpPr>
            <a:spLocks noChangeArrowheads="1"/>
          </p:cNvSpPr>
          <p:nvPr/>
        </p:nvSpPr>
        <p:spPr bwMode="auto">
          <a:xfrm>
            <a:off x="5066473" y="4273733"/>
            <a:ext cx="2586037" cy="68263"/>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45" name="Rectangle 20"/>
          <p:cNvSpPr>
            <a:spLocks noChangeArrowheads="1"/>
          </p:cNvSpPr>
          <p:nvPr/>
        </p:nvSpPr>
        <p:spPr bwMode="auto">
          <a:xfrm>
            <a:off x="5066473" y="4395971"/>
            <a:ext cx="2586037" cy="68262"/>
          </a:xfrm>
          <a:prstGeom prst="rect">
            <a:avLst/>
          </a:prstGeom>
          <a:noFill/>
          <a:ln w="12700">
            <a:solidFill>
              <a:schemeClr val="tx1"/>
            </a:solidFill>
            <a:miter lim="800000"/>
            <a:headEnd/>
            <a:tailEnd/>
          </a:ln>
          <a:effectLst/>
        </p:spPr>
        <p:txBody>
          <a:bodyPr wrap="none" anchor="ctr"/>
          <a:lstStyle/>
          <a:p>
            <a:endParaRPr lang="en-US"/>
          </a:p>
        </p:txBody>
      </p:sp>
      <p:sp>
        <p:nvSpPr>
          <p:cNvPr id="46" name="Oval 21"/>
          <p:cNvSpPr>
            <a:spLocks noChangeArrowheads="1"/>
          </p:cNvSpPr>
          <p:nvPr/>
        </p:nvSpPr>
        <p:spPr bwMode="auto">
          <a:xfrm>
            <a:off x="9641648" y="3137083"/>
            <a:ext cx="149225" cy="147638"/>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7" name="Line 22"/>
          <p:cNvSpPr>
            <a:spLocks noChangeShapeType="1"/>
          </p:cNvSpPr>
          <p:nvPr/>
        </p:nvSpPr>
        <p:spPr bwMode="auto">
          <a:xfrm flipV="1">
            <a:off x="6368223" y="3370446"/>
            <a:ext cx="3357562" cy="1014412"/>
          </a:xfrm>
          <a:prstGeom prst="line">
            <a:avLst/>
          </a:prstGeom>
          <a:noFill/>
          <a:ln w="50800">
            <a:solidFill>
              <a:schemeClr val="hlink"/>
            </a:solidFill>
            <a:prstDash val="sysDot"/>
            <a:round/>
            <a:headEnd type="none" w="sm" len="sm"/>
            <a:tailEnd type="none" w="sm" len="sm"/>
          </a:ln>
          <a:effectLst/>
        </p:spPr>
        <p:txBody>
          <a:bodyPr/>
          <a:lstStyle/>
          <a:p>
            <a:endParaRPr lang="en-US"/>
          </a:p>
        </p:txBody>
      </p:sp>
      <p:sp>
        <p:nvSpPr>
          <p:cNvPr id="48" name="Oval 23"/>
          <p:cNvSpPr>
            <a:spLocks noChangeArrowheads="1"/>
          </p:cNvSpPr>
          <p:nvPr/>
        </p:nvSpPr>
        <p:spPr bwMode="auto">
          <a:xfrm>
            <a:off x="9695623" y="3276783"/>
            <a:ext cx="149225" cy="147638"/>
          </a:xfrm>
          <a:prstGeom prst="ellipse">
            <a:avLst/>
          </a:prstGeom>
          <a:solidFill>
            <a:srgbClr val="FFC9D2"/>
          </a:solidFill>
          <a:ln w="12700">
            <a:solidFill>
              <a:schemeClr val="tx1"/>
            </a:solidFill>
            <a:round/>
            <a:headEnd/>
            <a:tailEnd/>
          </a:ln>
          <a:effectLst/>
        </p:spPr>
        <p:txBody>
          <a:bodyPr wrap="none" anchor="ctr"/>
          <a:lstStyle/>
          <a:p>
            <a:endParaRPr lang="en-US"/>
          </a:p>
        </p:txBody>
      </p:sp>
      <p:sp>
        <p:nvSpPr>
          <p:cNvPr id="49" name="Rectangle 24"/>
          <p:cNvSpPr>
            <a:spLocks noChangeArrowheads="1"/>
          </p:cNvSpPr>
          <p:nvPr/>
        </p:nvSpPr>
        <p:spPr bwMode="auto">
          <a:xfrm>
            <a:off x="5118860" y="708208"/>
            <a:ext cx="2052638" cy="1323975"/>
          </a:xfrm>
          <a:prstGeom prst="rect">
            <a:avLst/>
          </a:prstGeom>
          <a:noFill/>
          <a:ln w="9525">
            <a:noFill/>
            <a:miter lim="800000"/>
            <a:headEnd/>
            <a:tailEnd/>
          </a:ln>
          <a:effectLst/>
        </p:spPr>
        <p:txBody>
          <a:bodyPr lIns="103188" tIns="52388" rIns="103188" bIns="52388">
            <a:spAutoFit/>
          </a:bodyPr>
          <a:lstStyle/>
          <a:p>
            <a:pPr defTabSz="1157288">
              <a:spcBef>
                <a:spcPct val="50000"/>
              </a:spcBef>
            </a:pPr>
            <a:r>
              <a:rPr lang="en-GB" sz="2000">
                <a:latin typeface="Arial Narrow" pitchFamily="34" charset="0"/>
              </a:rPr>
              <a:t>System reads change in spot position on Dual Diode detector</a:t>
            </a:r>
          </a:p>
        </p:txBody>
      </p:sp>
      <p:sp>
        <p:nvSpPr>
          <p:cNvPr id="50" name="Rectangle 25"/>
          <p:cNvSpPr>
            <a:spLocks noChangeArrowheads="1"/>
          </p:cNvSpPr>
          <p:nvPr/>
        </p:nvSpPr>
        <p:spPr bwMode="auto">
          <a:xfrm>
            <a:off x="8298623" y="4823008"/>
            <a:ext cx="2216150" cy="654050"/>
          </a:xfrm>
          <a:prstGeom prst="rect">
            <a:avLst/>
          </a:prstGeom>
          <a:noFill/>
          <a:ln w="9525">
            <a:noFill/>
            <a:miter lim="800000"/>
            <a:headEnd/>
            <a:tailEnd/>
          </a:ln>
          <a:effectLst/>
        </p:spPr>
        <p:txBody>
          <a:bodyPr lIns="103188" tIns="52388" rIns="103188" bIns="52388">
            <a:spAutoFit/>
          </a:bodyPr>
          <a:lstStyle/>
          <a:p>
            <a:pPr defTabSz="1157288">
              <a:spcBef>
                <a:spcPct val="50000"/>
              </a:spcBef>
            </a:pPr>
            <a:r>
              <a:rPr lang="en-GB" sz="1800">
                <a:latin typeface="Arial Narrow" pitchFamily="34" charset="0"/>
              </a:rPr>
              <a:t>Laser spot reflected onto detector.</a:t>
            </a:r>
          </a:p>
        </p:txBody>
      </p:sp>
      <p:sp>
        <p:nvSpPr>
          <p:cNvPr id="51" name="Line 26"/>
          <p:cNvSpPr>
            <a:spLocks noChangeShapeType="1"/>
          </p:cNvSpPr>
          <p:nvPr/>
        </p:nvSpPr>
        <p:spPr bwMode="auto">
          <a:xfrm flipV="1">
            <a:off x="8733598" y="3313296"/>
            <a:ext cx="866775" cy="1362075"/>
          </a:xfrm>
          <a:prstGeom prst="line">
            <a:avLst/>
          </a:prstGeom>
          <a:noFill/>
          <a:ln w="12700">
            <a:solidFill>
              <a:schemeClr val="tx1"/>
            </a:solidFill>
            <a:round/>
            <a:headEnd type="none" w="sm" len="sm"/>
            <a:tailEnd type="stealth" w="med" len="lg"/>
          </a:ln>
          <a:effectLst/>
        </p:spPr>
        <p:txBody>
          <a:bodyPr/>
          <a:lstStyle/>
          <a:p>
            <a:endParaRPr lang="en-US"/>
          </a:p>
        </p:txBody>
      </p:sp>
      <p:sp>
        <p:nvSpPr>
          <p:cNvPr id="52" name="Line 27"/>
          <p:cNvSpPr>
            <a:spLocks noChangeShapeType="1"/>
          </p:cNvSpPr>
          <p:nvPr/>
        </p:nvSpPr>
        <p:spPr bwMode="auto">
          <a:xfrm>
            <a:off x="3921885" y="3465696"/>
            <a:ext cx="244475" cy="80962"/>
          </a:xfrm>
          <a:prstGeom prst="line">
            <a:avLst/>
          </a:prstGeom>
          <a:noFill/>
          <a:ln w="50800">
            <a:solidFill>
              <a:schemeClr val="hlink"/>
            </a:solidFill>
            <a:round/>
            <a:headEnd type="none" w="sm" len="sm"/>
            <a:tailEnd type="stealth" w="med" len="lg"/>
          </a:ln>
          <a:effectLst/>
        </p:spPr>
        <p:txBody>
          <a:bodyPr/>
          <a:lstStyle/>
          <a:p>
            <a:endParaRPr lang="en-US"/>
          </a:p>
        </p:txBody>
      </p:sp>
      <p:sp>
        <p:nvSpPr>
          <p:cNvPr id="53" name="Line 28"/>
          <p:cNvSpPr>
            <a:spLocks noChangeShapeType="1"/>
          </p:cNvSpPr>
          <p:nvPr/>
        </p:nvSpPr>
        <p:spPr bwMode="auto">
          <a:xfrm flipV="1">
            <a:off x="6196773" y="3235508"/>
            <a:ext cx="3492500" cy="1031875"/>
          </a:xfrm>
          <a:prstGeom prst="line">
            <a:avLst/>
          </a:prstGeom>
          <a:noFill/>
          <a:ln w="50800">
            <a:solidFill>
              <a:schemeClr val="hlink"/>
            </a:solidFill>
            <a:round/>
            <a:headEnd type="none" w="sm" len="sm"/>
            <a:tailEnd type="none" w="sm" len="sm"/>
          </a:ln>
          <a:effectLst/>
        </p:spPr>
        <p:txBody>
          <a:bodyPr/>
          <a:lstStyle/>
          <a:p>
            <a:endParaRPr lang="en-US"/>
          </a:p>
        </p:txBody>
      </p:sp>
      <p:sp>
        <p:nvSpPr>
          <p:cNvPr id="54" name="Rectangle 29"/>
          <p:cNvSpPr>
            <a:spLocks noChangeArrowheads="1"/>
          </p:cNvSpPr>
          <p:nvPr/>
        </p:nvSpPr>
        <p:spPr bwMode="auto">
          <a:xfrm>
            <a:off x="6385685" y="3056121"/>
            <a:ext cx="1239838" cy="654050"/>
          </a:xfrm>
          <a:prstGeom prst="rect">
            <a:avLst/>
          </a:prstGeom>
          <a:noFill/>
          <a:ln w="9525">
            <a:noFill/>
            <a:miter lim="800000"/>
            <a:headEnd/>
            <a:tailEnd/>
          </a:ln>
          <a:effectLst/>
        </p:spPr>
        <p:txBody>
          <a:bodyPr lIns="103188" tIns="52388" rIns="103188" bIns="52388">
            <a:spAutoFit/>
          </a:bodyPr>
          <a:lstStyle/>
          <a:p>
            <a:pPr defTabSz="1157288">
              <a:spcBef>
                <a:spcPct val="50000"/>
              </a:spcBef>
            </a:pPr>
            <a:r>
              <a:rPr lang="en-GB" sz="1800">
                <a:latin typeface="Arial Narrow" pitchFamily="34" charset="0"/>
              </a:rPr>
              <a:t>Reflected laser beam</a:t>
            </a:r>
          </a:p>
        </p:txBody>
      </p:sp>
      <p:sp>
        <p:nvSpPr>
          <p:cNvPr id="55" name="Line 30"/>
          <p:cNvSpPr>
            <a:spLocks noChangeShapeType="1"/>
          </p:cNvSpPr>
          <p:nvPr/>
        </p:nvSpPr>
        <p:spPr bwMode="auto">
          <a:xfrm flipV="1">
            <a:off x="7433435" y="3768908"/>
            <a:ext cx="452438" cy="123825"/>
          </a:xfrm>
          <a:prstGeom prst="line">
            <a:avLst/>
          </a:prstGeom>
          <a:noFill/>
          <a:ln w="50800">
            <a:solidFill>
              <a:schemeClr val="hlink"/>
            </a:solidFill>
            <a:round/>
            <a:headEnd type="none" w="sm" len="sm"/>
            <a:tailEnd type="stealth" w="med" len="lg"/>
          </a:ln>
          <a:effectLst/>
        </p:spPr>
        <p:txBody>
          <a:bodyPr/>
          <a:lstStyle/>
          <a:p>
            <a:endParaRPr lang="en-US"/>
          </a:p>
        </p:txBody>
      </p:sp>
      <p:sp>
        <p:nvSpPr>
          <p:cNvPr id="56" name="Rectangle 31"/>
          <p:cNvSpPr>
            <a:spLocks noChangeArrowheads="1"/>
          </p:cNvSpPr>
          <p:nvPr/>
        </p:nvSpPr>
        <p:spPr bwMode="auto">
          <a:xfrm rot="4020000">
            <a:off x="9371772" y="3143434"/>
            <a:ext cx="746125" cy="285750"/>
          </a:xfrm>
          <a:prstGeom prst="rect">
            <a:avLst/>
          </a:prstGeom>
          <a:noFill/>
          <a:ln w="12700">
            <a:solidFill>
              <a:schemeClr val="tx1"/>
            </a:solidFill>
            <a:miter lim="800000"/>
            <a:headEnd/>
            <a:tailEnd/>
          </a:ln>
          <a:effectLst/>
        </p:spPr>
        <p:txBody>
          <a:bodyPr wrap="none" anchor="ctr"/>
          <a:lstStyle/>
          <a:p>
            <a:endParaRPr lang="en-US"/>
          </a:p>
        </p:txBody>
      </p:sp>
      <p:sp>
        <p:nvSpPr>
          <p:cNvPr id="57" name="Oval 32"/>
          <p:cNvSpPr>
            <a:spLocks noChangeArrowheads="1"/>
          </p:cNvSpPr>
          <p:nvPr/>
        </p:nvSpPr>
        <p:spPr bwMode="auto">
          <a:xfrm>
            <a:off x="9559098" y="3018021"/>
            <a:ext cx="258762" cy="258762"/>
          </a:xfrm>
          <a:prstGeom prst="ellipse">
            <a:avLst/>
          </a:prstGeom>
          <a:noFill/>
          <a:ln w="12700">
            <a:solidFill>
              <a:schemeClr val="tx1"/>
            </a:solidFill>
            <a:round/>
            <a:headEnd/>
            <a:tailEnd/>
          </a:ln>
          <a:effectLst/>
        </p:spPr>
        <p:txBody>
          <a:bodyPr wrap="none" anchor="ctr"/>
          <a:lstStyle/>
          <a:p>
            <a:endParaRPr lang="en-US"/>
          </a:p>
        </p:txBody>
      </p:sp>
      <p:sp>
        <p:nvSpPr>
          <p:cNvPr id="58" name="Oval 33"/>
          <p:cNvSpPr>
            <a:spLocks noChangeArrowheads="1"/>
          </p:cNvSpPr>
          <p:nvPr/>
        </p:nvSpPr>
        <p:spPr bwMode="auto">
          <a:xfrm>
            <a:off x="9673398" y="3272021"/>
            <a:ext cx="239712" cy="258762"/>
          </a:xfrm>
          <a:prstGeom prst="ellipse">
            <a:avLst/>
          </a:prstGeom>
          <a:noFill/>
          <a:ln w="12700">
            <a:solidFill>
              <a:schemeClr val="tx1"/>
            </a:solidFill>
            <a:round/>
            <a:headEnd/>
            <a:tailEnd/>
          </a:ln>
          <a:effectLst/>
        </p:spPr>
        <p:txBody>
          <a:bodyPr wrap="none" anchor="ctr"/>
          <a:lstStyle/>
          <a:p>
            <a:endParaRPr lang="en-US"/>
          </a:p>
        </p:txBody>
      </p:sp>
      <p:sp>
        <p:nvSpPr>
          <p:cNvPr id="59" name="Line 34"/>
          <p:cNvSpPr>
            <a:spLocks noChangeShapeType="1"/>
          </p:cNvSpPr>
          <p:nvPr/>
        </p:nvSpPr>
        <p:spPr bwMode="auto">
          <a:xfrm>
            <a:off x="9852785" y="3062471"/>
            <a:ext cx="127000" cy="317500"/>
          </a:xfrm>
          <a:prstGeom prst="line">
            <a:avLst/>
          </a:prstGeom>
          <a:noFill/>
          <a:ln w="12700">
            <a:solidFill>
              <a:schemeClr val="tx1"/>
            </a:solidFill>
            <a:round/>
            <a:headEnd type="none" w="sm" len="sm"/>
            <a:tailEnd type="stealth" w="med" len="med"/>
          </a:ln>
          <a:effectLst/>
        </p:spPr>
        <p:txBody>
          <a:bodyPr/>
          <a:lstStyle/>
          <a:p>
            <a:endParaRPr lang="en-US"/>
          </a:p>
        </p:txBody>
      </p:sp>
      <p:sp>
        <p:nvSpPr>
          <p:cNvPr id="60" name="TextBox 59"/>
          <p:cNvSpPr txBox="1"/>
          <p:nvPr/>
        </p:nvSpPr>
        <p:spPr>
          <a:xfrm>
            <a:off x="650141" y="455954"/>
            <a:ext cx="3139888" cy="1477328"/>
          </a:xfrm>
          <a:prstGeom prst="rect">
            <a:avLst/>
          </a:prstGeom>
          <a:noFill/>
        </p:spPr>
        <p:txBody>
          <a:bodyPr wrap="square" rtlCol="0">
            <a:spAutoFit/>
          </a:bodyPr>
          <a:lstStyle/>
          <a:p>
            <a:r>
              <a:rPr lang="en-US" b="1" dirty="0" smtClean="0"/>
              <a:t>Laser Height Sensor</a:t>
            </a:r>
            <a:endParaRPr lang="en-US" dirty="0" smtClean="0"/>
          </a:p>
          <a:p>
            <a:endParaRPr lang="en-US" b="1" dirty="0"/>
          </a:p>
          <a:p>
            <a:r>
              <a:rPr lang="en-US" dirty="0" smtClean="0"/>
              <a:t>Every time the stage moves, a height sensor corrects the focus and deflection gain.</a:t>
            </a:r>
            <a:endParaRPr lang="en-US" dirty="0"/>
          </a:p>
        </p:txBody>
      </p:sp>
      <p:sp>
        <p:nvSpPr>
          <p:cNvPr id="2" name="TextBox 1"/>
          <p:cNvSpPr txBox="1"/>
          <p:nvPr/>
        </p:nvSpPr>
        <p:spPr>
          <a:xfrm>
            <a:off x="779802" y="5990372"/>
            <a:ext cx="10730753" cy="646331"/>
          </a:xfrm>
          <a:prstGeom prst="rect">
            <a:avLst/>
          </a:prstGeom>
          <a:noFill/>
        </p:spPr>
        <p:txBody>
          <a:bodyPr wrap="square" rtlCol="0">
            <a:spAutoFit/>
          </a:bodyPr>
          <a:lstStyle/>
          <a:p>
            <a:r>
              <a:rPr lang="en-US" dirty="0" smtClean="0"/>
              <a:t>If the laser beam hits the wafer’s edge or hits a metal fixture, then the height reading will fail. For this reason, </a:t>
            </a:r>
            <a:r>
              <a:rPr lang="en-US" b="1" dirty="0" smtClean="0"/>
              <a:t>patterns should be placed at least 1mm from any edge </a:t>
            </a:r>
            <a:r>
              <a:rPr lang="en-US" dirty="0" smtClean="0"/>
              <a:t>– especially if you are using a fixture for a small substrate.</a:t>
            </a:r>
            <a:endParaRPr lang="en-US" dirty="0"/>
          </a:p>
        </p:txBody>
      </p:sp>
    </p:spTree>
    <p:extLst>
      <p:ext uri="{BB962C8B-B14F-4D97-AF65-F5344CB8AC3E}">
        <p14:creationId xmlns:p14="http://schemas.microsoft.com/office/powerpoint/2010/main" val="111262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217" y="4899300"/>
            <a:ext cx="9238129" cy="1600438"/>
          </a:xfrm>
          <a:prstGeom prst="rect">
            <a:avLst/>
          </a:prstGeom>
        </p:spPr>
        <p:txBody>
          <a:bodyPr wrap="square">
            <a:spAutoFit/>
          </a:bodyPr>
          <a:lstStyle/>
          <a:p>
            <a:pPr fontAlgn="base"/>
            <a:r>
              <a:rPr lang="en-US" sz="1400" dirty="0">
                <a:latin typeface="Verdana" panose="020B0604030504040204" pitchFamily="34" charset="0"/>
              </a:rPr>
              <a:t>As the substrate height varies, the system must correct both focus and field size. </a:t>
            </a:r>
            <a:r>
              <a:rPr lang="en-US" sz="1400" dirty="0" smtClean="0">
                <a:latin typeface="Verdana" panose="020B0604030504040204" pitchFamily="34" charset="0"/>
              </a:rPr>
              <a:t>Correcting </a:t>
            </a:r>
            <a:r>
              <a:rPr lang="en-US" sz="1400" dirty="0">
                <a:latin typeface="Verdana" panose="020B0604030504040204" pitchFamily="34" charset="0"/>
              </a:rPr>
              <a:t>the field size </a:t>
            </a:r>
            <a:r>
              <a:rPr lang="en-US" sz="1400" dirty="0" smtClean="0">
                <a:latin typeface="Verdana" panose="020B0604030504040204" pitchFamily="34" charset="0"/>
              </a:rPr>
              <a:t>is critical</a:t>
            </a:r>
            <a:r>
              <a:rPr lang="en-US" sz="1400" dirty="0">
                <a:latin typeface="Verdana" panose="020B0604030504040204" pitchFamily="34" charset="0"/>
              </a:rPr>
              <a:t>, since this determines field stitching accuracy. You can see now why smaller field block sizes lead to smaller stitching errors.</a:t>
            </a:r>
          </a:p>
          <a:p>
            <a:pPr fontAlgn="base"/>
            <a:endParaRPr lang="en-US" sz="1400" dirty="0" smtClean="0">
              <a:latin typeface="Verdana" panose="020B0604030504040204" pitchFamily="34" charset="0"/>
            </a:endParaRPr>
          </a:p>
          <a:p>
            <a:pPr fontAlgn="base"/>
            <a:r>
              <a:rPr lang="en-US" sz="1400" dirty="0" smtClean="0">
                <a:latin typeface="Verdana" panose="020B0604030504040204" pitchFamily="34" charset="0"/>
              </a:rPr>
              <a:t>On </a:t>
            </a:r>
            <a:r>
              <a:rPr lang="en-US" sz="1400" dirty="0">
                <a:latin typeface="Verdana" panose="020B0604030504040204" pitchFamily="34" charset="0"/>
              </a:rPr>
              <a:t>the EBPG you should keep the block size less than 700 </a:t>
            </a:r>
            <a:r>
              <a:rPr lang="en-US" sz="1400" dirty="0" smtClean="0">
                <a:latin typeface="Symbol" panose="05050102010706020507" pitchFamily="18" charset="2"/>
              </a:rPr>
              <a:t>m</a:t>
            </a:r>
            <a:r>
              <a:rPr lang="en-US" sz="1400" dirty="0" smtClean="0">
                <a:latin typeface="Verdana" panose="020B0604030504040204" pitchFamily="34" charset="0"/>
              </a:rPr>
              <a:t>m </a:t>
            </a:r>
            <a:r>
              <a:rPr lang="en-US" sz="1400" dirty="0">
                <a:latin typeface="Verdana" panose="020B0604030504040204" pitchFamily="34" charset="0"/>
              </a:rPr>
              <a:t>so that field stitching errors will be less than 50 nm. The maximum block size is equal to the maximum field, 1 mm. But it would be a mistake to use such a large deflection.</a:t>
            </a:r>
            <a:endParaRPr lang="en-US" sz="1400" b="0" i="0" dirty="0">
              <a:effectLst/>
              <a:latin typeface="Verdana" panose="020B0604030504040204" pitchFamily="34" charset="0"/>
            </a:endParaRPr>
          </a:p>
        </p:txBody>
      </p:sp>
      <p:pic>
        <p:nvPicPr>
          <p:cNvPr id="6146" name="Picture 2" descr="http://nano.yale.edu/sites/default/files/images/Substrate%20height%20eff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228" y="748553"/>
            <a:ext cx="7515225" cy="3895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2453" y="564776"/>
            <a:ext cx="4719918" cy="369795"/>
          </a:xfrm>
          <a:prstGeom prst="rect">
            <a:avLst/>
          </a:prstGeom>
          <a:noFill/>
        </p:spPr>
        <p:txBody>
          <a:bodyPr wrap="square" rtlCol="0">
            <a:spAutoFit/>
          </a:bodyPr>
          <a:lstStyle/>
          <a:p>
            <a:r>
              <a:rPr lang="en-US" b="1" dirty="0" smtClean="0"/>
              <a:t>Substrate Height Correction</a:t>
            </a:r>
            <a:endParaRPr lang="en-US" b="1" dirty="0"/>
          </a:p>
        </p:txBody>
      </p:sp>
    </p:spTree>
    <p:extLst>
      <p:ext uri="{BB962C8B-B14F-4D97-AF65-F5344CB8AC3E}">
        <p14:creationId xmlns:p14="http://schemas.microsoft.com/office/powerpoint/2010/main" val="536434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TotalTime>
  <Words>1866</Words>
  <Application>Microsoft Office PowerPoint</Application>
  <PresentationFormat>Widescreen</PresentationFormat>
  <Paragraphs>221</Paragraphs>
  <Slides>19</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2" baseType="lpstr">
      <vt:lpstr>ＭＳ Ｐゴシック</vt:lpstr>
      <vt:lpstr>Arial</vt:lpstr>
      <vt:lpstr>Arial Narrow</vt:lpstr>
      <vt:lpstr>Calibri</vt:lpstr>
      <vt:lpstr>Calibri Light</vt:lpstr>
      <vt:lpstr>Courier</vt:lpstr>
      <vt:lpstr>Symbol</vt:lpstr>
      <vt:lpstr>Times</vt:lpstr>
      <vt:lpstr>Univers-Condensed</vt:lpstr>
      <vt:lpstr>Univers-CondensedBold</vt:lpstr>
      <vt:lpstr>Verdana</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E</dc:creator>
  <cp:lastModifiedBy>Mr E</cp:lastModifiedBy>
  <cp:revision>104</cp:revision>
  <dcterms:created xsi:type="dcterms:W3CDTF">2017-09-19T19:00:38Z</dcterms:created>
  <dcterms:modified xsi:type="dcterms:W3CDTF">2017-11-15T21:29:07Z</dcterms:modified>
</cp:coreProperties>
</file>