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9" r:id="rId3"/>
    <p:sldId id="290" r:id="rId4"/>
    <p:sldId id="291" r:id="rId5"/>
    <p:sldId id="292" r:id="rId6"/>
    <p:sldId id="294" r:id="rId7"/>
    <p:sldId id="297" r:id="rId8"/>
    <p:sldId id="293" r:id="rId9"/>
    <p:sldId id="295" r:id="rId10"/>
    <p:sldId id="300" r:id="rId11"/>
    <p:sldId id="296" r:id="rId12"/>
    <p:sldId id="305" r:id="rId13"/>
    <p:sldId id="302" r:id="rId14"/>
    <p:sldId id="298" r:id="rId15"/>
    <p:sldId id="301" r:id="rId16"/>
    <p:sldId id="299" r:id="rId17"/>
    <p:sldId id="303" r:id="rId18"/>
    <p:sldId id="304"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p:cViewPr varScale="1">
        <p:scale>
          <a:sx n="116" d="100"/>
          <a:sy n="116" d="100"/>
        </p:scale>
        <p:origin x="399" y="66"/>
      </p:cViewPr>
      <p:guideLst/>
    </p:cSldViewPr>
  </p:slideViewPr>
  <p:notesTextViewPr>
    <p:cViewPr>
      <p:scale>
        <a:sx n="1" d="1"/>
        <a:sy n="1" d="1"/>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1C0FFF-A3DC-4666-B3A2-A5CB48F19DB8}"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267617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C0FFF-A3DC-4666-B3A2-A5CB48F19DB8}"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61270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C0FFF-A3DC-4666-B3A2-A5CB48F19DB8}"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60885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C0FFF-A3DC-4666-B3A2-A5CB48F19DB8}"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278463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1C0FFF-A3DC-4666-B3A2-A5CB48F19DB8}"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135819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1C0FFF-A3DC-4666-B3A2-A5CB48F19DB8}"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50032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1C0FFF-A3DC-4666-B3A2-A5CB48F19DB8}" type="datetimeFigureOut">
              <a:rPr lang="en-US" smtClean="0"/>
              <a:t>11/21/2021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24819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1C0FFF-A3DC-4666-B3A2-A5CB48F19DB8}" type="datetimeFigureOut">
              <a:rPr lang="en-US" smtClean="0"/>
              <a:t>11/21/2021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4265069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C0FFF-A3DC-4666-B3A2-A5CB48F19DB8}" type="datetimeFigureOut">
              <a:rPr lang="en-US" smtClean="0"/>
              <a:t>11/21/2021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275717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1C0FFF-A3DC-4666-B3A2-A5CB48F19DB8}"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234071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1C0FFF-A3DC-4666-B3A2-A5CB48F19DB8}"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62FAD-A882-47EC-9170-7DA15D7BC748}" type="slidenum">
              <a:rPr lang="en-US" smtClean="0"/>
              <a:t>‹#›</a:t>
            </a:fld>
            <a:endParaRPr lang="en-US"/>
          </a:p>
        </p:txBody>
      </p:sp>
    </p:spTree>
    <p:extLst>
      <p:ext uri="{BB962C8B-B14F-4D97-AF65-F5344CB8AC3E}">
        <p14:creationId xmlns:p14="http://schemas.microsoft.com/office/powerpoint/2010/main" val="35406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C0FFF-A3DC-4666-B3A2-A5CB48F19DB8}" type="datetimeFigureOut">
              <a:rPr lang="en-US" smtClean="0"/>
              <a:t>11/21/2021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62FAD-A882-47EC-9170-7DA15D7BC748}" type="slidenum">
              <a:rPr lang="en-US" smtClean="0"/>
              <a:t>‹#›</a:t>
            </a:fld>
            <a:endParaRPr lang="en-US"/>
          </a:p>
        </p:txBody>
      </p:sp>
    </p:spTree>
    <p:extLst>
      <p:ext uri="{BB962C8B-B14F-4D97-AF65-F5344CB8AC3E}">
        <p14:creationId xmlns:p14="http://schemas.microsoft.com/office/powerpoint/2010/main" val="2426902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D641E94-7BCC-426B-B63E-4ACAA283224F}"/>
              </a:ext>
            </a:extLst>
          </p:cNvPr>
          <p:cNvPicPr>
            <a:picLocks noChangeAspect="1"/>
          </p:cNvPicPr>
          <p:nvPr/>
        </p:nvPicPr>
        <p:blipFill>
          <a:blip r:embed="rId2"/>
          <a:stretch>
            <a:fillRect/>
          </a:stretch>
        </p:blipFill>
        <p:spPr>
          <a:xfrm>
            <a:off x="3429000" y="1371600"/>
            <a:ext cx="7137767" cy="6470983"/>
          </a:xfrm>
          <a:prstGeom prst="rect">
            <a:avLst/>
          </a:prstGeom>
        </p:spPr>
      </p:pic>
      <p:sp>
        <p:nvSpPr>
          <p:cNvPr id="4" name="TextBox 3"/>
          <p:cNvSpPr txBox="1"/>
          <p:nvPr/>
        </p:nvSpPr>
        <p:spPr>
          <a:xfrm>
            <a:off x="1532105" y="899809"/>
            <a:ext cx="4510885" cy="5940088"/>
          </a:xfrm>
          <a:prstGeom prst="rect">
            <a:avLst/>
          </a:prstGeom>
          <a:noFill/>
        </p:spPr>
        <p:txBody>
          <a:bodyPr wrap="square" rtlCol="0">
            <a:spAutoFit/>
          </a:bodyPr>
          <a:lstStyle/>
          <a:p>
            <a:r>
              <a:rPr lang="en-US" sz="2000" dirty="0"/>
              <a:t>Getting the least from your e-beam </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or…</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How not</a:t>
            </a:r>
            <a:br>
              <a:rPr lang="en-US" sz="2000" dirty="0"/>
            </a:br>
            <a:r>
              <a:rPr lang="en-US" sz="2000" dirty="0"/>
              <a:t>to design</a:t>
            </a:r>
            <a:br>
              <a:rPr lang="en-US" sz="2000" dirty="0"/>
            </a:br>
            <a:r>
              <a:rPr lang="en-US" sz="2000" dirty="0"/>
              <a:t>stupid patterns</a:t>
            </a:r>
          </a:p>
          <a:p>
            <a:endParaRPr lang="en-US" sz="2000" dirty="0"/>
          </a:p>
        </p:txBody>
      </p:sp>
      <p:sp>
        <p:nvSpPr>
          <p:cNvPr id="6" name="TextBox 5"/>
          <p:cNvSpPr txBox="1"/>
          <p:nvPr/>
        </p:nvSpPr>
        <p:spPr>
          <a:xfrm>
            <a:off x="10445886" y="6425119"/>
            <a:ext cx="1746114" cy="261610"/>
          </a:xfrm>
          <a:prstGeom prst="rect">
            <a:avLst/>
          </a:prstGeom>
          <a:noFill/>
        </p:spPr>
        <p:txBody>
          <a:bodyPr wrap="square" rtlCol="0">
            <a:spAutoFit/>
          </a:bodyPr>
          <a:lstStyle/>
          <a:p>
            <a:r>
              <a:rPr lang="en-US" sz="1100" dirty="0"/>
              <a:t>M. Rooks, Yale University</a:t>
            </a:r>
          </a:p>
        </p:txBody>
      </p:sp>
    </p:spTree>
    <p:extLst>
      <p:ext uri="{BB962C8B-B14F-4D97-AF65-F5344CB8AC3E}">
        <p14:creationId xmlns:p14="http://schemas.microsoft.com/office/powerpoint/2010/main" val="2449528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1687" y="1219200"/>
            <a:ext cx="4953000" cy="3847207"/>
          </a:xfrm>
          <a:prstGeom prst="rect">
            <a:avLst/>
          </a:prstGeom>
          <a:noFill/>
        </p:spPr>
        <p:txBody>
          <a:bodyPr wrap="square" rtlCol="0">
            <a:spAutoFit/>
          </a:bodyPr>
          <a:lstStyle/>
          <a:p>
            <a:r>
              <a:rPr lang="en-US" sz="2000" dirty="0"/>
              <a:t>Aperiodic Structures</a:t>
            </a:r>
          </a:p>
          <a:p>
            <a:endParaRPr lang="en-US" sz="1400" dirty="0"/>
          </a:p>
          <a:p>
            <a:r>
              <a:rPr lang="en-US" sz="1400" dirty="0"/>
              <a:t>Matching the deflection LSB to the grating periodicity will not work if we need a continuum of grating pitches. For example, we might need a </a:t>
            </a:r>
            <a:r>
              <a:rPr lang="en-US" sz="1400" i="1" dirty="0"/>
              <a:t>chirped</a:t>
            </a:r>
            <a:r>
              <a:rPr lang="en-US" sz="1400" dirty="0"/>
              <a:t> grating where the pitch varies from 1070.66nm to 1070.11nm over one millimeter. In this example we cannot pick a convenient LSB. </a:t>
            </a:r>
          </a:p>
          <a:p>
            <a:endParaRPr lang="en-US" sz="1400" dirty="0"/>
          </a:p>
          <a:p>
            <a:r>
              <a:rPr lang="en-US" sz="1400" dirty="0"/>
              <a:t>Instead, we set the LSB to 1nm, then let the grating lines </a:t>
            </a:r>
            <a:r>
              <a:rPr lang="en-US" sz="1400" b="1" dirty="0"/>
              <a:t>snap back and forth</a:t>
            </a:r>
            <a:r>
              <a:rPr lang="en-US" sz="1400" dirty="0"/>
              <a:t> onto the exposure grid. This coarse technique works because light scatters weakly from each grating line, and effectively averages over the placement errors.</a:t>
            </a:r>
          </a:p>
          <a:p>
            <a:endParaRPr lang="en-US" sz="1400" dirty="0"/>
          </a:p>
          <a:p>
            <a:r>
              <a:rPr lang="en-US" sz="1400" dirty="0"/>
              <a:t>Random snapping to a coarse grid is far easier and more versatile than finding the perfect LSB. This is the preferred technique for creating ‘weak’ gratings.</a:t>
            </a:r>
          </a:p>
          <a:p>
            <a:endParaRPr lang="en-US" sz="1400" dirty="0"/>
          </a:p>
        </p:txBody>
      </p:sp>
      <p:sp>
        <p:nvSpPr>
          <p:cNvPr id="7" name="Rectangle 6"/>
          <p:cNvSpPr/>
          <p:nvPr/>
        </p:nvSpPr>
        <p:spPr>
          <a:xfrm>
            <a:off x="7086600" y="2860865"/>
            <a:ext cx="3434189" cy="227827"/>
          </a:xfrm>
          <a:prstGeom prst="rect">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7302580"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320064"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346930"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00662"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454394"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534992"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15591"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723055"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830520"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830520"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937984"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072315"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206645"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67842"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29038"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717101"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905164"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093226"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308155"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523084"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764879"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0006674"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0275335" y="2705100"/>
            <a:ext cx="0" cy="560253"/>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9035124" y="3760653"/>
            <a:ext cx="1943100" cy="261610"/>
          </a:xfrm>
          <a:prstGeom prst="rect">
            <a:avLst/>
          </a:prstGeom>
          <a:noFill/>
        </p:spPr>
        <p:txBody>
          <a:bodyPr wrap="square" rtlCol="0">
            <a:spAutoFit/>
          </a:bodyPr>
          <a:lstStyle/>
          <a:p>
            <a:r>
              <a:rPr lang="en-US" sz="1100" i="1" dirty="0" err="1">
                <a:latin typeface="Times New Roman" panose="02020603050405020304" pitchFamily="18" charset="0"/>
                <a:cs typeface="Times New Roman" panose="02020603050405020304" pitchFamily="18" charset="0"/>
              </a:rPr>
              <a:t>Chirpped</a:t>
            </a:r>
            <a:r>
              <a:rPr lang="en-US" sz="1100" i="1" dirty="0">
                <a:latin typeface="Times New Roman" panose="02020603050405020304" pitchFamily="18" charset="0"/>
                <a:cs typeface="Times New Roman" panose="02020603050405020304" pitchFamily="18" charset="0"/>
              </a:rPr>
              <a:t> dispersion filter</a:t>
            </a:r>
            <a:endParaRPr lang="en-US" sz="1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200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331589"/>
            <a:ext cx="5257800" cy="5693866"/>
          </a:xfrm>
          <a:prstGeom prst="rect">
            <a:avLst/>
          </a:prstGeom>
          <a:noFill/>
        </p:spPr>
        <p:txBody>
          <a:bodyPr wrap="square" rtlCol="0">
            <a:spAutoFit/>
          </a:bodyPr>
          <a:lstStyle/>
          <a:p>
            <a:r>
              <a:rPr lang="en-US" sz="2000" dirty="0"/>
              <a:t>Oh Snap!</a:t>
            </a:r>
          </a:p>
          <a:p>
            <a:endParaRPr lang="en-US" dirty="0"/>
          </a:p>
          <a:p>
            <a:endParaRPr lang="en-US" sz="1400" dirty="0"/>
          </a:p>
          <a:p>
            <a:r>
              <a:rPr lang="en-US" sz="1200" dirty="0"/>
              <a:t>The previous slide made random grid snapping sound great. It </a:t>
            </a:r>
            <a:r>
              <a:rPr lang="en-US" sz="1200" i="1" dirty="0"/>
              <a:t>is</a:t>
            </a:r>
            <a:r>
              <a:rPr lang="en-US" sz="1200" dirty="0"/>
              <a:t> great for weak gratings, but for everything else, </a:t>
            </a:r>
            <a:r>
              <a:rPr lang="en-US" sz="1200" b="1" dirty="0"/>
              <a:t>it’s terrible</a:t>
            </a:r>
            <a:r>
              <a:rPr lang="en-US" sz="1200" dirty="0"/>
              <a:t>. Here is an example of an array of square rings, designed on a 10 nm grid, but converted to e-beam format with a 12 nm beam step size. </a:t>
            </a:r>
          </a:p>
          <a:p>
            <a:endParaRPr lang="en-US" sz="1200" dirty="0"/>
          </a:p>
          <a:p>
            <a:r>
              <a:rPr lang="en-US" sz="1200" dirty="0"/>
              <a:t>The rings have a 450 nm pitch, but because the 20 nm wide lines were designed as “paths,” the edges of the lines fall on a 10 nm grid.</a:t>
            </a:r>
          </a:p>
          <a:p>
            <a:endParaRPr lang="en-US" sz="1200" dirty="0"/>
          </a:p>
          <a:p>
            <a:r>
              <a:rPr lang="en-US" sz="1200" dirty="0"/>
              <a:t>The linewidth is nominally 20 nm, but you can see that grid snapping to a 12 nm beam step causes the linewidth to vary between 0 and 2 pixels. The exposure would be very non-uniform.</a:t>
            </a:r>
          </a:p>
          <a:p>
            <a:endParaRPr lang="en-US" sz="1200" dirty="0"/>
          </a:p>
          <a:p>
            <a:r>
              <a:rPr lang="en-US" sz="1200" dirty="0"/>
              <a:t>The designer </a:t>
            </a:r>
            <a:r>
              <a:rPr lang="en-US" sz="1200" b="1" dirty="0"/>
              <a:t>should</a:t>
            </a:r>
            <a:r>
              <a:rPr lang="en-US" sz="1200" dirty="0"/>
              <a:t> have placed the array on a 12nm grid, and </a:t>
            </a:r>
            <a:r>
              <a:rPr lang="en-US" sz="1200" b="1" dirty="0"/>
              <a:t>should</a:t>
            </a:r>
            <a:r>
              <a:rPr lang="en-US" sz="1200" dirty="0"/>
              <a:t> have made the linewidth a multiple of 12 nm.  (Of course, she could have used a 10nm beam step size instead.)</a:t>
            </a:r>
          </a:p>
          <a:p>
            <a:endParaRPr lang="en-US" sz="1200" dirty="0"/>
          </a:p>
          <a:p>
            <a:r>
              <a:rPr lang="en-US" sz="1200" dirty="0"/>
              <a:t>This example also illustrates the folly of using paths instead of polygons. If the path corners are interpreted as being round, then those little corner fill shapes can be lost by snapping to a coarse grid. It is smarter to convert paths to polygons before saving the CAD file.</a:t>
            </a:r>
          </a:p>
          <a:p>
            <a:endParaRPr lang="en-US" sz="1200" dirty="0"/>
          </a:p>
          <a:p>
            <a:r>
              <a:rPr lang="en-US" sz="1200" dirty="0"/>
              <a:t>In this example, 20 nm wide lines exposed with a 12 nm beam step will be only one pixel wide. In other words, they are “single pass” lines.</a:t>
            </a:r>
          </a:p>
          <a:p>
            <a:endParaRPr lang="en-US" sz="1200" dirty="0"/>
          </a:p>
          <a:p>
            <a:r>
              <a:rPr lang="en-US" sz="1200" dirty="0"/>
              <a:t>The moral of the story is: Design your pattern so the vertices are on the beam step grid.</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8976" y="571500"/>
            <a:ext cx="3638239" cy="229511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9167" y="3589935"/>
            <a:ext cx="3598333" cy="2182989"/>
          </a:xfrm>
          <a:prstGeom prst="rect">
            <a:avLst/>
          </a:prstGeom>
        </p:spPr>
      </p:pic>
      <p:sp>
        <p:nvSpPr>
          <p:cNvPr id="5" name="TextBox 4"/>
          <p:cNvSpPr txBox="1"/>
          <p:nvPr/>
        </p:nvSpPr>
        <p:spPr>
          <a:xfrm>
            <a:off x="6955367" y="2763024"/>
            <a:ext cx="3598333" cy="600164"/>
          </a:xfrm>
          <a:prstGeom prst="rect">
            <a:avLst/>
          </a:prstGeom>
          <a:noFill/>
        </p:spPr>
        <p:txBody>
          <a:bodyPr wrap="square" rtlCol="0">
            <a:spAutoFit/>
          </a:bodyPr>
          <a:lstStyle/>
          <a:p>
            <a:r>
              <a:rPr lang="en-US" sz="1100" i="1" dirty="0">
                <a:latin typeface="Times New Roman" panose="02020603050405020304" pitchFamily="18" charset="0"/>
                <a:cs typeface="Times New Roman" panose="02020603050405020304" pitchFamily="18" charset="0"/>
              </a:rPr>
              <a:t>CAD file contains 20nm wide ‘paths’ at 450nm pitch.</a:t>
            </a:r>
            <a:br>
              <a:rPr lang="en-US" sz="1100" i="1" dirty="0">
                <a:latin typeface="Times New Roman" panose="02020603050405020304" pitchFamily="18" charset="0"/>
                <a:cs typeface="Times New Roman" panose="02020603050405020304" pitchFamily="18" charset="0"/>
              </a:rPr>
            </a:br>
            <a:r>
              <a:rPr lang="en-US" sz="1100" i="1" dirty="0">
                <a:latin typeface="Times New Roman" panose="02020603050405020304" pitchFamily="18" charset="0"/>
                <a:cs typeface="Times New Roman" panose="02020603050405020304" pitchFamily="18" charset="0"/>
              </a:rPr>
              <a:t>Line edges fall on a 10nm grid. The square-ness of the corners depends on how the file is saved. </a:t>
            </a:r>
            <a:endParaRPr lang="en-US" sz="1200"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960337" y="5896076"/>
            <a:ext cx="4118591" cy="600164"/>
          </a:xfrm>
          <a:prstGeom prst="rect">
            <a:avLst/>
          </a:prstGeom>
          <a:noFill/>
        </p:spPr>
        <p:txBody>
          <a:bodyPr wrap="square" rtlCol="0">
            <a:spAutoFit/>
          </a:bodyPr>
          <a:lstStyle/>
          <a:p>
            <a:r>
              <a:rPr lang="en-US" sz="1100" i="1" dirty="0">
                <a:latin typeface="Times New Roman" panose="02020603050405020304" pitchFamily="18" charset="0"/>
                <a:cs typeface="Times New Roman" panose="02020603050405020304" pitchFamily="18" charset="0"/>
              </a:rPr>
              <a:t>After conversion to e-beam format using a 12nm beam step.</a:t>
            </a:r>
            <a:br>
              <a:rPr lang="en-US" sz="1100" i="1" dirty="0">
                <a:latin typeface="Times New Roman" panose="02020603050405020304" pitchFamily="18" charset="0"/>
                <a:cs typeface="Times New Roman" panose="02020603050405020304" pitchFamily="18" charset="0"/>
              </a:rPr>
            </a:br>
            <a:r>
              <a:rPr lang="en-US" sz="1100" i="1" dirty="0">
                <a:latin typeface="Times New Roman" panose="02020603050405020304" pitchFamily="18" charset="0"/>
                <a:cs typeface="Times New Roman" panose="02020603050405020304" pitchFamily="18" charset="0"/>
              </a:rPr>
              <a:t>Corner pieces were lost because paths were interpreted as having rounded corners. Line widths vary between 0 and 2 pixels.</a:t>
            </a:r>
            <a:endParaRPr lang="en-US" sz="1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0853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DAC282-7FDF-4CD1-9201-FF0694BD2095}"/>
              </a:ext>
            </a:extLst>
          </p:cNvPr>
          <p:cNvSpPr txBox="1"/>
          <p:nvPr/>
        </p:nvSpPr>
        <p:spPr>
          <a:xfrm>
            <a:off x="1562100" y="723900"/>
            <a:ext cx="4610100" cy="4093428"/>
          </a:xfrm>
          <a:prstGeom prst="rect">
            <a:avLst/>
          </a:prstGeom>
          <a:noFill/>
        </p:spPr>
        <p:txBody>
          <a:bodyPr wrap="square" rtlCol="0">
            <a:spAutoFit/>
          </a:bodyPr>
          <a:lstStyle/>
          <a:p>
            <a:r>
              <a:rPr lang="en-US" b="1" dirty="0"/>
              <a:t>But wait – what if the shapes are bigger?</a:t>
            </a:r>
          </a:p>
          <a:p>
            <a:endParaRPr lang="en-US" dirty="0"/>
          </a:p>
          <a:p>
            <a:r>
              <a:rPr lang="en-US" sz="1400" dirty="0"/>
              <a:t>Normally we try to make polygon vertices fall on the beam stepping grid. BUT if the shapes are more than a few beam steps wide, then we can relax this restriction.</a:t>
            </a:r>
          </a:p>
          <a:p>
            <a:endParaRPr lang="en-US" sz="1400" dirty="0"/>
          </a:p>
          <a:p>
            <a:r>
              <a:rPr lang="en-US" sz="1400" dirty="0"/>
              <a:t>It is possible to specify a </a:t>
            </a:r>
            <a:r>
              <a:rPr lang="en-US" sz="1400" i="1" dirty="0"/>
              <a:t>placement accuracy </a:t>
            </a:r>
            <a:r>
              <a:rPr lang="en-US" sz="1400" dirty="0"/>
              <a:t>which is smaller than the beam stepping distance. Then the vertices of polygons will fall on the finer placement grid, while the shape is filled in with a larger beam step. What? How can the electron beam hit both sides of such a shape? </a:t>
            </a:r>
          </a:p>
          <a:p>
            <a:endParaRPr lang="en-US" sz="1400" dirty="0"/>
          </a:p>
          <a:p>
            <a:r>
              <a:rPr lang="en-US" sz="1400" dirty="0"/>
              <a:t>The system will fill the shape cleverly, possibly with multiple trapezoids, allowing some overlap in the center. This strategy is called “split and bury.” </a:t>
            </a:r>
          </a:p>
          <a:p>
            <a:endParaRPr lang="en-US" sz="1400" dirty="0"/>
          </a:p>
          <a:p>
            <a:r>
              <a:rPr lang="en-US" sz="1400" dirty="0"/>
              <a:t>If the shape is only one to three pixels wide, then this trick will not work.</a:t>
            </a:r>
          </a:p>
        </p:txBody>
      </p:sp>
      <p:pic>
        <p:nvPicPr>
          <p:cNvPr id="3" name="Picture 2">
            <a:extLst>
              <a:ext uri="{FF2B5EF4-FFF2-40B4-BE49-F238E27FC236}">
                <a16:creationId xmlns:a16="http://schemas.microsoft.com/office/drawing/2014/main" id="{88A8A8D0-E00E-43A3-B0A5-0C58D71EC919}"/>
              </a:ext>
            </a:extLst>
          </p:cNvPr>
          <p:cNvPicPr>
            <a:picLocks noChangeAspect="1"/>
          </p:cNvPicPr>
          <p:nvPr/>
        </p:nvPicPr>
        <p:blipFill>
          <a:blip r:embed="rId2"/>
          <a:stretch>
            <a:fillRect/>
          </a:stretch>
        </p:blipFill>
        <p:spPr>
          <a:xfrm>
            <a:off x="6972300" y="734197"/>
            <a:ext cx="2603634" cy="2457576"/>
          </a:xfrm>
          <a:prstGeom prst="rect">
            <a:avLst/>
          </a:prstGeom>
        </p:spPr>
      </p:pic>
      <p:pic>
        <p:nvPicPr>
          <p:cNvPr id="5" name="Picture 4">
            <a:extLst>
              <a:ext uri="{FF2B5EF4-FFF2-40B4-BE49-F238E27FC236}">
                <a16:creationId xmlns:a16="http://schemas.microsoft.com/office/drawing/2014/main" id="{8AFD10E6-970A-4801-8825-5B4B054686AB}"/>
              </a:ext>
            </a:extLst>
          </p:cNvPr>
          <p:cNvPicPr>
            <a:picLocks noChangeAspect="1"/>
          </p:cNvPicPr>
          <p:nvPr/>
        </p:nvPicPr>
        <p:blipFill>
          <a:blip r:embed="rId3"/>
          <a:stretch>
            <a:fillRect/>
          </a:stretch>
        </p:blipFill>
        <p:spPr>
          <a:xfrm>
            <a:off x="7255069" y="2895600"/>
            <a:ext cx="2321895" cy="2124367"/>
          </a:xfrm>
          <a:prstGeom prst="rect">
            <a:avLst/>
          </a:prstGeom>
        </p:spPr>
      </p:pic>
      <p:sp>
        <p:nvSpPr>
          <p:cNvPr id="7" name="TextBox 6">
            <a:extLst>
              <a:ext uri="{FF2B5EF4-FFF2-40B4-BE49-F238E27FC236}">
                <a16:creationId xmlns:a16="http://schemas.microsoft.com/office/drawing/2014/main" id="{71B0DBBA-B31F-4A55-AAED-8F69CA762647}"/>
              </a:ext>
            </a:extLst>
          </p:cNvPr>
          <p:cNvSpPr txBox="1"/>
          <p:nvPr/>
        </p:nvSpPr>
        <p:spPr>
          <a:xfrm>
            <a:off x="9639300" y="1066800"/>
            <a:ext cx="1676400" cy="4154984"/>
          </a:xfrm>
          <a:prstGeom prst="rect">
            <a:avLst/>
          </a:prstGeom>
          <a:noFill/>
        </p:spPr>
        <p:txBody>
          <a:bodyPr wrap="square" rtlCol="0">
            <a:spAutoFit/>
          </a:bodyPr>
          <a:lstStyle/>
          <a:p>
            <a:r>
              <a:rPr lang="en-US" sz="1200" dirty="0"/>
              <a:t>As designed, the vertices of this hexagon fall on a 1 nm grid. However, we want to expose the shape with a 10 nm beam step.</a:t>
            </a:r>
          </a:p>
          <a:p>
            <a:endParaRPr lang="en-US" sz="1200" dirty="0"/>
          </a:p>
          <a:p>
            <a:r>
              <a:rPr lang="en-US" sz="1200" dirty="0"/>
              <a:t>If the conversion software (Beamer) is given the freedom to use a placement accuracy of 1 nm, then it will try to put the beam shots on the edges of the polygon; that is, on a 1 nm grid. </a:t>
            </a:r>
          </a:p>
          <a:p>
            <a:endParaRPr lang="en-US" sz="1200" dirty="0"/>
          </a:p>
          <a:p>
            <a:r>
              <a:rPr lang="en-US" sz="1200" dirty="0"/>
              <a:t>Some overlaps are allowed inside the shape.</a:t>
            </a:r>
          </a:p>
          <a:p>
            <a:endParaRPr lang="en-US" sz="1200" dirty="0"/>
          </a:p>
          <a:p>
            <a:endParaRPr lang="en-US" sz="1200" dirty="0"/>
          </a:p>
        </p:txBody>
      </p:sp>
    </p:spTree>
    <p:extLst>
      <p:ext uri="{BB962C8B-B14F-4D97-AF65-F5344CB8AC3E}">
        <p14:creationId xmlns:p14="http://schemas.microsoft.com/office/powerpoint/2010/main" val="208856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0" y="1790700"/>
            <a:ext cx="5676900" cy="1323439"/>
          </a:xfrm>
          <a:prstGeom prst="rect">
            <a:avLst/>
          </a:prstGeom>
          <a:noFill/>
        </p:spPr>
        <p:txBody>
          <a:bodyPr wrap="square" rtlCol="0">
            <a:spAutoFit/>
          </a:bodyPr>
          <a:lstStyle/>
          <a:p>
            <a:r>
              <a:rPr lang="fr-CA" sz="2000" dirty="0"/>
              <a:t>A few more </a:t>
            </a:r>
            <a:r>
              <a:rPr lang="fr-CA" sz="2000" dirty="0" err="1"/>
              <a:t>common</a:t>
            </a:r>
            <a:r>
              <a:rPr lang="fr-CA" sz="2000" dirty="0"/>
              <a:t> </a:t>
            </a:r>
            <a:r>
              <a:rPr lang="fr-CA" sz="2000" dirty="0" err="1"/>
              <a:t>mistakes</a:t>
            </a:r>
            <a:r>
              <a:rPr lang="fr-CA" sz="2000" dirty="0"/>
              <a:t>:</a:t>
            </a:r>
          </a:p>
          <a:p>
            <a:endParaRPr lang="fr-CA" sz="2000" dirty="0"/>
          </a:p>
          <a:p>
            <a:r>
              <a:rPr lang="fr-CA" sz="2000" dirty="0"/>
              <a:t>		</a:t>
            </a:r>
            <a:r>
              <a:rPr lang="fr-CA" sz="2000" dirty="0" err="1"/>
              <a:t>Tone</a:t>
            </a:r>
            <a:r>
              <a:rPr lang="fr-CA" sz="2000" dirty="0"/>
              <a:t> reversal &amp; </a:t>
            </a:r>
            <a:r>
              <a:rPr lang="fr-CA" sz="2000" dirty="0" err="1"/>
              <a:t>overlaps</a:t>
            </a:r>
            <a:endParaRPr lang="fr-CA" sz="2000" dirty="0"/>
          </a:p>
          <a:p>
            <a:endParaRPr lang="en-US" sz="2000" dirty="0"/>
          </a:p>
        </p:txBody>
      </p:sp>
    </p:spTree>
    <p:extLst>
      <p:ext uri="{BB962C8B-B14F-4D97-AF65-F5344CB8AC3E}">
        <p14:creationId xmlns:p14="http://schemas.microsoft.com/office/powerpoint/2010/main" val="350884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4320" y="647700"/>
            <a:ext cx="3626224" cy="5416868"/>
          </a:xfrm>
          <a:prstGeom prst="rect">
            <a:avLst/>
          </a:prstGeom>
          <a:noFill/>
        </p:spPr>
        <p:txBody>
          <a:bodyPr wrap="square" rtlCol="0">
            <a:spAutoFit/>
          </a:bodyPr>
          <a:lstStyle/>
          <a:p>
            <a:r>
              <a:rPr lang="en-US" sz="2000" dirty="0"/>
              <a:t>Reversing tone</a:t>
            </a:r>
          </a:p>
          <a:p>
            <a:endParaRPr lang="en-US" dirty="0"/>
          </a:p>
          <a:p>
            <a:r>
              <a:rPr lang="en-US" sz="1400" dirty="0"/>
              <a:t>Sometimes you need the “reverse” of a pattern. For example, when creating waveguides, you may wish to leave resist on the pattern, so that most of the material will be etched.</a:t>
            </a:r>
          </a:p>
          <a:p>
            <a:endParaRPr lang="en-US" sz="1400" dirty="0"/>
          </a:p>
          <a:p>
            <a:r>
              <a:rPr lang="en-US" sz="1400" dirty="0"/>
              <a:t>Reversing the pattern with software is probably the wrong approach. Instead, you should be using a negative resist such as HSQ or MA-n. </a:t>
            </a:r>
            <a:r>
              <a:rPr lang="en-US" sz="1400" i="1" dirty="0"/>
              <a:t>Probably</a:t>
            </a:r>
            <a:r>
              <a:rPr lang="en-US" sz="1400" dirty="0"/>
              <a:t>. We will talk about software pattern reversal on the next slide.</a:t>
            </a:r>
          </a:p>
          <a:p>
            <a:endParaRPr lang="en-US" sz="1400" dirty="0"/>
          </a:p>
          <a:p>
            <a:r>
              <a:rPr lang="en-US" sz="1400" dirty="0"/>
              <a:t>The lesson of this slide is: USE THE RIGHT RESIST. Use positive resist when you need slots or holes. Use negative resist when you need to etch away everything except your pattern.</a:t>
            </a:r>
          </a:p>
          <a:p>
            <a:endParaRPr lang="en-US" sz="1400" dirty="0"/>
          </a:p>
          <a:p>
            <a:r>
              <a:rPr lang="en-US" sz="1400" dirty="0"/>
              <a:t>Some people fall in love with the wrong resist, and are afraid to switch. Or maybe they are just too lazy. It’s sad to watch people waste so much time. This advice probably applies to more than just e-beam resist. Who knows.</a:t>
            </a:r>
          </a:p>
        </p:txBody>
      </p:sp>
      <p:sp>
        <p:nvSpPr>
          <p:cNvPr id="39" name="Rectangle 38"/>
          <p:cNvSpPr/>
          <p:nvPr/>
        </p:nvSpPr>
        <p:spPr>
          <a:xfrm>
            <a:off x="9495191" y="5080921"/>
            <a:ext cx="167739" cy="37638"/>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257800" y="2490694"/>
            <a:ext cx="1976046" cy="313658"/>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257800" y="2082938"/>
            <a:ext cx="909608" cy="407755"/>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324237" y="2082938"/>
            <a:ext cx="909608" cy="407755"/>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6251535" y="1581085"/>
            <a:ext cx="0" cy="721414"/>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245823" y="1666705"/>
            <a:ext cx="369892" cy="276999"/>
          </a:xfrm>
          <a:prstGeom prst="rect">
            <a:avLst/>
          </a:prstGeom>
          <a:noFill/>
        </p:spPr>
        <p:txBody>
          <a:bodyPr wrap="square" rtlCol="0">
            <a:spAutoFit/>
          </a:bodyPr>
          <a:lstStyle/>
          <a:p>
            <a:r>
              <a:rPr lang="en-US" sz="1200" dirty="0">
                <a:solidFill>
                  <a:schemeClr val="accent5"/>
                </a:solidFill>
              </a:rPr>
              <a:t>e-</a:t>
            </a:r>
          </a:p>
        </p:txBody>
      </p:sp>
      <p:sp>
        <p:nvSpPr>
          <p:cNvPr id="9" name="TextBox 8"/>
          <p:cNvSpPr txBox="1"/>
          <p:nvPr/>
        </p:nvSpPr>
        <p:spPr>
          <a:xfrm>
            <a:off x="6463444" y="2168557"/>
            <a:ext cx="1068408" cy="228039"/>
          </a:xfrm>
          <a:prstGeom prst="rect">
            <a:avLst/>
          </a:prstGeom>
          <a:noFill/>
        </p:spPr>
        <p:txBody>
          <a:bodyPr wrap="square" rtlCol="0">
            <a:spAutoFit/>
          </a:bodyPr>
          <a:lstStyle/>
          <a:p>
            <a:r>
              <a:rPr lang="en-US" sz="1200" dirty="0">
                <a:solidFill>
                  <a:schemeClr val="accent5"/>
                </a:solidFill>
              </a:rPr>
              <a:t>PMMA</a:t>
            </a:r>
          </a:p>
        </p:txBody>
      </p:sp>
      <p:sp>
        <p:nvSpPr>
          <p:cNvPr id="10" name="TextBox 9"/>
          <p:cNvSpPr txBox="1"/>
          <p:nvPr/>
        </p:nvSpPr>
        <p:spPr>
          <a:xfrm>
            <a:off x="6936707" y="1143654"/>
            <a:ext cx="1144821" cy="532092"/>
          </a:xfrm>
          <a:prstGeom prst="rect">
            <a:avLst/>
          </a:prstGeom>
          <a:noFill/>
        </p:spPr>
        <p:txBody>
          <a:bodyPr wrap="square" rtlCol="0">
            <a:spAutoFit/>
          </a:bodyPr>
          <a:lstStyle/>
          <a:p>
            <a:r>
              <a:rPr lang="en-US" sz="1200" b="1" i="1" dirty="0">
                <a:latin typeface="Times New Roman" panose="02020603050405020304" pitchFamily="18" charset="0"/>
                <a:cs typeface="Times New Roman" panose="02020603050405020304" pitchFamily="18" charset="0"/>
              </a:rPr>
              <a:t>Good:</a:t>
            </a:r>
            <a:r>
              <a:rPr lang="en-US" sz="1200" i="1" dirty="0">
                <a:latin typeface="Times New Roman" panose="02020603050405020304" pitchFamily="18" charset="0"/>
                <a:cs typeface="Times New Roman" panose="02020603050405020304" pitchFamily="18" charset="0"/>
              </a:rPr>
              <a:t> this is the right way to use positive resist</a:t>
            </a:r>
          </a:p>
        </p:txBody>
      </p:sp>
      <p:sp>
        <p:nvSpPr>
          <p:cNvPr id="11" name="Rectangle 10"/>
          <p:cNvSpPr/>
          <p:nvPr/>
        </p:nvSpPr>
        <p:spPr>
          <a:xfrm>
            <a:off x="5257800" y="5134642"/>
            <a:ext cx="1976046" cy="313658"/>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5833911" y="4319131"/>
            <a:ext cx="0" cy="721414"/>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833911" y="4376247"/>
            <a:ext cx="319443" cy="276999"/>
          </a:xfrm>
          <a:prstGeom prst="rect">
            <a:avLst/>
          </a:prstGeom>
          <a:noFill/>
        </p:spPr>
        <p:txBody>
          <a:bodyPr wrap="square" rtlCol="0">
            <a:spAutoFit/>
          </a:bodyPr>
          <a:lstStyle/>
          <a:p>
            <a:r>
              <a:rPr lang="en-US" sz="1200" dirty="0">
                <a:solidFill>
                  <a:schemeClr val="accent5"/>
                </a:solidFill>
              </a:rPr>
              <a:t>e-</a:t>
            </a:r>
          </a:p>
        </p:txBody>
      </p:sp>
      <p:sp>
        <p:nvSpPr>
          <p:cNvPr id="17" name="TextBox 16"/>
          <p:cNvSpPr txBox="1"/>
          <p:nvPr/>
        </p:nvSpPr>
        <p:spPr>
          <a:xfrm>
            <a:off x="6936706" y="3604953"/>
            <a:ext cx="1144821" cy="684118"/>
          </a:xfrm>
          <a:prstGeom prst="rect">
            <a:avLst/>
          </a:prstGeom>
          <a:noFill/>
        </p:spPr>
        <p:txBody>
          <a:bodyPr wrap="square" rtlCol="0">
            <a:spAutoFit/>
          </a:bodyPr>
          <a:lstStyle/>
          <a:p>
            <a:r>
              <a:rPr lang="en-US" sz="1200" b="1" i="1" dirty="0">
                <a:latin typeface="Times New Roman" panose="02020603050405020304" pitchFamily="18" charset="0"/>
                <a:cs typeface="Times New Roman" panose="02020603050405020304" pitchFamily="18" charset="0"/>
              </a:rPr>
              <a:t>Bad:</a:t>
            </a:r>
            <a:r>
              <a:rPr lang="en-US" sz="1200" i="1" dirty="0">
                <a:latin typeface="Times New Roman" panose="02020603050405020304" pitchFamily="18" charset="0"/>
                <a:cs typeface="Times New Roman" panose="02020603050405020304" pitchFamily="18" charset="0"/>
              </a:rPr>
              <a:t> The wall of  positive resist will fall down or wash away.</a:t>
            </a:r>
          </a:p>
        </p:txBody>
      </p:sp>
      <p:cxnSp>
        <p:nvCxnSpPr>
          <p:cNvPr id="18" name="Straight Arrow Connector 17"/>
          <p:cNvCxnSpPr/>
          <p:nvPr/>
        </p:nvCxnSpPr>
        <p:spPr>
          <a:xfrm>
            <a:off x="6606530" y="4319131"/>
            <a:ext cx="0" cy="721414"/>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8596493" y="2484021"/>
            <a:ext cx="1976046" cy="313658"/>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a:endCxn id="27" idx="0"/>
          </p:cNvCxnSpPr>
          <p:nvPr/>
        </p:nvCxnSpPr>
        <p:spPr>
          <a:xfrm flipH="1">
            <a:off x="9584516" y="1574413"/>
            <a:ext cx="5712" cy="501853"/>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584516" y="1660031"/>
            <a:ext cx="319442" cy="276999"/>
          </a:xfrm>
          <a:prstGeom prst="rect">
            <a:avLst/>
          </a:prstGeom>
          <a:noFill/>
        </p:spPr>
        <p:txBody>
          <a:bodyPr wrap="square" rtlCol="0">
            <a:spAutoFit/>
          </a:bodyPr>
          <a:lstStyle/>
          <a:p>
            <a:r>
              <a:rPr lang="en-US" sz="1200" dirty="0">
                <a:solidFill>
                  <a:schemeClr val="accent5"/>
                </a:solidFill>
              </a:rPr>
              <a:t>e-</a:t>
            </a:r>
          </a:p>
        </p:txBody>
      </p:sp>
      <p:sp>
        <p:nvSpPr>
          <p:cNvPr id="25" name="TextBox 24"/>
          <p:cNvSpPr txBox="1"/>
          <p:nvPr/>
        </p:nvSpPr>
        <p:spPr>
          <a:xfrm>
            <a:off x="10163845" y="1143654"/>
            <a:ext cx="1144821" cy="532092"/>
          </a:xfrm>
          <a:prstGeom prst="rect">
            <a:avLst/>
          </a:prstGeom>
          <a:noFill/>
        </p:spPr>
        <p:txBody>
          <a:bodyPr wrap="square" rtlCol="0">
            <a:spAutoFit/>
          </a:bodyPr>
          <a:lstStyle/>
          <a:p>
            <a:r>
              <a:rPr lang="en-US" sz="1200" b="1" i="1" dirty="0">
                <a:latin typeface="Times New Roman" panose="02020603050405020304" pitchFamily="18" charset="0"/>
                <a:cs typeface="Times New Roman" panose="02020603050405020304" pitchFamily="18" charset="0"/>
              </a:rPr>
              <a:t>Good:</a:t>
            </a:r>
            <a:r>
              <a:rPr lang="en-US" sz="1200" i="1" dirty="0">
                <a:latin typeface="Times New Roman" panose="02020603050405020304" pitchFamily="18" charset="0"/>
                <a:cs typeface="Times New Roman" panose="02020603050405020304" pitchFamily="18" charset="0"/>
              </a:rPr>
              <a:t> this is the right way to use negative resist</a:t>
            </a:r>
          </a:p>
        </p:txBody>
      </p:sp>
      <p:sp>
        <p:nvSpPr>
          <p:cNvPr id="26" name="Rectangle 25"/>
          <p:cNvSpPr/>
          <p:nvPr/>
        </p:nvSpPr>
        <p:spPr>
          <a:xfrm>
            <a:off x="8596493" y="5127969"/>
            <a:ext cx="1976046" cy="313658"/>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9506101" y="2076266"/>
            <a:ext cx="156829" cy="407755"/>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9172603" y="4312459"/>
            <a:ext cx="0" cy="392189"/>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172603" y="4369574"/>
            <a:ext cx="411913" cy="276999"/>
          </a:xfrm>
          <a:prstGeom prst="rect">
            <a:avLst/>
          </a:prstGeom>
          <a:noFill/>
        </p:spPr>
        <p:txBody>
          <a:bodyPr wrap="square" rtlCol="0">
            <a:spAutoFit/>
          </a:bodyPr>
          <a:lstStyle/>
          <a:p>
            <a:r>
              <a:rPr lang="en-US" sz="1200" dirty="0">
                <a:solidFill>
                  <a:schemeClr val="accent5"/>
                </a:solidFill>
              </a:rPr>
              <a:t>e-</a:t>
            </a:r>
          </a:p>
        </p:txBody>
      </p:sp>
      <p:sp>
        <p:nvSpPr>
          <p:cNvPr id="30" name="TextBox 29"/>
          <p:cNvSpPr txBox="1"/>
          <p:nvPr/>
        </p:nvSpPr>
        <p:spPr>
          <a:xfrm>
            <a:off x="10158400" y="3604953"/>
            <a:ext cx="1144821" cy="532092"/>
          </a:xfrm>
          <a:prstGeom prst="rect">
            <a:avLst/>
          </a:prstGeom>
          <a:noFill/>
        </p:spPr>
        <p:txBody>
          <a:bodyPr wrap="square" rtlCol="0">
            <a:spAutoFit/>
          </a:bodyPr>
          <a:lstStyle/>
          <a:p>
            <a:r>
              <a:rPr lang="en-US" sz="1200" b="1" i="1" dirty="0">
                <a:latin typeface="Times New Roman" panose="02020603050405020304" pitchFamily="18" charset="0"/>
                <a:cs typeface="Times New Roman" panose="02020603050405020304" pitchFamily="18" charset="0"/>
              </a:rPr>
              <a:t>Bad:</a:t>
            </a:r>
            <a:r>
              <a:rPr lang="en-US" sz="1200" i="1" dirty="0">
                <a:latin typeface="Times New Roman" panose="02020603050405020304" pitchFamily="18" charset="0"/>
                <a:cs typeface="Times New Roman" panose="02020603050405020304" pitchFamily="18" charset="0"/>
              </a:rPr>
              <a:t> The slot between exposed sections will fill in.</a:t>
            </a:r>
          </a:p>
        </p:txBody>
      </p:sp>
      <p:sp>
        <p:nvSpPr>
          <p:cNvPr id="33" name="Rectangle 32"/>
          <p:cNvSpPr/>
          <p:nvPr/>
        </p:nvSpPr>
        <p:spPr>
          <a:xfrm>
            <a:off x="8613941" y="4726886"/>
            <a:ext cx="909608" cy="407755"/>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9652020" y="4726886"/>
            <a:ext cx="909608" cy="407755"/>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9903958" y="4312459"/>
            <a:ext cx="0" cy="392189"/>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667848" y="2176688"/>
            <a:ext cx="1068408" cy="228039"/>
          </a:xfrm>
          <a:prstGeom prst="rect">
            <a:avLst/>
          </a:prstGeom>
          <a:noFill/>
        </p:spPr>
        <p:txBody>
          <a:bodyPr wrap="square" rtlCol="0">
            <a:spAutoFit/>
          </a:bodyPr>
          <a:lstStyle/>
          <a:p>
            <a:r>
              <a:rPr lang="en-US" sz="1200" dirty="0">
                <a:solidFill>
                  <a:schemeClr val="accent5"/>
                </a:solidFill>
              </a:rPr>
              <a:t>HSQ</a:t>
            </a:r>
          </a:p>
        </p:txBody>
      </p:sp>
      <p:sp>
        <p:nvSpPr>
          <p:cNvPr id="41" name="TextBox 40"/>
          <p:cNvSpPr txBox="1"/>
          <p:nvPr/>
        </p:nvSpPr>
        <p:spPr>
          <a:xfrm>
            <a:off x="9908822" y="4810311"/>
            <a:ext cx="1068408" cy="228039"/>
          </a:xfrm>
          <a:prstGeom prst="rect">
            <a:avLst/>
          </a:prstGeom>
          <a:noFill/>
        </p:spPr>
        <p:txBody>
          <a:bodyPr wrap="square" rtlCol="0">
            <a:spAutoFit/>
          </a:bodyPr>
          <a:lstStyle/>
          <a:p>
            <a:r>
              <a:rPr lang="en-US" sz="1200" dirty="0">
                <a:solidFill>
                  <a:schemeClr val="accent5"/>
                </a:solidFill>
              </a:rPr>
              <a:t>HSQ</a:t>
            </a:r>
          </a:p>
        </p:txBody>
      </p:sp>
      <p:sp>
        <p:nvSpPr>
          <p:cNvPr id="42" name="Trapezoid 41"/>
          <p:cNvSpPr/>
          <p:nvPr/>
        </p:nvSpPr>
        <p:spPr>
          <a:xfrm rot="10800000">
            <a:off x="6192560" y="4726886"/>
            <a:ext cx="156829" cy="407755"/>
          </a:xfrm>
          <a:prstGeom prst="trapezoid">
            <a:avLst>
              <a:gd name="adj" fmla="val 27270"/>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643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7300" y="571500"/>
            <a:ext cx="3883612" cy="5847755"/>
          </a:xfrm>
          <a:prstGeom prst="rect">
            <a:avLst/>
          </a:prstGeom>
          <a:noFill/>
        </p:spPr>
        <p:txBody>
          <a:bodyPr wrap="square" rtlCol="0">
            <a:spAutoFit/>
          </a:bodyPr>
          <a:lstStyle/>
          <a:p>
            <a:r>
              <a:rPr lang="en-US" sz="2000" dirty="0"/>
              <a:t>Reversing tone in software</a:t>
            </a:r>
          </a:p>
          <a:p>
            <a:endParaRPr lang="en-US" dirty="0"/>
          </a:p>
          <a:p>
            <a:r>
              <a:rPr lang="en-US" sz="1400" dirty="0"/>
              <a:t>There are some odd cases where it is actually faster to expose positive resist </a:t>
            </a:r>
            <a:r>
              <a:rPr lang="en-US" sz="1400" i="1" dirty="0"/>
              <a:t>around</a:t>
            </a:r>
            <a:r>
              <a:rPr lang="en-US" sz="1400" dirty="0"/>
              <a:t> the device. Let’s assume that you have thought about negative resist and you are not just being stupid.</a:t>
            </a:r>
          </a:p>
          <a:p>
            <a:endParaRPr lang="en-US" sz="1400" dirty="0"/>
          </a:p>
          <a:p>
            <a:r>
              <a:rPr lang="en-US" sz="1400" dirty="0"/>
              <a:t>You can reverse a pattern using Beamer, or with a CAD program such as Layout or Design Workshop. The process is usually found under “Boolean” operations, where you must designate two shapes and then do a “minus” or “not” operation.</a:t>
            </a:r>
          </a:p>
          <a:p>
            <a:endParaRPr lang="en-US" sz="1400" dirty="0"/>
          </a:p>
          <a:p>
            <a:r>
              <a:rPr lang="en-US" sz="1400" dirty="0"/>
              <a:t>The right way to define the second shape is to copy your pattern and then apply a large positive bias. When the original pattern is subtracted from the fat version, the margin will remain.</a:t>
            </a:r>
          </a:p>
          <a:p>
            <a:endParaRPr lang="en-US" sz="1400" dirty="0"/>
          </a:p>
          <a:p>
            <a:r>
              <a:rPr lang="en-US" sz="1400" dirty="0"/>
              <a:t>The wrong way to define the second shape is to use a large rectangle, which results in a very large exposure area. This seems like common sense, right? But people can be amazingly stupid. Not you though.</a:t>
            </a:r>
          </a:p>
          <a:p>
            <a:endParaRPr lang="en-US" sz="1400" dirty="0"/>
          </a:p>
          <a:p>
            <a:r>
              <a:rPr lang="en-US" sz="1400" dirty="0"/>
              <a:t>Watch out: Sometimes even Beamer (!) will make mistakes. Be sure to inspect the pattern carefully.</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57900" y="1752600"/>
            <a:ext cx="3439357" cy="1102035"/>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1700" y="3924300"/>
            <a:ext cx="3790338" cy="1393724"/>
          </a:xfrm>
          <a:prstGeom prst="rect">
            <a:avLst/>
          </a:prstGeom>
        </p:spPr>
      </p:pic>
      <p:sp>
        <p:nvSpPr>
          <p:cNvPr id="5" name="Rectangle 4"/>
          <p:cNvSpPr/>
          <p:nvPr/>
        </p:nvSpPr>
        <p:spPr>
          <a:xfrm>
            <a:off x="5829300" y="1562100"/>
            <a:ext cx="3942738" cy="1371600"/>
          </a:xfrm>
          <a:prstGeom prst="rect">
            <a:avLst/>
          </a:prstGeom>
          <a:solidFill>
            <a:schemeClr val="accent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096500" y="1828800"/>
            <a:ext cx="1390612" cy="646331"/>
          </a:xfrm>
          <a:prstGeom prst="rect">
            <a:avLst/>
          </a:prstGeom>
          <a:noFill/>
        </p:spPr>
        <p:txBody>
          <a:bodyPr wrap="square" rtlCol="0">
            <a:spAutoFit/>
          </a:bodyPr>
          <a:lstStyle/>
          <a:p>
            <a:r>
              <a:rPr lang="en-US" sz="1200" b="1" i="1" dirty="0">
                <a:latin typeface="Times New Roman" panose="02020603050405020304" pitchFamily="18" charset="0"/>
                <a:cs typeface="Times New Roman" panose="02020603050405020304" pitchFamily="18" charset="0"/>
              </a:rPr>
              <a:t>Wrong:</a:t>
            </a:r>
            <a:r>
              <a:rPr lang="en-US" sz="1200" i="1" dirty="0">
                <a:latin typeface="Times New Roman" panose="02020603050405020304" pitchFamily="18" charset="0"/>
                <a:cs typeface="Times New Roman" panose="02020603050405020304" pitchFamily="18" charset="0"/>
              </a:rPr>
              <a:t> subtracting the pattern from a large rectangle</a:t>
            </a:r>
          </a:p>
        </p:txBody>
      </p:sp>
      <p:sp>
        <p:nvSpPr>
          <p:cNvPr id="7" name="TextBox 6"/>
          <p:cNvSpPr txBox="1"/>
          <p:nvPr/>
        </p:nvSpPr>
        <p:spPr>
          <a:xfrm>
            <a:off x="10096500" y="4152900"/>
            <a:ext cx="1390612" cy="830997"/>
          </a:xfrm>
          <a:prstGeom prst="rect">
            <a:avLst/>
          </a:prstGeom>
          <a:noFill/>
        </p:spPr>
        <p:txBody>
          <a:bodyPr wrap="square" rtlCol="0">
            <a:spAutoFit/>
          </a:bodyPr>
          <a:lstStyle/>
          <a:p>
            <a:r>
              <a:rPr lang="en-US" sz="1200" b="1" i="1" dirty="0">
                <a:latin typeface="Times New Roman" panose="02020603050405020304" pitchFamily="18" charset="0"/>
                <a:cs typeface="Times New Roman" panose="02020603050405020304" pitchFamily="18" charset="0"/>
              </a:rPr>
              <a:t>Right:</a:t>
            </a:r>
            <a:r>
              <a:rPr lang="en-US" sz="1200" i="1" dirty="0">
                <a:latin typeface="Times New Roman" panose="02020603050405020304" pitchFamily="18" charset="0"/>
                <a:cs typeface="Times New Roman" panose="02020603050405020304" pitchFamily="18" charset="0"/>
              </a:rPr>
              <a:t> subtracting the pattern from an expanded version of the same pattern</a:t>
            </a:r>
          </a:p>
        </p:txBody>
      </p:sp>
    </p:spTree>
    <p:extLst>
      <p:ext uri="{BB962C8B-B14F-4D97-AF65-F5344CB8AC3E}">
        <p14:creationId xmlns:p14="http://schemas.microsoft.com/office/powerpoint/2010/main" val="2025426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3975" y="800100"/>
            <a:ext cx="4620915" cy="5355312"/>
          </a:xfrm>
          <a:prstGeom prst="rect">
            <a:avLst/>
          </a:prstGeom>
          <a:noFill/>
        </p:spPr>
        <p:txBody>
          <a:bodyPr wrap="square" rtlCol="0">
            <a:spAutoFit/>
          </a:bodyPr>
          <a:lstStyle/>
          <a:p>
            <a:r>
              <a:rPr lang="en-US" sz="2000" dirty="0"/>
              <a:t>Overlaps</a:t>
            </a:r>
          </a:p>
          <a:p>
            <a:endParaRPr lang="fr-CA" sz="1400" dirty="0"/>
          </a:p>
          <a:p>
            <a:r>
              <a:rPr lang="fr-CA" sz="1400" dirty="0" err="1"/>
              <a:t>When</a:t>
            </a:r>
            <a:r>
              <a:rPr lang="fr-CA" sz="1400" dirty="0"/>
              <a:t> </a:t>
            </a:r>
            <a:r>
              <a:rPr lang="fr-CA" sz="1400" dirty="0" err="1"/>
              <a:t>you</a:t>
            </a:r>
            <a:r>
              <a:rPr lang="fr-CA" sz="1400" dirty="0"/>
              <a:t> are </a:t>
            </a:r>
            <a:r>
              <a:rPr lang="fr-CA" sz="1400" dirty="0" err="1"/>
              <a:t>designing</a:t>
            </a:r>
            <a:r>
              <a:rPr lang="fr-CA" sz="1400" dirty="0"/>
              <a:t> </a:t>
            </a:r>
            <a:r>
              <a:rPr lang="fr-CA" sz="1400" dirty="0" err="1"/>
              <a:t>things</a:t>
            </a:r>
            <a:r>
              <a:rPr lang="fr-CA" sz="1400" dirty="0"/>
              <a:t> in a </a:t>
            </a:r>
            <a:r>
              <a:rPr lang="fr-CA" sz="1400" dirty="0" err="1"/>
              <a:t>hurry</a:t>
            </a:r>
            <a:r>
              <a:rPr lang="fr-CA" sz="1400" dirty="0"/>
              <a:t>, as </a:t>
            </a:r>
            <a:r>
              <a:rPr lang="fr-CA" sz="1400" dirty="0" err="1"/>
              <a:t>usual</a:t>
            </a:r>
            <a:r>
              <a:rPr lang="fr-CA" sz="1400" dirty="0"/>
              <a:t>, </a:t>
            </a:r>
            <a:r>
              <a:rPr lang="fr-CA" sz="1400" dirty="0" err="1"/>
              <a:t>it</a:t>
            </a:r>
            <a:r>
              <a:rPr lang="fr-CA" sz="1400" dirty="0"/>
              <a:t> </a:t>
            </a:r>
            <a:r>
              <a:rPr lang="fr-CA" sz="1400" dirty="0" err="1"/>
              <a:t>is</a:t>
            </a:r>
            <a:r>
              <a:rPr lang="fr-CA" sz="1400" dirty="0"/>
              <a:t> </a:t>
            </a:r>
            <a:r>
              <a:rPr lang="fr-CA" sz="1400" dirty="0" err="1"/>
              <a:t>tempting</a:t>
            </a:r>
            <a:r>
              <a:rPr lang="fr-CA" sz="1400" dirty="0"/>
              <a:t> to let </a:t>
            </a:r>
            <a:r>
              <a:rPr lang="fr-CA" sz="1400" dirty="0" err="1"/>
              <a:t>shapes</a:t>
            </a:r>
            <a:r>
              <a:rPr lang="fr-CA" sz="1400" dirty="0"/>
              <a:t> </a:t>
            </a:r>
            <a:r>
              <a:rPr lang="fr-CA" sz="1400" dirty="0" err="1"/>
              <a:t>overlap</a:t>
            </a:r>
            <a:r>
              <a:rPr lang="fr-CA" sz="1400" dirty="0"/>
              <a:t>, as in </a:t>
            </a:r>
            <a:r>
              <a:rPr lang="fr-CA" sz="1400" dirty="0" err="1"/>
              <a:t>this</a:t>
            </a:r>
            <a:r>
              <a:rPr lang="fr-CA" sz="1400" dirty="0"/>
              <a:t> </a:t>
            </a:r>
            <a:r>
              <a:rPr lang="fr-CA" sz="1400" dirty="0" err="1"/>
              <a:t>example</a:t>
            </a:r>
            <a:r>
              <a:rPr lang="fr-CA" sz="1400" dirty="0"/>
              <a:t>. But </a:t>
            </a:r>
            <a:r>
              <a:rPr lang="fr-CA" sz="1400" dirty="0" err="1"/>
              <a:t>watch</a:t>
            </a:r>
            <a:r>
              <a:rPr lang="fr-CA" sz="1400" dirty="0"/>
              <a:t> out! </a:t>
            </a:r>
            <a:r>
              <a:rPr lang="fr-CA" sz="1400" dirty="0" err="1"/>
              <a:t>Wherever</a:t>
            </a:r>
            <a:r>
              <a:rPr lang="fr-CA" sz="1400" dirty="0"/>
              <a:t> </a:t>
            </a:r>
            <a:r>
              <a:rPr lang="fr-CA" sz="1400" dirty="0" err="1"/>
              <a:t>there</a:t>
            </a:r>
            <a:r>
              <a:rPr lang="fr-CA" sz="1400" dirty="0"/>
              <a:t> </a:t>
            </a:r>
            <a:r>
              <a:rPr lang="fr-CA" sz="1400" dirty="0" err="1"/>
              <a:t>is</a:t>
            </a:r>
            <a:r>
              <a:rPr lang="fr-CA" sz="1400" dirty="0"/>
              <a:t> an </a:t>
            </a:r>
            <a:r>
              <a:rPr lang="fr-CA" sz="1400" dirty="0" err="1"/>
              <a:t>overlap</a:t>
            </a:r>
            <a:r>
              <a:rPr lang="fr-CA" sz="1400" dirty="0"/>
              <a:t>, the </a:t>
            </a:r>
            <a:r>
              <a:rPr lang="fr-CA" sz="1400" dirty="0" err="1"/>
              <a:t>resist</a:t>
            </a:r>
            <a:r>
              <a:rPr lang="fr-CA" sz="1400" dirty="0"/>
              <a:t> </a:t>
            </a:r>
            <a:r>
              <a:rPr lang="fr-CA" sz="1400" dirty="0" err="1"/>
              <a:t>will</a:t>
            </a:r>
            <a:r>
              <a:rPr lang="fr-CA" sz="1400" dirty="0"/>
              <a:t> </a:t>
            </a:r>
            <a:r>
              <a:rPr lang="fr-CA" sz="1400" dirty="0" err="1"/>
              <a:t>be</a:t>
            </a:r>
            <a:r>
              <a:rPr lang="fr-CA" sz="1400" dirty="0"/>
              <a:t> </a:t>
            </a:r>
            <a:r>
              <a:rPr lang="fr-CA" sz="1400" dirty="0" err="1"/>
              <a:t>exposed</a:t>
            </a:r>
            <a:r>
              <a:rPr lang="fr-CA" sz="1400" dirty="0"/>
              <a:t> </a:t>
            </a:r>
            <a:r>
              <a:rPr lang="fr-CA" sz="1400" dirty="0" err="1"/>
              <a:t>twice</a:t>
            </a:r>
            <a:r>
              <a:rPr lang="fr-CA" sz="1400" dirty="0"/>
              <a:t>, </a:t>
            </a:r>
            <a:r>
              <a:rPr lang="fr-CA" sz="1400" dirty="0" err="1"/>
              <a:t>doubling</a:t>
            </a:r>
            <a:r>
              <a:rPr lang="fr-CA" sz="1400" dirty="0"/>
              <a:t> the </a:t>
            </a:r>
            <a:r>
              <a:rPr lang="fr-CA" sz="1400" dirty="0" err="1"/>
              <a:t>exposure</a:t>
            </a:r>
            <a:r>
              <a:rPr lang="fr-CA" sz="1400" dirty="0"/>
              <a:t> dose.</a:t>
            </a:r>
          </a:p>
          <a:p>
            <a:endParaRPr lang="fr-CA" sz="1400" dirty="0"/>
          </a:p>
          <a:p>
            <a:r>
              <a:rPr lang="fr-CA" sz="1400" dirty="0"/>
              <a:t>On the large pads, </a:t>
            </a:r>
            <a:r>
              <a:rPr lang="fr-CA" sz="1400" dirty="0" err="1"/>
              <a:t>separated</a:t>
            </a:r>
            <a:r>
              <a:rPr lang="fr-CA" sz="1400" dirty="0"/>
              <a:t> by 100 µm, </a:t>
            </a:r>
            <a:r>
              <a:rPr lang="fr-CA" sz="1400" dirty="0" err="1"/>
              <a:t>this</a:t>
            </a:r>
            <a:r>
              <a:rPr lang="fr-CA" sz="1400" dirty="0"/>
              <a:t> </a:t>
            </a:r>
            <a:r>
              <a:rPr lang="fr-CA" sz="1400" dirty="0" err="1"/>
              <a:t>does</a:t>
            </a:r>
            <a:r>
              <a:rPr lang="fr-CA" sz="1400" dirty="0"/>
              <a:t> not </a:t>
            </a:r>
            <a:r>
              <a:rPr lang="fr-CA" sz="1400" dirty="0" err="1"/>
              <a:t>matter</a:t>
            </a:r>
            <a:r>
              <a:rPr lang="fr-CA" sz="1400" dirty="0"/>
              <a:t>. In the center, </a:t>
            </a:r>
            <a:r>
              <a:rPr lang="fr-CA" sz="1400" dirty="0" err="1"/>
              <a:t>where</a:t>
            </a:r>
            <a:r>
              <a:rPr lang="fr-CA" sz="1400" dirty="0"/>
              <a:t> </a:t>
            </a:r>
            <a:r>
              <a:rPr lang="fr-CA" sz="1400" dirty="0" err="1"/>
              <a:t>narrow</a:t>
            </a:r>
            <a:r>
              <a:rPr lang="fr-CA" sz="1400" dirty="0"/>
              <a:t> </a:t>
            </a:r>
            <a:r>
              <a:rPr lang="fr-CA" sz="1400" dirty="0" err="1"/>
              <a:t>wires</a:t>
            </a:r>
            <a:r>
              <a:rPr lang="fr-CA" sz="1400" dirty="0"/>
              <a:t> are </a:t>
            </a:r>
            <a:r>
              <a:rPr lang="fr-CA" sz="1400" dirty="0" err="1"/>
              <a:t>separated</a:t>
            </a:r>
            <a:r>
              <a:rPr lang="fr-CA" sz="1400" dirty="0"/>
              <a:t> by 100nm, </a:t>
            </a:r>
            <a:r>
              <a:rPr lang="fr-CA" sz="1400" dirty="0" err="1"/>
              <a:t>this</a:t>
            </a:r>
            <a:r>
              <a:rPr lang="fr-CA" sz="1400" dirty="0"/>
              <a:t> </a:t>
            </a:r>
            <a:r>
              <a:rPr lang="fr-CA" sz="1400" dirty="0" err="1"/>
              <a:t>matters</a:t>
            </a:r>
            <a:r>
              <a:rPr lang="fr-CA" sz="1400" dirty="0"/>
              <a:t> a lot. </a:t>
            </a:r>
            <a:r>
              <a:rPr lang="fr-CA" sz="1400" dirty="0" err="1"/>
              <a:t>Sloppy</a:t>
            </a:r>
            <a:r>
              <a:rPr lang="fr-CA" sz="1400" dirty="0"/>
              <a:t> CAD </a:t>
            </a:r>
            <a:r>
              <a:rPr lang="fr-CA" sz="1400" dirty="0" err="1"/>
              <a:t>work</a:t>
            </a:r>
            <a:r>
              <a:rPr lang="fr-CA" sz="1400" dirty="0"/>
              <a:t> in the center </a:t>
            </a:r>
            <a:r>
              <a:rPr lang="fr-CA" sz="1400" dirty="0" err="1"/>
              <a:t>will</a:t>
            </a:r>
            <a:r>
              <a:rPr lang="fr-CA" sz="1400" dirty="0"/>
              <a:t> cause the </a:t>
            </a:r>
            <a:r>
              <a:rPr lang="fr-CA" sz="1400" dirty="0" err="1"/>
              <a:t>wires</a:t>
            </a:r>
            <a:r>
              <a:rPr lang="fr-CA" sz="1400" dirty="0"/>
              <a:t> to short </a:t>
            </a:r>
            <a:r>
              <a:rPr lang="fr-CA" sz="1400" dirty="0" err="1"/>
              <a:t>together</a:t>
            </a:r>
            <a:r>
              <a:rPr lang="fr-CA" sz="1400" dirty="0"/>
              <a:t>. </a:t>
            </a:r>
            <a:r>
              <a:rPr lang="fr-CA" sz="1400" dirty="0" err="1"/>
              <a:t>Remember</a:t>
            </a:r>
            <a:r>
              <a:rPr lang="fr-CA" sz="1400" dirty="0"/>
              <a:t> </a:t>
            </a:r>
            <a:r>
              <a:rPr lang="fr-CA" sz="1400" dirty="0" err="1"/>
              <a:t>that</a:t>
            </a:r>
            <a:r>
              <a:rPr lang="fr-CA" sz="1400" dirty="0"/>
              <a:t> the 1/e distance for </a:t>
            </a:r>
            <a:r>
              <a:rPr lang="fr-CA" sz="1400" dirty="0" err="1"/>
              <a:t>electron</a:t>
            </a:r>
            <a:r>
              <a:rPr lang="fr-CA" sz="1400" dirty="0"/>
              <a:t> </a:t>
            </a:r>
            <a:r>
              <a:rPr lang="fr-CA" sz="1400" dirty="0" err="1"/>
              <a:t>scattering</a:t>
            </a:r>
            <a:r>
              <a:rPr lang="fr-CA" sz="1400" dirty="0"/>
              <a:t> in </a:t>
            </a:r>
            <a:r>
              <a:rPr lang="fr-CA" sz="1400" dirty="0" err="1"/>
              <a:t>silicon</a:t>
            </a:r>
            <a:r>
              <a:rPr lang="fr-CA" sz="1400" dirty="0"/>
              <a:t> </a:t>
            </a:r>
            <a:r>
              <a:rPr lang="fr-CA" sz="1400" dirty="0" err="1"/>
              <a:t>is</a:t>
            </a:r>
            <a:r>
              <a:rPr lang="fr-CA" sz="1400" dirty="0"/>
              <a:t> ~ 26 µm.</a:t>
            </a:r>
          </a:p>
          <a:p>
            <a:endParaRPr lang="fr-CA" sz="1400" dirty="0"/>
          </a:p>
          <a:p>
            <a:r>
              <a:rPr lang="fr-CA" sz="1400" dirty="0"/>
              <a:t>You </a:t>
            </a:r>
            <a:r>
              <a:rPr lang="fr-CA" sz="1400" dirty="0" err="1"/>
              <a:t>could</a:t>
            </a:r>
            <a:r>
              <a:rPr lang="fr-CA" sz="1400" dirty="0"/>
              <a:t> use a CAD program to </a:t>
            </a:r>
            <a:r>
              <a:rPr lang="fr-CA" sz="1400" dirty="0" err="1"/>
              <a:t>remove</a:t>
            </a:r>
            <a:r>
              <a:rPr lang="fr-CA" sz="1400" dirty="0"/>
              <a:t> </a:t>
            </a:r>
            <a:r>
              <a:rPr lang="fr-CA" sz="1400" dirty="0" err="1"/>
              <a:t>these</a:t>
            </a:r>
            <a:r>
              <a:rPr lang="fr-CA" sz="1400" dirty="0"/>
              <a:t> </a:t>
            </a:r>
            <a:r>
              <a:rPr lang="fr-CA" sz="1400" dirty="0" err="1"/>
              <a:t>overlaps</a:t>
            </a:r>
            <a:r>
              <a:rPr lang="fr-CA" sz="1400" dirty="0"/>
              <a:t>. In </a:t>
            </a:r>
            <a:r>
              <a:rPr lang="fr-CA" sz="1400" dirty="0" err="1"/>
              <a:t>Layout</a:t>
            </a:r>
            <a:r>
              <a:rPr lang="fr-CA" sz="1400" dirty="0"/>
              <a:t>, use Utilities </a:t>
            </a:r>
            <a:r>
              <a:rPr lang="fr-CA" sz="1400" dirty="0">
                <a:sym typeface="Wingdings" panose="05000000000000000000" pitchFamily="2" charset="2"/>
              </a:rPr>
              <a:t> Global Tools  </a:t>
            </a:r>
            <a:r>
              <a:rPr lang="fr-CA" sz="1400" dirty="0" err="1">
                <a:sym typeface="Wingdings" panose="05000000000000000000" pitchFamily="2" charset="2"/>
              </a:rPr>
              <a:t>Remove</a:t>
            </a:r>
            <a:r>
              <a:rPr lang="fr-CA" sz="1400" dirty="0">
                <a:sym typeface="Wingdings" panose="05000000000000000000" pitchFamily="2" charset="2"/>
              </a:rPr>
              <a:t> </a:t>
            </a:r>
            <a:r>
              <a:rPr lang="fr-CA" sz="1400" dirty="0" err="1">
                <a:sym typeface="Wingdings" panose="05000000000000000000" pitchFamily="2" charset="2"/>
              </a:rPr>
              <a:t>Overlap</a:t>
            </a:r>
            <a:r>
              <a:rPr lang="fr-CA" sz="1400" dirty="0">
                <a:sym typeface="Wingdings" panose="05000000000000000000" pitchFamily="2" charset="2"/>
              </a:rPr>
              <a:t>.</a:t>
            </a:r>
          </a:p>
          <a:p>
            <a:endParaRPr lang="fr-CA" sz="1400" dirty="0">
              <a:sym typeface="Wingdings" panose="05000000000000000000" pitchFamily="2" charset="2"/>
            </a:endParaRPr>
          </a:p>
          <a:p>
            <a:r>
              <a:rPr lang="fr-CA" sz="1400" dirty="0">
                <a:sym typeface="Wingdings" panose="05000000000000000000" pitchFamily="2" charset="2"/>
              </a:rPr>
              <a:t>Or </a:t>
            </a:r>
            <a:r>
              <a:rPr lang="fr-CA" sz="1400" dirty="0" err="1">
                <a:sym typeface="Wingdings" panose="05000000000000000000" pitchFamily="2" charset="2"/>
              </a:rPr>
              <a:t>you</a:t>
            </a:r>
            <a:r>
              <a:rPr lang="fr-CA" sz="1400" dirty="0">
                <a:sym typeface="Wingdings" panose="05000000000000000000" pitchFamily="2" charset="2"/>
              </a:rPr>
              <a:t> </a:t>
            </a:r>
            <a:r>
              <a:rPr lang="fr-CA" sz="1400" dirty="0" err="1">
                <a:sym typeface="Wingdings" panose="05000000000000000000" pitchFamily="2" charset="2"/>
              </a:rPr>
              <a:t>could</a:t>
            </a:r>
            <a:r>
              <a:rPr lang="fr-CA" sz="1400" dirty="0">
                <a:sym typeface="Wingdings" panose="05000000000000000000" pitchFamily="2" charset="2"/>
              </a:rPr>
              <a:t> </a:t>
            </a:r>
            <a:r>
              <a:rPr lang="fr-CA" sz="1400" dirty="0" err="1">
                <a:sym typeface="Wingdings" panose="05000000000000000000" pitchFamily="2" charset="2"/>
              </a:rPr>
              <a:t>remove</a:t>
            </a:r>
            <a:r>
              <a:rPr lang="fr-CA" sz="1400" dirty="0">
                <a:sym typeface="Wingdings" panose="05000000000000000000" pitchFamily="2" charset="2"/>
              </a:rPr>
              <a:t> the </a:t>
            </a:r>
            <a:r>
              <a:rPr lang="fr-CA" sz="1400" dirty="0" err="1">
                <a:sym typeface="Wingdings" panose="05000000000000000000" pitchFamily="2" charset="2"/>
              </a:rPr>
              <a:t>overlaps</a:t>
            </a:r>
            <a:r>
              <a:rPr lang="fr-CA" sz="1400" dirty="0">
                <a:sym typeface="Wingdings" panose="05000000000000000000" pitchFamily="2" charset="2"/>
              </a:rPr>
              <a:t> </a:t>
            </a:r>
            <a:r>
              <a:rPr lang="fr-CA" sz="1400" dirty="0" err="1">
                <a:sym typeface="Wingdings" panose="05000000000000000000" pitchFamily="2" charset="2"/>
              </a:rPr>
              <a:t>with</a:t>
            </a:r>
            <a:r>
              <a:rPr lang="fr-CA" sz="1400" dirty="0">
                <a:sym typeface="Wingdings" panose="05000000000000000000" pitchFamily="2" charset="2"/>
              </a:rPr>
              <a:t> </a:t>
            </a:r>
            <a:r>
              <a:rPr lang="fr-CA" sz="1400" dirty="0" err="1">
                <a:sym typeface="Wingdings" panose="05000000000000000000" pitchFamily="2" charset="2"/>
              </a:rPr>
              <a:t>Beamer</a:t>
            </a:r>
            <a:r>
              <a:rPr lang="fr-CA" sz="1400" dirty="0">
                <a:sym typeface="Wingdings" panose="05000000000000000000" pitchFamily="2" charset="2"/>
              </a:rPr>
              <a:t>, in the </a:t>
            </a:r>
            <a:r>
              <a:rPr lang="en-US" sz="1400" dirty="0"/>
              <a:t>“Heal” module.</a:t>
            </a:r>
            <a:r>
              <a:rPr lang="fr-CA" sz="1400" dirty="0">
                <a:sym typeface="Wingdings" panose="05000000000000000000" pitchFamily="2" charset="2"/>
              </a:rPr>
              <a:t> </a:t>
            </a:r>
            <a:endParaRPr lang="en-US" sz="1400" dirty="0"/>
          </a:p>
          <a:p>
            <a:endParaRPr lang="en-US" sz="1400" dirty="0"/>
          </a:p>
          <a:p>
            <a:r>
              <a:rPr lang="en-US" sz="1400" dirty="0"/>
              <a:t>BUT if you are using layers or datatypes to designate different </a:t>
            </a:r>
            <a:r>
              <a:rPr lang="en-US" sz="1400" b="1" dirty="0"/>
              <a:t>doses</a:t>
            </a:r>
            <a:r>
              <a:rPr lang="en-US" sz="1400" dirty="0"/>
              <a:t>, then the doses will be lost when the overlaps are removed. It is a lot smarter to avoid overlaps by snapping to a convenient grid in the CAD program. </a:t>
            </a:r>
          </a:p>
          <a:p>
            <a:endParaRPr lang="en-US" sz="1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500" y="876300"/>
            <a:ext cx="3195237" cy="2814285"/>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7100" y="4000500"/>
            <a:ext cx="2057038" cy="2114554"/>
          </a:xfrm>
          <a:prstGeom prst="rect">
            <a:avLst/>
          </a:prstGeom>
        </p:spPr>
      </p:pic>
      <p:cxnSp>
        <p:nvCxnSpPr>
          <p:cNvPr id="6" name="Straight Arrow Connector 5"/>
          <p:cNvCxnSpPr/>
          <p:nvPr/>
        </p:nvCxnSpPr>
        <p:spPr>
          <a:xfrm>
            <a:off x="8229600" y="2552700"/>
            <a:ext cx="0" cy="137160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965040" y="3309838"/>
            <a:ext cx="529119" cy="276999"/>
          </a:xfrm>
          <a:prstGeom prst="rect">
            <a:avLst/>
          </a:prstGeom>
          <a:noFill/>
        </p:spPr>
        <p:txBody>
          <a:bodyPr wrap="none" rtlCol="0">
            <a:spAutoFit/>
          </a:bodyPr>
          <a:lstStyle/>
          <a:p>
            <a:r>
              <a:rPr lang="fr-CA" sz="1200"/>
              <a:t>zoom</a:t>
            </a:r>
            <a:endParaRPr lang="en-US" sz="1200" dirty="0"/>
          </a:p>
        </p:txBody>
      </p:sp>
      <p:sp>
        <p:nvSpPr>
          <p:cNvPr id="8" name="TextBox 7"/>
          <p:cNvSpPr txBox="1"/>
          <p:nvPr/>
        </p:nvSpPr>
        <p:spPr>
          <a:xfrm>
            <a:off x="8572705" y="2090350"/>
            <a:ext cx="663964" cy="276999"/>
          </a:xfrm>
          <a:prstGeom prst="rect">
            <a:avLst/>
          </a:prstGeom>
          <a:noFill/>
        </p:spPr>
        <p:txBody>
          <a:bodyPr wrap="none" rtlCol="0">
            <a:spAutoFit/>
          </a:bodyPr>
          <a:lstStyle/>
          <a:p>
            <a:r>
              <a:rPr lang="fr-CA" sz="1200" dirty="0"/>
              <a:t>100 µm</a:t>
            </a:r>
            <a:endParaRPr lang="en-US" sz="1200" dirty="0"/>
          </a:p>
        </p:txBody>
      </p:sp>
      <p:cxnSp>
        <p:nvCxnSpPr>
          <p:cNvPr id="10" name="Straight Arrow Connector 9"/>
          <p:cNvCxnSpPr/>
          <p:nvPr/>
        </p:nvCxnSpPr>
        <p:spPr>
          <a:xfrm flipV="1">
            <a:off x="8610600" y="1905000"/>
            <a:ext cx="0" cy="647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576306" y="4820391"/>
            <a:ext cx="623889" cy="276999"/>
          </a:xfrm>
          <a:prstGeom prst="rect">
            <a:avLst/>
          </a:prstGeom>
          <a:noFill/>
        </p:spPr>
        <p:txBody>
          <a:bodyPr wrap="none" rtlCol="0">
            <a:spAutoFit/>
          </a:bodyPr>
          <a:lstStyle/>
          <a:p>
            <a:r>
              <a:rPr lang="fr-CA" sz="1200" dirty="0"/>
              <a:t>0.5 µm</a:t>
            </a:r>
            <a:endParaRPr lang="en-US" sz="1200" dirty="0"/>
          </a:p>
        </p:txBody>
      </p:sp>
      <p:cxnSp>
        <p:nvCxnSpPr>
          <p:cNvPr id="12" name="Straight Arrow Connector 11"/>
          <p:cNvCxnSpPr/>
          <p:nvPr/>
        </p:nvCxnSpPr>
        <p:spPr>
          <a:xfrm flipV="1">
            <a:off x="8494159" y="4876800"/>
            <a:ext cx="0" cy="22059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710337" y="1600200"/>
            <a:ext cx="1390612" cy="1015663"/>
          </a:xfrm>
          <a:prstGeom prst="rect">
            <a:avLst/>
          </a:prstGeom>
          <a:noFill/>
        </p:spPr>
        <p:txBody>
          <a:bodyPr wrap="square" rtlCol="0">
            <a:spAutoFit/>
          </a:bodyPr>
          <a:lstStyle/>
          <a:p>
            <a:r>
              <a:rPr lang="en-US" sz="1200" i="1" dirty="0">
                <a:latin typeface="Times New Roman" panose="02020603050405020304" pitchFamily="18" charset="0"/>
                <a:cs typeface="Times New Roman" panose="02020603050405020304" pitchFamily="18" charset="0"/>
              </a:rPr>
              <a:t>Overlaps on the big pads cause double exposures, but this does not matter at all.</a:t>
            </a:r>
          </a:p>
        </p:txBody>
      </p:sp>
      <p:sp>
        <p:nvSpPr>
          <p:cNvPr id="14" name="TextBox 13"/>
          <p:cNvSpPr txBox="1"/>
          <p:nvPr/>
        </p:nvSpPr>
        <p:spPr>
          <a:xfrm>
            <a:off x="9712877" y="4635724"/>
            <a:ext cx="1390612" cy="830997"/>
          </a:xfrm>
          <a:prstGeom prst="rect">
            <a:avLst/>
          </a:prstGeom>
          <a:noFill/>
        </p:spPr>
        <p:txBody>
          <a:bodyPr wrap="square" rtlCol="0">
            <a:spAutoFit/>
          </a:bodyPr>
          <a:lstStyle/>
          <a:p>
            <a:r>
              <a:rPr lang="en-US" sz="1200" i="1" dirty="0">
                <a:latin typeface="Times New Roman" panose="02020603050405020304" pitchFamily="18" charset="0"/>
                <a:cs typeface="Times New Roman" panose="02020603050405020304" pitchFamily="18" charset="0"/>
              </a:rPr>
              <a:t>Overlaps on the narrow wires will cause problems, shorting the wires.</a:t>
            </a:r>
          </a:p>
        </p:txBody>
      </p:sp>
    </p:spTree>
    <p:extLst>
      <p:ext uri="{BB962C8B-B14F-4D97-AF65-F5344CB8AC3E}">
        <p14:creationId xmlns:p14="http://schemas.microsoft.com/office/powerpoint/2010/main" val="3630398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9757" y="990600"/>
            <a:ext cx="4267200" cy="3631763"/>
          </a:xfrm>
          <a:prstGeom prst="rect">
            <a:avLst/>
          </a:prstGeom>
          <a:noFill/>
        </p:spPr>
        <p:txBody>
          <a:bodyPr wrap="square" rtlCol="0">
            <a:spAutoFit/>
          </a:bodyPr>
          <a:lstStyle/>
          <a:p>
            <a:r>
              <a:rPr lang="en-US" sz="2000" dirty="0"/>
              <a:t>Finding overlaps with </a:t>
            </a:r>
            <a:r>
              <a:rPr lang="en-US" sz="2000" dirty="0" err="1"/>
              <a:t>cview</a:t>
            </a:r>
            <a:endParaRPr lang="en-US" sz="2000" dirty="0"/>
          </a:p>
          <a:p>
            <a:endParaRPr lang="fr-CA" sz="1400" dirty="0"/>
          </a:p>
          <a:p>
            <a:r>
              <a:rPr lang="en-US" sz="1400" dirty="0"/>
              <a:t>It can be very difficult to see pattern overlaps, especially if you have accidentally placed two copies of a cell in one place, or if you have created an array with a pitch of zero.</a:t>
            </a:r>
          </a:p>
          <a:p>
            <a:endParaRPr lang="en-US" sz="1400" dirty="0"/>
          </a:p>
          <a:p>
            <a:r>
              <a:rPr lang="en-US" sz="1400" dirty="0"/>
              <a:t>Often such problems are not found until you look at the pattern in resist, and say “what happened?!”</a:t>
            </a:r>
          </a:p>
          <a:p>
            <a:endParaRPr lang="en-US" sz="1400" dirty="0"/>
          </a:p>
          <a:p>
            <a:r>
              <a:rPr lang="en-US" sz="1400" dirty="0"/>
              <a:t>That’s when you can look at the </a:t>
            </a:r>
            <a:r>
              <a:rPr lang="en-US" sz="1400" dirty="0" err="1"/>
              <a:t>gpf</a:t>
            </a:r>
            <a:r>
              <a:rPr lang="en-US" sz="1400" dirty="0"/>
              <a:t> pattern with “</a:t>
            </a:r>
            <a:r>
              <a:rPr lang="en-US" sz="1400" dirty="0" err="1"/>
              <a:t>cview</a:t>
            </a:r>
            <a:r>
              <a:rPr lang="en-US" sz="1400" dirty="0"/>
              <a:t>,” which is one of the only ways to find overlaps. By hovering the cursor over the pattern  and pressing the “Ctrl” key, you will get a report on all the shapes under the cursor.</a:t>
            </a:r>
          </a:p>
          <a:p>
            <a:endParaRPr lang="en-US" sz="1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609600"/>
            <a:ext cx="6242485" cy="5524500"/>
          </a:xfrm>
          <a:prstGeom prst="rect">
            <a:avLst/>
          </a:prstGeom>
        </p:spPr>
      </p:pic>
      <p:sp>
        <p:nvSpPr>
          <p:cNvPr id="5" name="Left Arrow 4"/>
          <p:cNvSpPr/>
          <p:nvPr/>
        </p:nvSpPr>
        <p:spPr>
          <a:xfrm rot="2307365">
            <a:off x="8130760" y="3359893"/>
            <a:ext cx="202854" cy="164912"/>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362894" y="1731318"/>
            <a:ext cx="1409700" cy="461665"/>
          </a:xfrm>
          <a:prstGeom prst="rect">
            <a:avLst/>
          </a:prstGeom>
          <a:noFill/>
        </p:spPr>
        <p:txBody>
          <a:bodyPr wrap="square" rtlCol="0">
            <a:spAutoFit/>
          </a:bodyPr>
          <a:lstStyle/>
          <a:p>
            <a:r>
              <a:rPr lang="en-US" sz="1200" dirty="0"/>
              <a:t>Two shapes are under the cursor</a:t>
            </a:r>
          </a:p>
        </p:txBody>
      </p:sp>
      <p:cxnSp>
        <p:nvCxnSpPr>
          <p:cNvPr id="8" name="Straight Arrow Connector 7"/>
          <p:cNvCxnSpPr>
            <a:stCxn id="6" idx="1"/>
          </p:cNvCxnSpPr>
          <p:nvPr/>
        </p:nvCxnSpPr>
        <p:spPr>
          <a:xfrm flipH="1" flipV="1">
            <a:off x="7086600" y="1799110"/>
            <a:ext cx="1276294" cy="1630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6" idx="1"/>
          </p:cNvCxnSpPr>
          <p:nvPr/>
        </p:nvCxnSpPr>
        <p:spPr>
          <a:xfrm flipH="1">
            <a:off x="7239000" y="1962151"/>
            <a:ext cx="1123894" cy="6472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280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6900" y="1676400"/>
            <a:ext cx="7329344" cy="2985433"/>
          </a:xfrm>
          <a:prstGeom prst="rect">
            <a:avLst/>
          </a:prstGeom>
          <a:noFill/>
        </p:spPr>
        <p:txBody>
          <a:bodyPr wrap="square" rtlCol="0">
            <a:spAutoFit/>
          </a:bodyPr>
          <a:lstStyle/>
          <a:p>
            <a:r>
              <a:rPr lang="en-US" sz="2000" dirty="0"/>
              <a:t>Summary:  Watch out for these stupid mistakes</a:t>
            </a:r>
          </a:p>
          <a:p>
            <a:endParaRPr lang="fr-CA" sz="1400" dirty="0"/>
          </a:p>
          <a:p>
            <a:pPr marL="285750" indent="-285750">
              <a:buFont typeface="Arial" panose="020B0604020202020204" pitchFamily="34" charset="0"/>
              <a:buChar char="•"/>
            </a:pPr>
            <a:r>
              <a:rPr lang="en-US" sz="1400" dirty="0"/>
              <a:t>Using too many vertices to define the unit cell of an array</a:t>
            </a:r>
            <a:br>
              <a:rPr lang="en-US" sz="1400" dirty="0"/>
            </a:br>
            <a:endParaRPr lang="en-US" sz="1400" dirty="0"/>
          </a:p>
          <a:p>
            <a:pPr marL="285750" indent="-285750">
              <a:buFont typeface="Arial" panose="020B0604020202020204" pitchFamily="34" charset="0"/>
              <a:buChar char="•"/>
            </a:pPr>
            <a:r>
              <a:rPr lang="en-US" sz="1400" dirty="0"/>
              <a:t>Using a design grid which is not a multiple of the beam step (unless you have a good reason)</a:t>
            </a:r>
            <a:br>
              <a:rPr lang="en-US" sz="1400" dirty="0"/>
            </a:br>
            <a:endParaRPr lang="en-US" sz="1400" dirty="0"/>
          </a:p>
          <a:p>
            <a:pPr marL="285750" indent="-285750">
              <a:buFont typeface="Arial" panose="020B0604020202020204" pitchFamily="34" charset="0"/>
              <a:buChar char="•"/>
            </a:pPr>
            <a:r>
              <a:rPr lang="en-US" sz="1400" dirty="0"/>
              <a:t>Setting the beam step below 5nm to decrease roughness</a:t>
            </a:r>
            <a:br>
              <a:rPr lang="en-US" sz="1400" dirty="0"/>
            </a:br>
            <a:endParaRPr lang="en-US" sz="1400" dirty="0"/>
          </a:p>
          <a:p>
            <a:pPr marL="285750" indent="-285750">
              <a:buFont typeface="Arial" panose="020B0604020202020204" pitchFamily="34" charset="0"/>
              <a:buChar char="•"/>
            </a:pPr>
            <a:r>
              <a:rPr lang="en-US" sz="1400" dirty="0"/>
              <a:t>Choosing the wrong type of resist. Use positive to make holes, negative to make posts.</a:t>
            </a:r>
            <a:br>
              <a:rPr lang="en-US" sz="1400" dirty="0"/>
            </a:br>
            <a:endParaRPr lang="en-US" sz="1400" dirty="0"/>
          </a:p>
          <a:p>
            <a:pPr marL="285750" indent="-285750">
              <a:buFont typeface="Arial" panose="020B0604020202020204" pitchFamily="34" charset="0"/>
              <a:buChar char="•"/>
            </a:pPr>
            <a:r>
              <a:rPr lang="en-US" sz="1400" dirty="0"/>
              <a:t>Including sloppy or accidental overlaps</a:t>
            </a:r>
          </a:p>
          <a:p>
            <a:endParaRPr lang="en-US" sz="1400" dirty="0"/>
          </a:p>
          <a:p>
            <a:endParaRPr lang="en-US" sz="1400" dirty="0"/>
          </a:p>
        </p:txBody>
      </p:sp>
    </p:spTree>
    <p:extLst>
      <p:ext uri="{BB962C8B-B14F-4D97-AF65-F5344CB8AC3E}">
        <p14:creationId xmlns:p14="http://schemas.microsoft.com/office/powerpoint/2010/main" val="1430332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5199" y="1995713"/>
            <a:ext cx="7233667" cy="1631216"/>
          </a:xfrm>
          <a:prstGeom prst="rect">
            <a:avLst/>
          </a:prstGeom>
          <a:noFill/>
        </p:spPr>
        <p:txBody>
          <a:bodyPr wrap="square" rtlCol="0">
            <a:spAutoFit/>
          </a:bodyPr>
          <a:lstStyle/>
          <a:p>
            <a:r>
              <a:rPr lang="en-US" sz="2000" b="1" dirty="0"/>
              <a:t>The End </a:t>
            </a:r>
          </a:p>
          <a:p>
            <a:endParaRPr lang="en-US" sz="2000" b="1" dirty="0"/>
          </a:p>
          <a:p>
            <a:endParaRPr lang="en-US" sz="2000" b="1" dirty="0"/>
          </a:p>
          <a:p>
            <a:r>
              <a:rPr lang="en-US" sz="2000" dirty="0"/>
              <a:t>Now you should proceed to the quiz.</a:t>
            </a:r>
          </a:p>
          <a:p>
            <a:endParaRPr lang="en-US" sz="2000" b="1" dirty="0"/>
          </a:p>
        </p:txBody>
      </p:sp>
    </p:spTree>
    <p:extLst>
      <p:ext uri="{BB962C8B-B14F-4D97-AF65-F5344CB8AC3E}">
        <p14:creationId xmlns:p14="http://schemas.microsoft.com/office/powerpoint/2010/main" val="3734174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p:cNvSpPr/>
          <p:nvPr/>
        </p:nvSpPr>
        <p:spPr>
          <a:xfrm>
            <a:off x="9059501" y="4401642"/>
            <a:ext cx="793287" cy="460228"/>
          </a:xfrm>
          <a:prstGeom prst="trapezoid">
            <a:avLst/>
          </a:prstGeom>
          <a:pattFill prst="ltHorz">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348231" y="527092"/>
            <a:ext cx="5221533" cy="4370427"/>
          </a:xfrm>
          <a:prstGeom prst="rect">
            <a:avLst/>
          </a:prstGeom>
          <a:noFill/>
        </p:spPr>
        <p:txBody>
          <a:bodyPr wrap="square" rtlCol="0">
            <a:spAutoFit/>
          </a:bodyPr>
          <a:lstStyle/>
          <a:p>
            <a:r>
              <a:rPr lang="en-US" sz="2000" dirty="0"/>
              <a:t>Settle Down</a:t>
            </a:r>
          </a:p>
          <a:p>
            <a:endParaRPr lang="en-US" sz="2000" dirty="0"/>
          </a:p>
          <a:p>
            <a:r>
              <a:rPr lang="en-US" sz="1400" dirty="0"/>
              <a:t>Now that you have completed the CAD tutorial, you probably think you can slap together your design and the e-beam system will poop out a shiny nugget. Nope.</a:t>
            </a:r>
          </a:p>
          <a:p>
            <a:endParaRPr lang="en-US" sz="1400" dirty="0"/>
          </a:p>
          <a:p>
            <a:r>
              <a:rPr lang="en-US" sz="1400" dirty="0"/>
              <a:t>First, let’s think about </a:t>
            </a:r>
            <a:r>
              <a:rPr lang="en-US" sz="1400" b="1" dirty="0"/>
              <a:t>settling time</a:t>
            </a:r>
            <a:r>
              <a:rPr lang="en-US" sz="1400" dirty="0"/>
              <a:t>. Every shape requires the beam to be deflected to a particular place, using a 20-bit main-field DAC and a fast 14-bit subfield DAC. (You should know what a DAC is by now, so go look it up.)</a:t>
            </a:r>
          </a:p>
          <a:p>
            <a:endParaRPr lang="en-US" sz="1400" dirty="0"/>
          </a:p>
          <a:p>
            <a:r>
              <a:rPr lang="en-US" sz="1400" dirty="0"/>
              <a:t>After one main-field deflection, the beam remains blanked for ~150µs while the beam position settles. (Or longer, if the deflection is large.)</a:t>
            </a:r>
          </a:p>
          <a:p>
            <a:endParaRPr lang="en-US" sz="1400" dirty="0"/>
          </a:p>
          <a:p>
            <a:r>
              <a:rPr lang="en-US" sz="1400" dirty="0"/>
              <a:t>After one subfield deflection, the beam remains blanked for ~1 µs (or longer) while the beam position settles.</a:t>
            </a:r>
          </a:p>
          <a:p>
            <a:endParaRPr lang="en-US" sz="1400" dirty="0"/>
          </a:p>
          <a:p>
            <a:r>
              <a:rPr lang="en-US" sz="1400" dirty="0"/>
              <a:t>For patterns with a lot of small shapes, this can really add up.</a:t>
            </a:r>
          </a:p>
        </p:txBody>
      </p:sp>
      <p:cxnSp>
        <p:nvCxnSpPr>
          <p:cNvPr id="6" name="Straight Arrow Connector 5"/>
          <p:cNvCxnSpPr/>
          <p:nvPr/>
        </p:nvCxnSpPr>
        <p:spPr>
          <a:xfrm>
            <a:off x="8864937" y="3820301"/>
            <a:ext cx="389128" cy="811455"/>
          </a:xfrm>
          <a:prstGeom prst="straightConnector1">
            <a:avLst/>
          </a:prstGeom>
          <a:ln w="9525">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8864937" y="803950"/>
            <a:ext cx="646043" cy="3041374"/>
          </a:xfrm>
          <a:prstGeom prst="straightConnector1">
            <a:avLst/>
          </a:prstGeom>
          <a:ln w="9525">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 name="Isosceles Triangle 10"/>
          <p:cNvSpPr/>
          <p:nvPr/>
        </p:nvSpPr>
        <p:spPr>
          <a:xfrm rot="10800000">
            <a:off x="9468590" y="368197"/>
            <a:ext cx="84779" cy="4357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301446" y="3015702"/>
            <a:ext cx="1580520" cy="523220"/>
          </a:xfrm>
          <a:prstGeom prst="rect">
            <a:avLst/>
          </a:prstGeom>
          <a:noFill/>
        </p:spPr>
        <p:txBody>
          <a:bodyPr wrap="square" rtlCol="0">
            <a:spAutoFit/>
          </a:bodyPr>
          <a:lstStyle/>
          <a:p>
            <a:r>
              <a:rPr lang="en-US" sz="1400" dirty="0"/>
              <a:t>main deflector</a:t>
            </a:r>
          </a:p>
          <a:p>
            <a:r>
              <a:rPr lang="en-US" sz="1400" dirty="0"/>
              <a:t>~150 µs</a:t>
            </a:r>
          </a:p>
        </p:txBody>
      </p:sp>
      <p:sp>
        <p:nvSpPr>
          <p:cNvPr id="13" name="TextBox 12"/>
          <p:cNvSpPr txBox="1"/>
          <p:nvPr/>
        </p:nvSpPr>
        <p:spPr>
          <a:xfrm>
            <a:off x="9301446" y="3820301"/>
            <a:ext cx="1580520" cy="523220"/>
          </a:xfrm>
          <a:prstGeom prst="rect">
            <a:avLst/>
          </a:prstGeom>
          <a:noFill/>
        </p:spPr>
        <p:txBody>
          <a:bodyPr wrap="square" rtlCol="0">
            <a:spAutoFit/>
          </a:bodyPr>
          <a:lstStyle/>
          <a:p>
            <a:r>
              <a:rPr lang="en-US" sz="1400" dirty="0"/>
              <a:t>subfield deflector</a:t>
            </a:r>
          </a:p>
          <a:p>
            <a:r>
              <a:rPr lang="en-US" sz="1400" dirty="0"/>
              <a:t>~1 µs</a:t>
            </a:r>
          </a:p>
        </p:txBody>
      </p:sp>
    </p:spTree>
    <p:extLst>
      <p:ext uri="{BB962C8B-B14F-4D97-AF65-F5344CB8AC3E}">
        <p14:creationId xmlns:p14="http://schemas.microsoft.com/office/powerpoint/2010/main" val="267387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5704" y="2587424"/>
            <a:ext cx="2468223" cy="3873010"/>
          </a:xfrm>
          <a:prstGeom prst="rect">
            <a:avLst/>
          </a:prstGeom>
        </p:spPr>
      </p:pic>
      <p:sp>
        <p:nvSpPr>
          <p:cNvPr id="2" name="TextBox 1"/>
          <p:cNvSpPr txBox="1"/>
          <p:nvPr/>
        </p:nvSpPr>
        <p:spPr>
          <a:xfrm>
            <a:off x="1422618" y="696650"/>
            <a:ext cx="5221533" cy="2739211"/>
          </a:xfrm>
          <a:prstGeom prst="rect">
            <a:avLst/>
          </a:prstGeom>
          <a:noFill/>
        </p:spPr>
        <p:txBody>
          <a:bodyPr wrap="square" rtlCol="0">
            <a:spAutoFit/>
          </a:bodyPr>
          <a:lstStyle/>
          <a:p>
            <a:r>
              <a:rPr lang="en-US" sz="2000" dirty="0"/>
              <a:t>This  is not a circle</a:t>
            </a:r>
          </a:p>
          <a:p>
            <a:endParaRPr lang="fr-CA" sz="2000" dirty="0"/>
          </a:p>
          <a:p>
            <a:endParaRPr lang="en-US" sz="2000" dirty="0"/>
          </a:p>
          <a:p>
            <a:r>
              <a:rPr lang="en-US" sz="1400" dirty="0"/>
              <a:t>This is a polygon with n sides. There is no such thing as a circle in </a:t>
            </a:r>
            <a:br>
              <a:rPr lang="en-US" sz="1400" dirty="0"/>
            </a:br>
            <a:r>
              <a:rPr lang="en-US" sz="1400" dirty="0"/>
              <a:t>e-beam land. The number of sides matters a lot, because the use of more sides requires the use of more small shapes to generate the pattern.</a:t>
            </a:r>
          </a:p>
          <a:p>
            <a:endParaRPr lang="en-US" sz="1400" dirty="0"/>
          </a:p>
          <a:p>
            <a:r>
              <a:rPr lang="en-US" sz="1400" dirty="0"/>
              <a:t>This means the deflection settling time will increase dramatically simply by using more vertices to define the polygon. After conversion to </a:t>
            </a:r>
            <a:r>
              <a:rPr lang="en-US" sz="1400" dirty="0" err="1"/>
              <a:t>gpf</a:t>
            </a:r>
            <a:r>
              <a:rPr lang="en-US" sz="1400" dirty="0"/>
              <a:t> format, a “circle” could look like this…</a:t>
            </a:r>
          </a:p>
        </p:txBody>
      </p:sp>
      <p:sp>
        <p:nvSpPr>
          <p:cNvPr id="3" name="Oval 2"/>
          <p:cNvSpPr/>
          <p:nvPr/>
        </p:nvSpPr>
        <p:spPr>
          <a:xfrm>
            <a:off x="850303" y="333312"/>
            <a:ext cx="1144631" cy="11446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525741" y="3265637"/>
            <a:ext cx="2955589" cy="307777"/>
          </a:xfrm>
          <a:prstGeom prst="rect">
            <a:avLst/>
          </a:prstGeom>
          <a:noFill/>
        </p:spPr>
        <p:txBody>
          <a:bodyPr wrap="square" rtlCol="0">
            <a:spAutoFit/>
          </a:bodyPr>
          <a:lstStyle/>
          <a:p>
            <a:r>
              <a:rPr lang="en-US" sz="1400" dirty="0"/>
              <a:t>…if we use 360 sides</a:t>
            </a:r>
          </a:p>
        </p:txBody>
      </p:sp>
      <p:sp>
        <p:nvSpPr>
          <p:cNvPr id="6" name="TextBox 5"/>
          <p:cNvSpPr txBox="1"/>
          <p:nvPr/>
        </p:nvSpPr>
        <p:spPr>
          <a:xfrm>
            <a:off x="8485984" y="5366435"/>
            <a:ext cx="2955589" cy="307777"/>
          </a:xfrm>
          <a:prstGeom prst="rect">
            <a:avLst/>
          </a:prstGeom>
          <a:noFill/>
        </p:spPr>
        <p:txBody>
          <a:bodyPr wrap="square" rtlCol="0">
            <a:spAutoFit/>
          </a:bodyPr>
          <a:lstStyle/>
          <a:p>
            <a:r>
              <a:rPr lang="en-US" sz="1400" dirty="0"/>
              <a:t>…or like this if we use only 6 sides</a:t>
            </a:r>
          </a:p>
        </p:txBody>
      </p:sp>
    </p:spTree>
    <p:extLst>
      <p:ext uri="{BB962C8B-B14F-4D97-AF65-F5344CB8AC3E}">
        <p14:creationId xmlns:p14="http://schemas.microsoft.com/office/powerpoint/2010/main" val="3501511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139" y="1200916"/>
            <a:ext cx="2468223" cy="3873010"/>
          </a:xfrm>
          <a:prstGeom prst="rect">
            <a:avLst/>
          </a:prstGeom>
        </p:spPr>
      </p:pic>
      <p:cxnSp>
        <p:nvCxnSpPr>
          <p:cNvPr id="4" name="Straight Arrow Connector 3"/>
          <p:cNvCxnSpPr/>
          <p:nvPr/>
        </p:nvCxnSpPr>
        <p:spPr>
          <a:xfrm>
            <a:off x="2168936" y="5115912"/>
            <a:ext cx="1125886" cy="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398030" y="5171508"/>
            <a:ext cx="793287" cy="307777"/>
          </a:xfrm>
          <a:prstGeom prst="rect">
            <a:avLst/>
          </a:prstGeom>
          <a:noFill/>
        </p:spPr>
        <p:txBody>
          <a:bodyPr wrap="square" rtlCol="0">
            <a:spAutoFit/>
          </a:bodyPr>
          <a:lstStyle/>
          <a:p>
            <a:r>
              <a:rPr lang="fr-CA" sz="1400" dirty="0"/>
              <a:t>200 nm</a:t>
            </a:r>
            <a:endParaRPr lang="en-US" sz="1400" dirty="0"/>
          </a:p>
        </p:txBody>
      </p:sp>
      <p:sp>
        <p:nvSpPr>
          <p:cNvPr id="6" name="Oval 5"/>
          <p:cNvSpPr/>
          <p:nvPr/>
        </p:nvSpPr>
        <p:spPr>
          <a:xfrm>
            <a:off x="1969174" y="1450404"/>
            <a:ext cx="1398850" cy="139885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991315" y="3452391"/>
            <a:ext cx="1398850" cy="139885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991669" y="2511404"/>
            <a:ext cx="3354819" cy="2893100"/>
          </a:xfrm>
          <a:prstGeom prst="rect">
            <a:avLst/>
          </a:prstGeom>
          <a:noFill/>
        </p:spPr>
        <p:txBody>
          <a:bodyPr wrap="square" rtlCol="0">
            <a:spAutoFit/>
          </a:bodyPr>
          <a:lstStyle/>
          <a:p>
            <a:r>
              <a:rPr lang="en-US" sz="1400" dirty="0"/>
              <a:t>The diameter of this “circle” is 200nm. We have converted it to </a:t>
            </a:r>
            <a:r>
              <a:rPr lang="en-US" sz="1400" dirty="0" err="1"/>
              <a:t>gpf</a:t>
            </a:r>
            <a:r>
              <a:rPr lang="en-US" sz="1400" dirty="0"/>
              <a:t> format using a 5nm beam step size. When exposed at a high enough dose, these two “circles” will look exactly the same on the wafer. </a:t>
            </a:r>
            <a:br>
              <a:rPr lang="en-US" sz="1400" dirty="0"/>
            </a:br>
            <a:endParaRPr lang="en-US" sz="1400" dirty="0"/>
          </a:p>
          <a:p>
            <a:r>
              <a:rPr lang="en-US" sz="1400" dirty="0"/>
              <a:t>	BUT</a:t>
            </a:r>
          </a:p>
          <a:p>
            <a:br>
              <a:rPr lang="en-US" sz="1400" dirty="0"/>
            </a:br>
            <a:r>
              <a:rPr lang="en-US" sz="1400" dirty="0"/>
              <a:t>The first one will have a settling time overhead of </a:t>
            </a:r>
            <a:r>
              <a:rPr lang="en-US" sz="1400" b="1" dirty="0"/>
              <a:t>19 µs</a:t>
            </a:r>
            <a:r>
              <a:rPr lang="en-US" sz="1400" dirty="0"/>
              <a:t> and the second will have a settling time of </a:t>
            </a:r>
            <a:r>
              <a:rPr lang="en-US" sz="1400" b="1" dirty="0"/>
              <a:t>3 µs</a:t>
            </a:r>
            <a:r>
              <a:rPr lang="en-US" sz="1400" dirty="0"/>
              <a:t>.</a:t>
            </a:r>
          </a:p>
          <a:p>
            <a:endParaRPr lang="en-US" sz="1400" dirty="0"/>
          </a:p>
          <a:p>
            <a:endParaRPr lang="en-US" sz="1400" dirty="0"/>
          </a:p>
        </p:txBody>
      </p:sp>
      <p:sp>
        <p:nvSpPr>
          <p:cNvPr id="9" name="TextBox 8"/>
          <p:cNvSpPr txBox="1"/>
          <p:nvPr/>
        </p:nvSpPr>
        <p:spPr>
          <a:xfrm>
            <a:off x="3996275" y="1222969"/>
            <a:ext cx="2057904" cy="523220"/>
          </a:xfrm>
          <a:prstGeom prst="rect">
            <a:avLst/>
          </a:prstGeom>
          <a:noFill/>
        </p:spPr>
        <p:txBody>
          <a:bodyPr wrap="square" rtlCol="0">
            <a:spAutoFit/>
          </a:bodyPr>
          <a:lstStyle/>
          <a:p>
            <a:r>
              <a:rPr lang="fr-CA" sz="1400" dirty="0" err="1"/>
              <a:t>Actual</a:t>
            </a:r>
            <a:r>
              <a:rPr lang="fr-CA" sz="1400" dirty="0"/>
              <a:t> size </a:t>
            </a:r>
            <a:r>
              <a:rPr lang="fr-CA" sz="1400" dirty="0" err="1"/>
              <a:t>after</a:t>
            </a:r>
            <a:r>
              <a:rPr lang="fr-CA" sz="1400" dirty="0"/>
              <a:t> </a:t>
            </a:r>
            <a:r>
              <a:rPr lang="fr-CA" sz="1400" dirty="0" err="1"/>
              <a:t>exposure</a:t>
            </a:r>
            <a:r>
              <a:rPr lang="fr-CA" sz="1400" dirty="0"/>
              <a:t> and </a:t>
            </a:r>
            <a:r>
              <a:rPr lang="fr-CA" sz="1400" dirty="0" err="1"/>
              <a:t>development</a:t>
            </a:r>
            <a:r>
              <a:rPr lang="fr-CA" sz="1400" dirty="0"/>
              <a:t> </a:t>
            </a:r>
            <a:endParaRPr lang="en-US" sz="1400" dirty="0"/>
          </a:p>
        </p:txBody>
      </p:sp>
      <p:cxnSp>
        <p:nvCxnSpPr>
          <p:cNvPr id="11" name="Straight Arrow Connector 10"/>
          <p:cNvCxnSpPr/>
          <p:nvPr/>
        </p:nvCxnSpPr>
        <p:spPr>
          <a:xfrm flipH="1">
            <a:off x="3391153" y="1708348"/>
            <a:ext cx="646415" cy="27277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19672" y="457754"/>
            <a:ext cx="5221533" cy="1015663"/>
          </a:xfrm>
          <a:prstGeom prst="rect">
            <a:avLst/>
          </a:prstGeom>
          <a:noFill/>
        </p:spPr>
        <p:txBody>
          <a:bodyPr wrap="square" rtlCol="0">
            <a:spAutoFit/>
          </a:bodyPr>
          <a:lstStyle/>
          <a:p>
            <a:r>
              <a:rPr lang="fr-CA" sz="2000" dirty="0" err="1"/>
              <a:t>What</a:t>
            </a:r>
            <a:r>
              <a:rPr lang="fr-CA" sz="2000" dirty="0"/>
              <a:t> </a:t>
            </a:r>
            <a:r>
              <a:rPr lang="fr-CA" sz="2000" dirty="0" err="1"/>
              <a:t>you</a:t>
            </a:r>
            <a:r>
              <a:rPr lang="fr-CA" sz="2000" dirty="0"/>
              <a:t> design </a:t>
            </a:r>
            <a:r>
              <a:rPr lang="fr-CA" sz="2000" dirty="0" err="1"/>
              <a:t>is</a:t>
            </a:r>
            <a:r>
              <a:rPr lang="fr-CA" sz="2000" dirty="0"/>
              <a:t> not </a:t>
            </a:r>
            <a:r>
              <a:rPr lang="fr-CA" sz="2000" dirty="0" err="1"/>
              <a:t>what</a:t>
            </a:r>
            <a:r>
              <a:rPr lang="fr-CA" sz="2000" dirty="0"/>
              <a:t> </a:t>
            </a:r>
            <a:r>
              <a:rPr lang="fr-CA" sz="2000" dirty="0" err="1"/>
              <a:t>you</a:t>
            </a:r>
            <a:r>
              <a:rPr lang="fr-CA" sz="2000" dirty="0"/>
              <a:t> </a:t>
            </a:r>
            <a:r>
              <a:rPr lang="fr-CA" sz="2000" dirty="0" err="1"/>
              <a:t>get</a:t>
            </a:r>
            <a:endParaRPr lang="en-US" sz="2000" dirty="0"/>
          </a:p>
          <a:p>
            <a:endParaRPr lang="fr-CA" sz="2000" dirty="0"/>
          </a:p>
          <a:p>
            <a:endParaRPr lang="en-US" sz="2000" dirty="0"/>
          </a:p>
        </p:txBody>
      </p:sp>
      <p:sp>
        <p:nvSpPr>
          <p:cNvPr id="15" name="Rectangle 14"/>
          <p:cNvSpPr/>
          <p:nvPr/>
        </p:nvSpPr>
        <p:spPr>
          <a:xfrm>
            <a:off x="8532382" y="1998358"/>
            <a:ext cx="1889356" cy="1889356"/>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9132898" y="3536752"/>
            <a:ext cx="793287" cy="307777"/>
          </a:xfrm>
          <a:prstGeom prst="rect">
            <a:avLst/>
          </a:prstGeom>
          <a:noFill/>
        </p:spPr>
        <p:txBody>
          <a:bodyPr wrap="square" rtlCol="0">
            <a:spAutoFit/>
          </a:bodyPr>
          <a:lstStyle/>
          <a:p>
            <a:r>
              <a:rPr lang="fr-CA" sz="1400" dirty="0"/>
              <a:t>3 mm</a:t>
            </a:r>
            <a:endParaRPr lang="en-US" sz="1400" dirty="0"/>
          </a:p>
        </p:txBody>
      </p:sp>
      <p:sp>
        <p:nvSpPr>
          <p:cNvPr id="17" name="TextBox 16"/>
          <p:cNvSpPr txBox="1"/>
          <p:nvPr/>
        </p:nvSpPr>
        <p:spPr>
          <a:xfrm>
            <a:off x="7852132" y="4151816"/>
            <a:ext cx="3266004" cy="2462213"/>
          </a:xfrm>
          <a:prstGeom prst="rect">
            <a:avLst/>
          </a:prstGeom>
          <a:noFill/>
        </p:spPr>
        <p:txBody>
          <a:bodyPr wrap="square" rtlCol="0">
            <a:spAutoFit/>
          </a:bodyPr>
          <a:lstStyle/>
          <a:p>
            <a:r>
              <a:rPr lang="en-US" sz="1400" dirty="0"/>
              <a:t>A 3 x 3 mm patch of these dots with a pitch of 300nm (center-to-center spacing) will contain 100 million polygons. </a:t>
            </a:r>
          </a:p>
          <a:p>
            <a:endParaRPr lang="en-US" sz="1400" dirty="0"/>
          </a:p>
          <a:p>
            <a:r>
              <a:rPr lang="en-US" sz="1400" dirty="0"/>
              <a:t>The total overhead for deflection settling is </a:t>
            </a:r>
            <a:r>
              <a:rPr lang="en-US" sz="1400" b="1" dirty="0"/>
              <a:t>32 minutes </a:t>
            </a:r>
            <a:r>
              <a:rPr lang="en-US" sz="1400" dirty="0"/>
              <a:t>for the 360 sided shape, or </a:t>
            </a:r>
            <a:br>
              <a:rPr lang="en-US" sz="1400" dirty="0"/>
            </a:br>
            <a:r>
              <a:rPr lang="en-US" sz="1400" b="1" dirty="0"/>
              <a:t>5 minutes </a:t>
            </a:r>
            <a:r>
              <a:rPr lang="en-US" sz="1400" dirty="0"/>
              <a:t>for the hexagon.</a:t>
            </a:r>
          </a:p>
          <a:p>
            <a:endParaRPr lang="en-US" sz="1400" dirty="0"/>
          </a:p>
          <a:p>
            <a:r>
              <a:rPr lang="en-US" sz="1400" dirty="0"/>
              <a:t>So being stupid will cost you some serious money. In this case, it will cost ~ $50 more for each pattern.</a:t>
            </a:r>
          </a:p>
        </p:txBody>
      </p:sp>
    </p:spTree>
    <p:extLst>
      <p:ext uri="{BB962C8B-B14F-4D97-AF65-F5344CB8AC3E}">
        <p14:creationId xmlns:p14="http://schemas.microsoft.com/office/powerpoint/2010/main" val="144684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404361" y="2521149"/>
            <a:ext cx="1398850" cy="139885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319672" y="457754"/>
            <a:ext cx="5221533" cy="6709529"/>
          </a:xfrm>
          <a:prstGeom prst="rect">
            <a:avLst/>
          </a:prstGeom>
          <a:noFill/>
        </p:spPr>
        <p:txBody>
          <a:bodyPr wrap="square" rtlCol="0">
            <a:spAutoFit/>
          </a:bodyPr>
          <a:lstStyle/>
          <a:p>
            <a:r>
              <a:rPr lang="fr-CA" sz="2000" dirty="0" err="1"/>
              <a:t>Why</a:t>
            </a:r>
            <a:r>
              <a:rPr lang="fr-CA" sz="2000" dirty="0"/>
              <a:t> not </a:t>
            </a:r>
            <a:r>
              <a:rPr lang="fr-CA" sz="2000" dirty="0" err="1"/>
              <a:t>reduce</a:t>
            </a:r>
            <a:r>
              <a:rPr lang="fr-CA" sz="2000" dirty="0"/>
              <a:t> </a:t>
            </a:r>
            <a:r>
              <a:rPr lang="fr-CA" sz="2000" dirty="0" err="1"/>
              <a:t>that</a:t>
            </a:r>
            <a:r>
              <a:rPr lang="fr-CA" sz="2000" dirty="0"/>
              <a:t> dot down to one pixel?</a:t>
            </a:r>
          </a:p>
          <a:p>
            <a:endParaRPr lang="fr-CA" sz="2000" dirty="0"/>
          </a:p>
          <a:p>
            <a:r>
              <a:rPr lang="fr-CA" sz="1400" dirty="0" err="1"/>
              <a:t>That’s</a:t>
            </a:r>
            <a:r>
              <a:rPr lang="fr-CA" sz="1400" dirty="0"/>
              <a:t> not a </a:t>
            </a:r>
            <a:r>
              <a:rPr lang="fr-CA" sz="1400" dirty="0" err="1"/>
              <a:t>bad</a:t>
            </a:r>
            <a:r>
              <a:rPr lang="fr-CA" sz="1400" dirty="0"/>
              <a:t> </a:t>
            </a:r>
            <a:r>
              <a:rPr lang="fr-CA" sz="1400" dirty="0" err="1"/>
              <a:t>idea</a:t>
            </a:r>
            <a:r>
              <a:rPr lang="fr-CA" sz="1400" dirty="0"/>
              <a:t>. You </a:t>
            </a:r>
            <a:r>
              <a:rPr lang="fr-CA" sz="1400" dirty="0" err="1"/>
              <a:t>can</a:t>
            </a:r>
            <a:r>
              <a:rPr lang="fr-CA" sz="1400" dirty="0"/>
              <a:t> </a:t>
            </a:r>
            <a:r>
              <a:rPr lang="fr-CA" sz="1400" dirty="0" err="1"/>
              <a:t>bias</a:t>
            </a:r>
            <a:r>
              <a:rPr lang="fr-CA" sz="1400" dirty="0"/>
              <a:t> a dot down to one pixel. If </a:t>
            </a:r>
            <a:r>
              <a:rPr lang="fr-CA" sz="1400" dirty="0" err="1"/>
              <a:t>you</a:t>
            </a:r>
            <a:r>
              <a:rPr lang="fr-CA" sz="1400" dirty="0"/>
              <a:t> </a:t>
            </a:r>
            <a:r>
              <a:rPr lang="fr-CA" sz="1400" dirty="0" err="1"/>
              <a:t>want</a:t>
            </a:r>
            <a:r>
              <a:rPr lang="fr-CA" sz="1400" dirty="0"/>
              <a:t> to use a </a:t>
            </a:r>
            <a:r>
              <a:rPr lang="fr-CA" sz="1400" dirty="0" err="1"/>
              <a:t>beam</a:t>
            </a:r>
            <a:r>
              <a:rPr lang="fr-CA" sz="1400" dirty="0"/>
              <a:t> </a:t>
            </a:r>
            <a:r>
              <a:rPr lang="fr-CA" sz="1400" dirty="0" err="1"/>
              <a:t>step</a:t>
            </a:r>
            <a:r>
              <a:rPr lang="fr-CA" sz="1400" dirty="0"/>
              <a:t> size of 5 nm, </a:t>
            </a:r>
            <a:r>
              <a:rPr lang="fr-CA" sz="1400" dirty="0" err="1"/>
              <a:t>then</a:t>
            </a:r>
            <a:r>
              <a:rPr lang="fr-CA" sz="1400" dirty="0"/>
              <a:t> in the CAD program </a:t>
            </a:r>
            <a:r>
              <a:rPr lang="fr-CA" sz="1400" dirty="0" err="1"/>
              <a:t>you</a:t>
            </a:r>
            <a:r>
              <a:rPr lang="fr-CA" sz="1400" dirty="0"/>
              <a:t> </a:t>
            </a:r>
            <a:r>
              <a:rPr lang="fr-CA" sz="1400" dirty="0" err="1"/>
              <a:t>should</a:t>
            </a:r>
            <a:r>
              <a:rPr lang="fr-CA" sz="1400" dirty="0"/>
              <a:t> </a:t>
            </a:r>
            <a:r>
              <a:rPr lang="fr-CA" sz="1400" dirty="0" err="1"/>
              <a:t>draw</a:t>
            </a:r>
            <a:r>
              <a:rPr lang="fr-CA" sz="1400" dirty="0"/>
              <a:t> a 5x5 nm box. The </a:t>
            </a:r>
            <a:r>
              <a:rPr lang="fr-CA" sz="1400" dirty="0" err="1"/>
              <a:t>actual</a:t>
            </a:r>
            <a:r>
              <a:rPr lang="fr-CA" sz="1400" dirty="0"/>
              <a:t> size of the dot </a:t>
            </a:r>
            <a:r>
              <a:rPr lang="fr-CA" sz="1400" dirty="0" err="1"/>
              <a:t>will</a:t>
            </a:r>
            <a:r>
              <a:rPr lang="fr-CA" sz="1400" dirty="0"/>
              <a:t> </a:t>
            </a:r>
            <a:r>
              <a:rPr lang="fr-CA" sz="1400" dirty="0" err="1"/>
              <a:t>be</a:t>
            </a:r>
            <a:r>
              <a:rPr lang="fr-CA" sz="1400" dirty="0"/>
              <a:t> </a:t>
            </a:r>
            <a:r>
              <a:rPr lang="fr-CA" sz="1400" dirty="0" err="1"/>
              <a:t>determined</a:t>
            </a:r>
            <a:r>
              <a:rPr lang="fr-CA" sz="1400" dirty="0"/>
              <a:t> by the </a:t>
            </a:r>
            <a:r>
              <a:rPr lang="fr-CA" sz="1400" dirty="0" err="1"/>
              <a:t>exposure</a:t>
            </a:r>
            <a:r>
              <a:rPr lang="fr-CA" sz="1400" dirty="0"/>
              <a:t> dose and </a:t>
            </a:r>
            <a:r>
              <a:rPr lang="fr-CA" sz="1400" dirty="0" err="1"/>
              <a:t>development</a:t>
            </a:r>
            <a:r>
              <a:rPr lang="fr-CA" sz="1400" dirty="0"/>
              <a:t> </a:t>
            </a:r>
            <a:r>
              <a:rPr lang="fr-CA" sz="1400" dirty="0" err="1"/>
              <a:t>chemistry</a:t>
            </a:r>
            <a:r>
              <a:rPr lang="fr-CA" sz="1400" dirty="0"/>
              <a:t>.</a:t>
            </a:r>
          </a:p>
          <a:p>
            <a:endParaRPr lang="fr-CA" sz="1400" dirty="0"/>
          </a:p>
          <a:p>
            <a:endParaRPr lang="fr-CA" sz="1400" dirty="0"/>
          </a:p>
          <a:p>
            <a:endParaRPr lang="fr-CA" sz="1400" dirty="0"/>
          </a:p>
          <a:p>
            <a:endParaRPr lang="fr-CA" sz="1400" dirty="0"/>
          </a:p>
          <a:p>
            <a:endParaRPr lang="fr-CA" sz="1400" dirty="0"/>
          </a:p>
          <a:p>
            <a:endParaRPr lang="fr-CA" sz="1400" dirty="0"/>
          </a:p>
          <a:p>
            <a:endParaRPr lang="fr-CA" sz="1400" dirty="0"/>
          </a:p>
          <a:p>
            <a:endParaRPr lang="fr-CA" sz="1400" dirty="0"/>
          </a:p>
          <a:p>
            <a:endParaRPr lang="fr-CA" sz="1400" dirty="0"/>
          </a:p>
          <a:p>
            <a:endParaRPr lang="fr-CA" sz="1400" dirty="0"/>
          </a:p>
          <a:p>
            <a:endParaRPr lang="fr-CA" sz="1400" dirty="0"/>
          </a:p>
          <a:p>
            <a:r>
              <a:rPr lang="fr-CA" sz="1400" dirty="0"/>
              <a:t>In </a:t>
            </a:r>
            <a:r>
              <a:rPr lang="fr-CA" sz="1400" dirty="0" err="1"/>
              <a:t>this</a:t>
            </a:r>
            <a:r>
              <a:rPr lang="fr-CA" sz="1400" dirty="0"/>
              <a:t> case the concept of  </a:t>
            </a:r>
            <a:r>
              <a:rPr lang="en-US" sz="1400" dirty="0"/>
              <a:t>“</a:t>
            </a:r>
            <a:r>
              <a:rPr lang="fr-CA" sz="1400" dirty="0"/>
              <a:t>dose</a:t>
            </a:r>
            <a:r>
              <a:rPr lang="en-US" sz="1400" dirty="0"/>
              <a:t> ” </a:t>
            </a:r>
            <a:r>
              <a:rPr lang="fr-CA" sz="1400" dirty="0"/>
              <a:t> (in coulombs / cm</a:t>
            </a:r>
            <a:r>
              <a:rPr lang="fr-CA" sz="1400" baseline="30000" dirty="0"/>
              <a:t>2</a:t>
            </a:r>
            <a:r>
              <a:rPr lang="fr-CA" sz="1400" dirty="0"/>
              <a:t>) </a:t>
            </a:r>
            <a:r>
              <a:rPr lang="fr-CA" sz="1400" dirty="0" err="1"/>
              <a:t>is</a:t>
            </a:r>
            <a:r>
              <a:rPr lang="fr-CA" sz="1400" dirty="0"/>
              <a:t> </a:t>
            </a:r>
            <a:r>
              <a:rPr lang="fr-CA" sz="1400" dirty="0" err="1"/>
              <a:t>unclear</a:t>
            </a:r>
            <a:r>
              <a:rPr lang="fr-CA" sz="1400" dirty="0"/>
              <a:t>. </a:t>
            </a:r>
            <a:r>
              <a:rPr lang="fr-CA" sz="1400" dirty="0" err="1"/>
              <a:t>Scattered</a:t>
            </a:r>
            <a:r>
              <a:rPr lang="fr-CA" sz="1400" dirty="0"/>
              <a:t> </a:t>
            </a:r>
            <a:r>
              <a:rPr lang="fr-CA" sz="1400" dirty="0" err="1"/>
              <a:t>electrons</a:t>
            </a:r>
            <a:r>
              <a:rPr lang="fr-CA" sz="1400" dirty="0"/>
              <a:t> spread the </a:t>
            </a:r>
            <a:r>
              <a:rPr lang="fr-CA" sz="1400" dirty="0" err="1"/>
              <a:t>energy</a:t>
            </a:r>
            <a:r>
              <a:rPr lang="fr-CA" sz="1400" dirty="0"/>
              <a:t> over an area </a:t>
            </a:r>
            <a:r>
              <a:rPr lang="fr-CA" sz="1400" dirty="0" err="1"/>
              <a:t>much</a:t>
            </a:r>
            <a:r>
              <a:rPr lang="fr-CA" sz="1400" dirty="0"/>
              <a:t> </a:t>
            </a:r>
            <a:r>
              <a:rPr lang="fr-CA" sz="1400" dirty="0" err="1"/>
              <a:t>larger</a:t>
            </a:r>
            <a:r>
              <a:rPr lang="fr-CA" sz="1400" dirty="0"/>
              <a:t> </a:t>
            </a:r>
            <a:r>
              <a:rPr lang="fr-CA" sz="1400" dirty="0" err="1"/>
              <a:t>than</a:t>
            </a:r>
            <a:r>
              <a:rPr lang="fr-CA" sz="1400" dirty="0"/>
              <a:t> the single pixel, but </a:t>
            </a:r>
            <a:r>
              <a:rPr lang="fr-CA" sz="1400" dirty="0" err="1"/>
              <a:t>when</a:t>
            </a:r>
            <a:r>
              <a:rPr lang="fr-CA" sz="1400" dirty="0"/>
              <a:t> </a:t>
            </a:r>
            <a:r>
              <a:rPr lang="fr-CA" sz="1400" dirty="0" err="1"/>
              <a:t>you</a:t>
            </a:r>
            <a:r>
              <a:rPr lang="fr-CA" sz="1400" dirty="0"/>
              <a:t> </a:t>
            </a:r>
            <a:r>
              <a:rPr lang="fr-CA" sz="1400" dirty="0" err="1"/>
              <a:t>specify</a:t>
            </a:r>
            <a:r>
              <a:rPr lang="fr-CA" sz="1400" dirty="0"/>
              <a:t> a </a:t>
            </a:r>
            <a:r>
              <a:rPr lang="en-US" sz="1400" dirty="0"/>
              <a:t>“</a:t>
            </a:r>
            <a:r>
              <a:rPr lang="fr-CA" sz="1400" dirty="0"/>
              <a:t>dose</a:t>
            </a:r>
            <a:r>
              <a:rPr lang="en-US" sz="1400" dirty="0"/>
              <a:t> ”</a:t>
            </a:r>
            <a:r>
              <a:rPr lang="fr-CA" sz="1400" dirty="0"/>
              <a:t> the EBPG </a:t>
            </a:r>
            <a:r>
              <a:rPr lang="fr-CA" sz="1400" dirty="0" err="1"/>
              <a:t>will</a:t>
            </a:r>
            <a:r>
              <a:rPr lang="fr-CA" sz="1400" dirty="0"/>
              <a:t> </a:t>
            </a:r>
            <a:r>
              <a:rPr lang="fr-CA" sz="1400" dirty="0" err="1"/>
              <a:t>calculate</a:t>
            </a:r>
            <a:r>
              <a:rPr lang="fr-CA" sz="1400" dirty="0"/>
              <a:t> the </a:t>
            </a:r>
            <a:r>
              <a:rPr lang="fr-CA" sz="1400" dirty="0" err="1"/>
              <a:t>dwell</a:t>
            </a:r>
            <a:r>
              <a:rPr lang="fr-CA" sz="1400" dirty="0"/>
              <a:t> time </a:t>
            </a:r>
            <a:r>
              <a:rPr lang="fr-CA" sz="1400" dirty="0" err="1"/>
              <a:t>based</a:t>
            </a:r>
            <a:r>
              <a:rPr lang="fr-CA" sz="1400" dirty="0"/>
              <a:t> on </a:t>
            </a:r>
            <a:r>
              <a:rPr lang="fr-CA" sz="1400" dirty="0" err="1"/>
              <a:t>just</a:t>
            </a:r>
            <a:r>
              <a:rPr lang="fr-CA" sz="1400" dirty="0"/>
              <a:t> </a:t>
            </a:r>
            <a:r>
              <a:rPr lang="fr-CA" sz="1400"/>
              <a:t>5x5 nm</a:t>
            </a:r>
            <a:r>
              <a:rPr lang="fr-CA" sz="1400" baseline="30000"/>
              <a:t>2</a:t>
            </a:r>
            <a:r>
              <a:rPr lang="fr-CA" sz="1400" dirty="0"/>
              <a:t>. </a:t>
            </a:r>
            <a:r>
              <a:rPr lang="fr-CA" sz="1400" dirty="0" err="1"/>
              <a:t>Empirically</a:t>
            </a:r>
            <a:r>
              <a:rPr lang="fr-CA" sz="1400" dirty="0"/>
              <a:t> </a:t>
            </a:r>
            <a:r>
              <a:rPr lang="fr-CA" sz="1400" dirty="0" err="1"/>
              <a:t>we</a:t>
            </a:r>
            <a:r>
              <a:rPr lang="fr-CA" sz="1400" dirty="0"/>
              <a:t> </a:t>
            </a:r>
            <a:r>
              <a:rPr lang="fr-CA" sz="1400" dirty="0" err="1"/>
              <a:t>find</a:t>
            </a:r>
            <a:r>
              <a:rPr lang="fr-CA" sz="1400" dirty="0"/>
              <a:t> </a:t>
            </a:r>
            <a:r>
              <a:rPr lang="fr-CA" sz="1400" dirty="0" err="1"/>
              <a:t>that</a:t>
            </a:r>
            <a:r>
              <a:rPr lang="fr-CA" sz="1400" dirty="0"/>
              <a:t> the dose </a:t>
            </a:r>
            <a:r>
              <a:rPr lang="fr-CA" sz="1400" dirty="0" err="1"/>
              <a:t>should</a:t>
            </a:r>
            <a:r>
              <a:rPr lang="fr-CA" sz="1400" dirty="0"/>
              <a:t> </a:t>
            </a:r>
            <a:r>
              <a:rPr lang="fr-CA" sz="1400" dirty="0" err="1"/>
              <a:t>be</a:t>
            </a:r>
            <a:r>
              <a:rPr lang="fr-CA" sz="1400" dirty="0"/>
              <a:t> set </a:t>
            </a:r>
            <a:r>
              <a:rPr lang="fr-CA" sz="1400" dirty="0" err="1"/>
              <a:t>roughly</a:t>
            </a:r>
            <a:r>
              <a:rPr lang="fr-CA" sz="1400" dirty="0"/>
              <a:t> 25 times </a:t>
            </a:r>
            <a:r>
              <a:rPr lang="fr-CA" sz="1400" dirty="0" err="1"/>
              <a:t>higher</a:t>
            </a:r>
            <a:r>
              <a:rPr lang="fr-CA" sz="1400" dirty="0"/>
              <a:t> </a:t>
            </a:r>
            <a:r>
              <a:rPr lang="fr-CA" sz="1400" dirty="0" err="1"/>
              <a:t>than</a:t>
            </a:r>
            <a:r>
              <a:rPr lang="fr-CA" sz="1400" dirty="0"/>
              <a:t> the dose for a large </a:t>
            </a:r>
            <a:r>
              <a:rPr lang="fr-CA" sz="1400" dirty="0" err="1"/>
              <a:t>shape</a:t>
            </a:r>
            <a:r>
              <a:rPr lang="fr-CA" sz="1400" dirty="0"/>
              <a:t>.</a:t>
            </a:r>
          </a:p>
          <a:p>
            <a:endParaRPr lang="fr-CA" sz="1400" dirty="0"/>
          </a:p>
          <a:p>
            <a:r>
              <a:rPr lang="en-US" sz="1400" dirty="0"/>
              <a:t>Similarly, the dose for a single-pixel line will have to be roughly 5 times higher than the dose used for a large shape.</a:t>
            </a:r>
          </a:p>
          <a:p>
            <a:endParaRPr lang="fr-CA" sz="2000" dirty="0"/>
          </a:p>
          <a:p>
            <a:endParaRPr lang="en-US" sz="2000" dirty="0"/>
          </a:p>
        </p:txBody>
      </p:sp>
      <p:sp>
        <p:nvSpPr>
          <p:cNvPr id="5" name="Rectangle 4"/>
          <p:cNvSpPr/>
          <p:nvPr/>
        </p:nvSpPr>
        <p:spPr>
          <a:xfrm>
            <a:off x="4020943" y="3161040"/>
            <a:ext cx="157447" cy="1574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52298" y="2563247"/>
            <a:ext cx="2057904" cy="1169551"/>
          </a:xfrm>
          <a:prstGeom prst="rect">
            <a:avLst/>
          </a:prstGeom>
          <a:noFill/>
        </p:spPr>
        <p:txBody>
          <a:bodyPr wrap="square" rtlCol="0">
            <a:spAutoFit/>
          </a:bodyPr>
          <a:lstStyle/>
          <a:p>
            <a:r>
              <a:rPr lang="fr-CA" sz="1400" dirty="0" err="1"/>
              <a:t>What</a:t>
            </a:r>
            <a:r>
              <a:rPr lang="fr-CA" sz="1400" dirty="0"/>
              <a:t> </a:t>
            </a:r>
            <a:r>
              <a:rPr lang="fr-CA" sz="1400" dirty="0" err="1"/>
              <a:t>you</a:t>
            </a:r>
            <a:r>
              <a:rPr lang="fr-CA" sz="1400" dirty="0"/>
              <a:t> </a:t>
            </a:r>
            <a:r>
              <a:rPr lang="fr-CA" sz="1400" dirty="0" err="1"/>
              <a:t>see</a:t>
            </a:r>
            <a:endParaRPr lang="fr-CA" sz="1400" dirty="0"/>
          </a:p>
          <a:p>
            <a:endParaRPr lang="fr-CA" sz="1400" dirty="0"/>
          </a:p>
          <a:p>
            <a:endParaRPr lang="fr-CA" sz="1400" dirty="0"/>
          </a:p>
          <a:p>
            <a:endParaRPr lang="fr-CA" sz="1400" dirty="0"/>
          </a:p>
          <a:p>
            <a:r>
              <a:rPr lang="fr-CA" sz="1400" dirty="0" err="1"/>
              <a:t>What</a:t>
            </a:r>
            <a:r>
              <a:rPr lang="fr-CA" sz="1400" dirty="0"/>
              <a:t> </a:t>
            </a:r>
            <a:r>
              <a:rPr lang="fr-CA" sz="1400" dirty="0" err="1"/>
              <a:t>you</a:t>
            </a:r>
            <a:r>
              <a:rPr lang="fr-CA" sz="1400" dirty="0"/>
              <a:t> </a:t>
            </a:r>
            <a:r>
              <a:rPr lang="fr-CA" sz="1400" dirty="0" err="1"/>
              <a:t>get</a:t>
            </a:r>
            <a:endParaRPr lang="en-US" sz="1400" dirty="0"/>
          </a:p>
        </p:txBody>
      </p:sp>
      <p:cxnSp>
        <p:nvCxnSpPr>
          <p:cNvPr id="7" name="Straight Arrow Connector 6"/>
          <p:cNvCxnSpPr/>
          <p:nvPr/>
        </p:nvCxnSpPr>
        <p:spPr>
          <a:xfrm flipH="1">
            <a:off x="4263163" y="2786255"/>
            <a:ext cx="1137800" cy="3617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754547" y="3475931"/>
            <a:ext cx="645538" cy="13388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588526" y="1162878"/>
            <a:ext cx="3478696" cy="1938992"/>
          </a:xfrm>
          <a:prstGeom prst="rect">
            <a:avLst/>
          </a:prstGeom>
          <a:noFill/>
        </p:spPr>
        <p:txBody>
          <a:bodyPr wrap="square" rtlCol="0">
            <a:spAutoFit/>
          </a:bodyPr>
          <a:lstStyle/>
          <a:p>
            <a:r>
              <a:rPr lang="en-US" sz="1200" dirty="0"/>
              <a:t>Here’s a neat trick: If you use a beam step size of 100nm then a rectangle exposed at a low enough dose will end up as a set of dots! The beam will try to fill in the rectangle by making 100nm hops – without blanking or settling. The dots will be a bit elongated, but this might not matter for your application. In fact, making a field of “dots on the fly”  is a common diagnostic test. Misplacement of the dots can be used to measure abnormal beam deflection noise.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99783" y="3409099"/>
            <a:ext cx="2385362" cy="1789022"/>
          </a:xfrm>
          <a:prstGeom prst="rect">
            <a:avLst/>
          </a:prstGeom>
        </p:spPr>
      </p:pic>
      <p:sp>
        <p:nvSpPr>
          <p:cNvPr id="10" name="TextBox 9"/>
          <p:cNvSpPr txBox="1"/>
          <p:nvPr/>
        </p:nvSpPr>
        <p:spPr>
          <a:xfrm>
            <a:off x="8199783" y="5505350"/>
            <a:ext cx="2897256" cy="461665"/>
          </a:xfrm>
          <a:prstGeom prst="rect">
            <a:avLst/>
          </a:prstGeom>
          <a:noFill/>
        </p:spPr>
        <p:txBody>
          <a:bodyPr wrap="square" rtlCol="0">
            <a:spAutoFit/>
          </a:bodyPr>
          <a:lstStyle/>
          <a:p>
            <a:r>
              <a:rPr lang="en-US" sz="1100" i="1" dirty="0">
                <a:latin typeface="Times New Roman" panose="02020603050405020304" pitchFamily="18" charset="0"/>
                <a:cs typeface="Times New Roman" panose="02020603050405020304" pitchFamily="18" charset="0"/>
              </a:rPr>
              <a:t>Dots in HSQ resist, using a single large rectangle printed with a 80nm beam step</a:t>
            </a:r>
            <a:r>
              <a:rPr lang="en-US" sz="12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37739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43400" y="1333423"/>
            <a:ext cx="1398850" cy="139885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259982" y="1973314"/>
            <a:ext cx="157447" cy="1574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591337" y="1375521"/>
            <a:ext cx="2057904" cy="1169551"/>
          </a:xfrm>
          <a:prstGeom prst="rect">
            <a:avLst/>
          </a:prstGeom>
          <a:noFill/>
        </p:spPr>
        <p:txBody>
          <a:bodyPr wrap="square" rtlCol="0">
            <a:spAutoFit/>
          </a:bodyPr>
          <a:lstStyle/>
          <a:p>
            <a:r>
              <a:rPr lang="fr-CA" sz="1400" dirty="0" err="1"/>
              <a:t>What</a:t>
            </a:r>
            <a:r>
              <a:rPr lang="fr-CA" sz="1400" dirty="0"/>
              <a:t> </a:t>
            </a:r>
            <a:r>
              <a:rPr lang="fr-CA" sz="1400" dirty="0" err="1"/>
              <a:t>you</a:t>
            </a:r>
            <a:r>
              <a:rPr lang="fr-CA" sz="1400" dirty="0"/>
              <a:t> </a:t>
            </a:r>
            <a:r>
              <a:rPr lang="fr-CA" sz="1400" dirty="0" err="1"/>
              <a:t>see</a:t>
            </a:r>
            <a:endParaRPr lang="fr-CA" sz="1400" dirty="0"/>
          </a:p>
          <a:p>
            <a:endParaRPr lang="fr-CA" sz="1400" dirty="0"/>
          </a:p>
          <a:p>
            <a:endParaRPr lang="fr-CA" sz="1400" dirty="0"/>
          </a:p>
          <a:p>
            <a:endParaRPr lang="fr-CA" sz="1400" dirty="0"/>
          </a:p>
          <a:p>
            <a:r>
              <a:rPr lang="fr-CA" sz="1400" dirty="0" err="1"/>
              <a:t>What</a:t>
            </a:r>
            <a:r>
              <a:rPr lang="fr-CA" sz="1400" dirty="0"/>
              <a:t> </a:t>
            </a:r>
            <a:r>
              <a:rPr lang="fr-CA" sz="1400" dirty="0" err="1"/>
              <a:t>you</a:t>
            </a:r>
            <a:r>
              <a:rPr lang="fr-CA" sz="1400" dirty="0"/>
              <a:t> </a:t>
            </a:r>
            <a:r>
              <a:rPr lang="fr-CA" sz="1400" dirty="0" err="1"/>
              <a:t>get</a:t>
            </a:r>
            <a:endParaRPr lang="en-US" sz="1400" dirty="0"/>
          </a:p>
        </p:txBody>
      </p:sp>
      <p:cxnSp>
        <p:nvCxnSpPr>
          <p:cNvPr id="5" name="Straight Arrow Connector 4"/>
          <p:cNvCxnSpPr/>
          <p:nvPr/>
        </p:nvCxnSpPr>
        <p:spPr>
          <a:xfrm flipH="1">
            <a:off x="8502202" y="1598529"/>
            <a:ext cx="1137800" cy="3617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8993586" y="2288205"/>
            <a:ext cx="645538" cy="13388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578881" y="4942119"/>
            <a:ext cx="3508513" cy="720587"/>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22875" y="4014885"/>
            <a:ext cx="1064519" cy="92723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578881" y="4014885"/>
            <a:ext cx="1064519" cy="92723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8342825" y="3420940"/>
            <a:ext cx="0" cy="1435676"/>
          </a:xfrm>
          <a:prstGeom prst="straightConnector1">
            <a:avLst/>
          </a:prstGeom>
          <a:ln w="9525">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390349" y="4942119"/>
            <a:ext cx="292502" cy="442061"/>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8123526" y="5018318"/>
            <a:ext cx="209611" cy="568187"/>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239833" y="5341789"/>
            <a:ext cx="292502" cy="442061"/>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8473240" y="5341789"/>
            <a:ext cx="209611" cy="568187"/>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8711457" y="5025165"/>
            <a:ext cx="222993" cy="322683"/>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601328" y="4599944"/>
            <a:ext cx="292502" cy="442061"/>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023531" y="5302411"/>
            <a:ext cx="129543" cy="221030"/>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8386084" y="5120758"/>
            <a:ext cx="92290" cy="221031"/>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8112313" y="5215663"/>
            <a:ext cx="249430" cy="107945"/>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083109" y="5042005"/>
            <a:ext cx="158857" cy="156786"/>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366008" y="5019042"/>
            <a:ext cx="66221" cy="393884"/>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8319863" y="5412926"/>
            <a:ext cx="119129" cy="370924"/>
          </a:xfrm>
          <a:prstGeom prst="line">
            <a:avLst/>
          </a:prstGeom>
          <a:ln w="9525">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259982" y="3179207"/>
            <a:ext cx="0" cy="2543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424598" y="3172659"/>
            <a:ext cx="0" cy="2543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932874" y="3299828"/>
            <a:ext cx="327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8424598" y="3299827"/>
            <a:ext cx="28685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8432229" y="3597044"/>
            <a:ext cx="590646"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017945" y="3458777"/>
            <a:ext cx="0" cy="2543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425500" y="3453730"/>
            <a:ext cx="0" cy="2543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8727552" y="3104408"/>
            <a:ext cx="1297794" cy="276999"/>
          </a:xfrm>
          <a:prstGeom prst="rect">
            <a:avLst/>
          </a:prstGeom>
          <a:noFill/>
        </p:spPr>
        <p:txBody>
          <a:bodyPr wrap="square" rtlCol="0">
            <a:spAutoFit/>
          </a:bodyPr>
          <a:lstStyle/>
          <a:p>
            <a:r>
              <a:rPr lang="en-US" sz="1200" dirty="0"/>
              <a:t>design</a:t>
            </a:r>
          </a:p>
        </p:txBody>
      </p:sp>
      <p:sp>
        <p:nvSpPr>
          <p:cNvPr id="55" name="TextBox 54"/>
          <p:cNvSpPr txBox="1"/>
          <p:nvPr/>
        </p:nvSpPr>
        <p:spPr>
          <a:xfrm>
            <a:off x="9100620" y="3452011"/>
            <a:ext cx="1297794" cy="276999"/>
          </a:xfrm>
          <a:prstGeom prst="rect">
            <a:avLst/>
          </a:prstGeom>
          <a:noFill/>
        </p:spPr>
        <p:txBody>
          <a:bodyPr wrap="square" rtlCol="0">
            <a:spAutoFit/>
          </a:bodyPr>
          <a:lstStyle/>
          <a:p>
            <a:r>
              <a:rPr lang="en-US" sz="1200" dirty="0"/>
              <a:t>process bias</a:t>
            </a:r>
          </a:p>
        </p:txBody>
      </p:sp>
      <p:sp>
        <p:nvSpPr>
          <p:cNvPr id="56" name="TextBox 55"/>
          <p:cNvSpPr txBox="1"/>
          <p:nvPr/>
        </p:nvSpPr>
        <p:spPr>
          <a:xfrm>
            <a:off x="9300754" y="4367939"/>
            <a:ext cx="1297794" cy="1015663"/>
          </a:xfrm>
          <a:prstGeom prst="rect">
            <a:avLst/>
          </a:prstGeom>
          <a:noFill/>
        </p:spPr>
        <p:txBody>
          <a:bodyPr wrap="square" rtlCol="0">
            <a:spAutoFit/>
          </a:bodyPr>
          <a:lstStyle/>
          <a:p>
            <a:r>
              <a:rPr lang="en-US" sz="1200" dirty="0"/>
              <a:t>PMMA</a:t>
            </a:r>
          </a:p>
          <a:p>
            <a:endParaRPr lang="en-US" sz="1200" dirty="0"/>
          </a:p>
          <a:p>
            <a:endParaRPr lang="en-US" sz="1200" dirty="0"/>
          </a:p>
          <a:p>
            <a:endParaRPr lang="en-US" sz="1200" dirty="0"/>
          </a:p>
          <a:p>
            <a:r>
              <a:rPr lang="en-US" sz="1200" dirty="0"/>
              <a:t>silicon</a:t>
            </a:r>
          </a:p>
        </p:txBody>
      </p:sp>
      <p:sp>
        <p:nvSpPr>
          <p:cNvPr id="34" name="TextBox 33"/>
          <p:cNvSpPr txBox="1"/>
          <p:nvPr/>
        </p:nvSpPr>
        <p:spPr>
          <a:xfrm>
            <a:off x="8296799" y="3812056"/>
            <a:ext cx="1297794" cy="276999"/>
          </a:xfrm>
          <a:prstGeom prst="rect">
            <a:avLst/>
          </a:prstGeom>
          <a:noFill/>
        </p:spPr>
        <p:txBody>
          <a:bodyPr wrap="square" rtlCol="0">
            <a:spAutoFit/>
          </a:bodyPr>
          <a:lstStyle/>
          <a:p>
            <a:r>
              <a:rPr lang="en-US" sz="1200" dirty="0">
                <a:solidFill>
                  <a:schemeClr val="accent5"/>
                </a:solidFill>
              </a:rPr>
              <a:t>e-</a:t>
            </a:r>
          </a:p>
        </p:txBody>
      </p:sp>
      <p:sp>
        <p:nvSpPr>
          <p:cNvPr id="8" name="TextBox 7"/>
          <p:cNvSpPr txBox="1"/>
          <p:nvPr/>
        </p:nvSpPr>
        <p:spPr>
          <a:xfrm>
            <a:off x="1386323" y="1295400"/>
            <a:ext cx="4686300" cy="3908762"/>
          </a:xfrm>
          <a:prstGeom prst="rect">
            <a:avLst/>
          </a:prstGeom>
          <a:noFill/>
        </p:spPr>
        <p:txBody>
          <a:bodyPr wrap="square" rtlCol="0">
            <a:spAutoFit/>
          </a:bodyPr>
          <a:lstStyle/>
          <a:p>
            <a:r>
              <a:rPr lang="en-US" sz="2000" dirty="0"/>
              <a:t>Shrinking and growing: Bias</a:t>
            </a:r>
          </a:p>
          <a:p>
            <a:endParaRPr lang="en-US" dirty="0"/>
          </a:p>
          <a:p>
            <a:r>
              <a:rPr lang="en-US" sz="1400" dirty="0"/>
              <a:t>The single-pixel dot is an example of ‘bias’. The exposure and development process will broaden the shape. We could call this a ‘positive’ process bias, or we could describe the pattern has having a ‘negative’ size bias. </a:t>
            </a:r>
          </a:p>
          <a:p>
            <a:endParaRPr lang="en-US" sz="1400" dirty="0"/>
          </a:p>
          <a:p>
            <a:r>
              <a:rPr lang="en-US" sz="1400" dirty="0"/>
              <a:t>When using positive resist (</a:t>
            </a:r>
            <a:r>
              <a:rPr lang="en-US" sz="1400" dirty="0" err="1"/>
              <a:t>eg</a:t>
            </a:r>
            <a:r>
              <a:rPr lang="en-US" sz="1400" dirty="0"/>
              <a:t> PMMA) all shapes will be larger than the design in the CAD files. Typically, a line in the resist will widen by at least 10% of the resist thickness. For example, if you use 3% PMMA for a thickness of 200nm, then you can expect a process bias of about 20nm in the resist. If you use this resist as an etch mask, then the width will increase further.</a:t>
            </a:r>
          </a:p>
          <a:p>
            <a:endParaRPr lang="en-US" sz="1400" dirty="0"/>
          </a:p>
          <a:p>
            <a:r>
              <a:rPr lang="en-US" sz="1400" dirty="0"/>
              <a:t>It makes sense to design your pattern with smaller sizes; that is, to bias the pattern.</a:t>
            </a:r>
          </a:p>
        </p:txBody>
      </p:sp>
    </p:spTree>
    <p:extLst>
      <p:ext uri="{BB962C8B-B14F-4D97-AF65-F5344CB8AC3E}">
        <p14:creationId xmlns:p14="http://schemas.microsoft.com/office/powerpoint/2010/main" val="4642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0" y="1104900"/>
            <a:ext cx="4686300" cy="5201424"/>
          </a:xfrm>
          <a:prstGeom prst="rect">
            <a:avLst/>
          </a:prstGeom>
          <a:noFill/>
        </p:spPr>
        <p:txBody>
          <a:bodyPr wrap="square" rtlCol="0">
            <a:spAutoFit/>
          </a:bodyPr>
          <a:lstStyle/>
          <a:p>
            <a:r>
              <a:rPr lang="en-US" sz="2000" dirty="0"/>
              <a:t>Be prejudiced against bias</a:t>
            </a:r>
          </a:p>
          <a:p>
            <a:endParaRPr lang="en-US" dirty="0"/>
          </a:p>
          <a:p>
            <a:r>
              <a:rPr lang="en-US" sz="1400" dirty="0"/>
              <a:t>It’s tempting to design a device at the correct, unbiased size, then shrink it by some amount right before you print it. You could use Beamer, CATS, or Layout to apply an automatic bias.</a:t>
            </a:r>
          </a:p>
          <a:p>
            <a:endParaRPr lang="en-US" sz="1400" dirty="0"/>
          </a:p>
          <a:p>
            <a:r>
              <a:rPr lang="en-US" sz="1400" dirty="0"/>
              <a:t>The problem is that automatic biasing will often separate shapes. You must be very careful to match adjoining vertices (without overlaps) and  you must put all the vertices on the exposure grid. Otherwise, shapes will break apart.</a:t>
            </a:r>
          </a:p>
          <a:p>
            <a:endParaRPr lang="en-US" sz="1400" dirty="0"/>
          </a:p>
          <a:p>
            <a:r>
              <a:rPr lang="en-US" sz="1400" dirty="0"/>
              <a:t>You can avoid this problem by applying an overlap removal step (aka “healing” in Beamer) but that step might take a long time, and the process will wipe out all layer and datatype settings.</a:t>
            </a:r>
          </a:p>
          <a:p>
            <a:endParaRPr lang="en-US" sz="1400" dirty="0"/>
          </a:p>
          <a:p>
            <a:r>
              <a:rPr lang="en-US" sz="1400" dirty="0" err="1"/>
              <a:t>Baising</a:t>
            </a:r>
            <a:r>
              <a:rPr lang="en-US" sz="1400" dirty="0"/>
              <a:t> geometry automatically is a very difficult problem, and so it’s not surprising that even the best software goofs it up sometimes.</a:t>
            </a:r>
          </a:p>
          <a:p>
            <a:endParaRPr lang="en-US" sz="1400" dirty="0"/>
          </a:p>
          <a:p>
            <a:r>
              <a:rPr lang="en-US" sz="1400" dirty="0"/>
              <a:t>It’s a lot more reliable to put in a size bias yourself, by hand.</a:t>
            </a:r>
          </a:p>
          <a:p>
            <a:endParaRPr lang="en-US" sz="1400" dirty="0"/>
          </a:p>
          <a:p>
            <a:endParaRPr lang="en-US" sz="1400" dirty="0"/>
          </a:p>
        </p:txBody>
      </p:sp>
      <p:sp>
        <p:nvSpPr>
          <p:cNvPr id="3" name="Rectangle 2"/>
          <p:cNvSpPr/>
          <p:nvPr/>
        </p:nvSpPr>
        <p:spPr>
          <a:xfrm>
            <a:off x="7791450" y="2925425"/>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610600" y="2925425"/>
            <a:ext cx="9525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6610350" y="4716125"/>
            <a:ext cx="1866900" cy="114300"/>
            <a:chOff x="7200900" y="3086100"/>
            <a:chExt cx="1866900" cy="304800"/>
          </a:xfrm>
        </p:grpSpPr>
        <p:sp>
          <p:nvSpPr>
            <p:cNvPr id="5" name="Rectangle 4"/>
            <p:cNvSpPr/>
            <p:nvPr/>
          </p:nvSpPr>
          <p:spPr>
            <a:xfrm>
              <a:off x="7200900" y="3086100"/>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115300" y="3086100"/>
              <a:ext cx="9525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8991600" y="4716125"/>
            <a:ext cx="857250" cy="114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63150" y="4716125"/>
            <a:ext cx="895350" cy="114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H="1">
            <a:off x="8096250" y="3535025"/>
            <a:ext cx="571500" cy="83820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858250" y="3535782"/>
            <a:ext cx="561975" cy="837443"/>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073963" y="5034825"/>
            <a:ext cx="1563996" cy="276999"/>
          </a:xfrm>
          <a:prstGeom prst="rect">
            <a:avLst/>
          </a:prstGeom>
          <a:noFill/>
        </p:spPr>
        <p:txBody>
          <a:bodyPr wrap="square" rtlCol="0">
            <a:spAutoFit/>
          </a:bodyPr>
          <a:lstStyle/>
          <a:p>
            <a:r>
              <a:rPr lang="en-US" sz="1200" i="1" dirty="0">
                <a:latin typeface="Times New Roman" panose="02020603050405020304" pitchFamily="18" charset="0"/>
                <a:cs typeface="Times New Roman" panose="02020603050405020304" pitchFamily="18" charset="0"/>
              </a:rPr>
              <a:t>What you want</a:t>
            </a:r>
          </a:p>
        </p:txBody>
      </p:sp>
      <p:sp>
        <p:nvSpPr>
          <p:cNvPr id="19" name="TextBox 18"/>
          <p:cNvSpPr txBox="1"/>
          <p:nvPr/>
        </p:nvSpPr>
        <p:spPr>
          <a:xfrm>
            <a:off x="9427038" y="5034825"/>
            <a:ext cx="1563996" cy="276999"/>
          </a:xfrm>
          <a:prstGeom prst="rect">
            <a:avLst/>
          </a:prstGeom>
          <a:noFill/>
        </p:spPr>
        <p:txBody>
          <a:bodyPr wrap="square" rtlCol="0">
            <a:spAutoFit/>
          </a:bodyPr>
          <a:lstStyle/>
          <a:p>
            <a:r>
              <a:rPr lang="en-US" sz="1200" i="1" dirty="0">
                <a:latin typeface="Times New Roman" panose="02020603050405020304" pitchFamily="18" charset="0"/>
                <a:cs typeface="Times New Roman" panose="02020603050405020304" pitchFamily="18" charset="0"/>
              </a:rPr>
              <a:t>What you get</a:t>
            </a:r>
          </a:p>
        </p:txBody>
      </p:sp>
      <p:sp>
        <p:nvSpPr>
          <p:cNvPr id="20" name="TextBox 19"/>
          <p:cNvSpPr txBox="1"/>
          <p:nvPr/>
        </p:nvSpPr>
        <p:spPr>
          <a:xfrm>
            <a:off x="8248650" y="2407727"/>
            <a:ext cx="1563996" cy="461665"/>
          </a:xfrm>
          <a:prstGeom prst="rect">
            <a:avLst/>
          </a:prstGeom>
          <a:noFill/>
        </p:spPr>
        <p:txBody>
          <a:bodyPr wrap="square" rtlCol="0">
            <a:spAutoFit/>
          </a:bodyPr>
          <a:lstStyle/>
          <a:p>
            <a:r>
              <a:rPr lang="en-US" sz="1200" i="1" dirty="0">
                <a:latin typeface="Times New Roman" panose="02020603050405020304" pitchFamily="18" charset="0"/>
                <a:cs typeface="Times New Roman" panose="02020603050405020304" pitchFamily="18" charset="0"/>
              </a:rPr>
              <a:t>Unbiased design</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with an overlap</a:t>
            </a:r>
          </a:p>
        </p:txBody>
      </p:sp>
    </p:spTree>
    <p:extLst>
      <p:ext uri="{BB962C8B-B14F-4D97-AF65-F5344CB8AC3E}">
        <p14:creationId xmlns:p14="http://schemas.microsoft.com/office/powerpoint/2010/main" val="2284924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6935" y="498056"/>
            <a:ext cx="5274366" cy="5816977"/>
          </a:xfrm>
          <a:prstGeom prst="rect">
            <a:avLst/>
          </a:prstGeom>
          <a:noFill/>
        </p:spPr>
        <p:txBody>
          <a:bodyPr wrap="square" rtlCol="0">
            <a:spAutoFit/>
          </a:bodyPr>
          <a:lstStyle/>
          <a:p>
            <a:r>
              <a:rPr lang="en-US" sz="2000" dirty="0"/>
              <a:t>More sides or fewer sides?</a:t>
            </a:r>
          </a:p>
          <a:p>
            <a:r>
              <a:rPr lang="en-US" sz="2000" dirty="0"/>
              <a:t>Will a smaller beam step make </a:t>
            </a:r>
            <a:br>
              <a:rPr lang="en-US" sz="2000" dirty="0"/>
            </a:br>
            <a:r>
              <a:rPr lang="en-US" sz="2000" dirty="0"/>
              <a:t>smoother waveguides?</a:t>
            </a:r>
          </a:p>
          <a:p>
            <a:endParaRPr lang="en-US" dirty="0"/>
          </a:p>
          <a:p>
            <a:r>
              <a:rPr lang="en-US" sz="1400" dirty="0"/>
              <a:t>Shape settling overhead is a lot smaller when the polygons have fewer vertices, but polygons that are supposed to be smooth – such as waveguides – might not be smooth enough.</a:t>
            </a:r>
          </a:p>
          <a:p>
            <a:endParaRPr lang="en-US" sz="1400" dirty="0"/>
          </a:p>
          <a:p>
            <a:r>
              <a:rPr lang="en-US" sz="1400" dirty="0"/>
              <a:t>When choosing a beam step size, consider the fact that the intrinsic lumpiness of PMMA is around 5nm, and that of HSQ is around 3nm. Metal grain size or lack of etch selectivity will also cause 1-10nm more roughness. Beam deflection noise adds several more nanometers.</a:t>
            </a:r>
          </a:p>
          <a:p>
            <a:endParaRPr lang="en-US" sz="1400" dirty="0"/>
          </a:p>
          <a:p>
            <a:r>
              <a:rPr lang="en-US" sz="1400" dirty="0"/>
              <a:t>Therefore there is no point in using a beam step size smaller than about 5nm. If you need smoother features then you should be thinking about desperate measures such as…</a:t>
            </a:r>
            <a:br>
              <a:rPr lang="en-US" sz="1400" dirty="0"/>
            </a:br>
            <a:endParaRPr lang="en-US" sz="1400" dirty="0"/>
          </a:p>
          <a:p>
            <a:pPr marL="285750" indent="-285750">
              <a:buFont typeface="Arial" panose="020B0604020202020204" pitchFamily="34" charset="0"/>
              <a:buChar char="•"/>
            </a:pPr>
            <a:r>
              <a:rPr lang="en-US" sz="1400" dirty="0"/>
              <a:t>Improving the etch process</a:t>
            </a:r>
          </a:p>
          <a:p>
            <a:pPr marL="285750" indent="-285750">
              <a:buFont typeface="Arial" panose="020B0604020202020204" pitchFamily="34" charset="0"/>
              <a:buChar char="•"/>
            </a:pPr>
            <a:r>
              <a:rPr lang="en-US" sz="1400" dirty="0"/>
              <a:t>Annealing and reflow</a:t>
            </a:r>
          </a:p>
          <a:p>
            <a:pPr marL="285750" indent="-285750">
              <a:buFont typeface="Arial" panose="020B0604020202020204" pitchFamily="34" charset="0"/>
              <a:buChar char="•"/>
            </a:pPr>
            <a:r>
              <a:rPr lang="en-US" sz="1400" dirty="0"/>
              <a:t>Hydrogen plasma smoothing</a:t>
            </a:r>
          </a:p>
          <a:p>
            <a:pPr marL="285750" indent="-285750">
              <a:buFont typeface="Arial" panose="020B0604020202020204" pitchFamily="34" charset="0"/>
              <a:buChar char="•"/>
            </a:pPr>
            <a:r>
              <a:rPr lang="en-US" sz="1400" dirty="0"/>
              <a:t>Waveguide cladding material</a:t>
            </a:r>
          </a:p>
          <a:p>
            <a:endParaRPr lang="en-US" sz="1400" dirty="0"/>
          </a:p>
          <a:p>
            <a:r>
              <a:rPr lang="en-US" sz="1400" dirty="0"/>
              <a:t>If your device requires atomic smoothness, then it’s time to change the entire concept of your device.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3700" y="1371600"/>
            <a:ext cx="2186319" cy="396827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948" y="1295653"/>
            <a:ext cx="3267219" cy="4120165"/>
          </a:xfrm>
          <a:prstGeom prst="rect">
            <a:avLst/>
          </a:prstGeom>
        </p:spPr>
      </p:pic>
      <p:sp>
        <p:nvSpPr>
          <p:cNvPr id="5" name="TextBox 4"/>
          <p:cNvSpPr txBox="1"/>
          <p:nvPr/>
        </p:nvSpPr>
        <p:spPr>
          <a:xfrm>
            <a:off x="7162800" y="5491765"/>
            <a:ext cx="4134678" cy="276999"/>
          </a:xfrm>
          <a:prstGeom prst="rect">
            <a:avLst/>
          </a:prstGeom>
          <a:noFill/>
        </p:spPr>
        <p:txBody>
          <a:bodyPr wrap="square" rtlCol="0">
            <a:spAutoFit/>
          </a:bodyPr>
          <a:lstStyle/>
          <a:p>
            <a:r>
              <a:rPr lang="en-US" sz="1200" dirty="0"/>
              <a:t>beam step = 5nm                                     beam step = 50nm</a:t>
            </a:r>
          </a:p>
        </p:txBody>
      </p:sp>
    </p:spTree>
    <p:extLst>
      <p:ext uri="{BB962C8B-B14F-4D97-AF65-F5344CB8AC3E}">
        <p14:creationId xmlns:p14="http://schemas.microsoft.com/office/powerpoint/2010/main" val="188817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5635" y="519170"/>
            <a:ext cx="5219700" cy="5632311"/>
          </a:xfrm>
          <a:prstGeom prst="rect">
            <a:avLst/>
          </a:prstGeom>
          <a:noFill/>
        </p:spPr>
        <p:txBody>
          <a:bodyPr wrap="square" rtlCol="0">
            <a:spAutoFit/>
          </a:bodyPr>
          <a:lstStyle/>
          <a:p>
            <a:r>
              <a:rPr lang="en-US" sz="2000" dirty="0"/>
              <a:t>Placement accuracy</a:t>
            </a:r>
          </a:p>
          <a:p>
            <a:endParaRPr lang="en-US" dirty="0"/>
          </a:p>
          <a:p>
            <a:r>
              <a:rPr lang="en-US" sz="1400" dirty="0"/>
              <a:t>The beam step size is always a multiple of the least significant bit, LSB. On our EBPG the LSB is usually set to 1nm. Pattern features will snap to multiples of the beam step size.</a:t>
            </a:r>
          </a:p>
          <a:p>
            <a:endParaRPr lang="en-US" sz="1400" dirty="0"/>
          </a:p>
          <a:p>
            <a:r>
              <a:rPr lang="en-US" sz="1400" dirty="0"/>
              <a:t>For example, to fabricate a Bragg grating on a GaAs laser we might want a grating with a pitch (center-to-center) distance of precisely 241.3nm. Unfortunately, our e-beam LSB is normally set to 1nm, which is not accurate enough.</a:t>
            </a:r>
          </a:p>
          <a:p>
            <a:endParaRPr lang="en-US" sz="1400" dirty="0"/>
          </a:p>
          <a:p>
            <a:r>
              <a:rPr lang="en-US" sz="1400" dirty="0"/>
              <a:t>In this example we could recalibrate the LSB to 0.7541nm, and we could choose a beam step size which is 5 times the LSB, 3.7703nm. This makes the grating pitch equal to 64 beam steps.</a:t>
            </a:r>
          </a:p>
          <a:p>
            <a:endParaRPr lang="en-US" sz="1400" dirty="0"/>
          </a:p>
          <a:p>
            <a:r>
              <a:rPr lang="en-US" sz="1400" dirty="0"/>
              <a:t>The EBPG system can be recalibrated with an arbitrary LSB. Other e-beam systems achieve the same “field stretch” by </a:t>
            </a:r>
            <a:r>
              <a:rPr lang="en-US" sz="1400" i="1" dirty="0"/>
              <a:t>lying</a:t>
            </a:r>
            <a:r>
              <a:rPr lang="en-US" sz="1400" dirty="0"/>
              <a:t> about the distance between alignment marks. A variety of different pitch values requires recalibration with a variety of different LSBs (or different lies about the mark positions.)</a:t>
            </a:r>
          </a:p>
          <a:p>
            <a:endParaRPr lang="en-US" sz="1400" dirty="0"/>
          </a:p>
          <a:p>
            <a:r>
              <a:rPr lang="en-US" sz="1400" dirty="0"/>
              <a:t>In practice, we almost never need to use a LSB other than 1nm because we can allow periodic structures to snap to a coarse grid. It’s the </a:t>
            </a:r>
            <a:r>
              <a:rPr lang="en-US" sz="1400" i="1" dirty="0"/>
              <a:t>average</a:t>
            </a:r>
            <a:r>
              <a:rPr lang="en-US" sz="1400" dirty="0"/>
              <a:t> pitch that matters.</a:t>
            </a:r>
          </a:p>
          <a:p>
            <a:endParaRPr lang="en-US" sz="1400" dirty="0"/>
          </a:p>
        </p:txBody>
      </p:sp>
      <p:sp>
        <p:nvSpPr>
          <p:cNvPr id="5" name="Rectangle 4"/>
          <p:cNvSpPr/>
          <p:nvPr/>
        </p:nvSpPr>
        <p:spPr>
          <a:xfrm>
            <a:off x="9333651" y="2071970"/>
            <a:ext cx="1033761" cy="451355"/>
          </a:xfrm>
          <a:prstGeom prst="rect">
            <a:avLst/>
          </a:prstGeom>
          <a:pattFill prst="dkVert">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112483" y="2071970"/>
            <a:ext cx="1033761" cy="451355"/>
          </a:xfrm>
          <a:prstGeom prst="rect">
            <a:avLst/>
          </a:prstGeom>
          <a:pattFill prst="dkVert">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042398" y="2183734"/>
            <a:ext cx="3434189" cy="227827"/>
          </a:xfrm>
          <a:prstGeom prst="rect">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9685683" y="2826912"/>
            <a:ext cx="1287117" cy="261610"/>
          </a:xfrm>
          <a:prstGeom prst="rect">
            <a:avLst/>
          </a:prstGeom>
          <a:noFill/>
        </p:spPr>
        <p:txBody>
          <a:bodyPr wrap="square" rtlCol="0">
            <a:spAutoFit/>
          </a:bodyPr>
          <a:lstStyle/>
          <a:p>
            <a:r>
              <a:rPr lang="en-US" sz="1100" i="1" dirty="0">
                <a:latin typeface="Times New Roman" panose="02020603050405020304" pitchFamily="18" charset="0"/>
                <a:cs typeface="Times New Roman" panose="02020603050405020304" pitchFamily="18" charset="0"/>
              </a:rPr>
              <a:t>DFB grating</a:t>
            </a:r>
            <a:endParaRPr lang="en-US" sz="1200" i="1" dirty="0">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a:off x="7069334" y="1957670"/>
            <a:ext cx="152401"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7247215" y="1957670"/>
            <a:ext cx="151812"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907145" y="1676400"/>
            <a:ext cx="2130714" cy="276999"/>
          </a:xfrm>
          <a:prstGeom prst="rect">
            <a:avLst/>
          </a:prstGeom>
          <a:noFill/>
        </p:spPr>
        <p:txBody>
          <a:bodyPr wrap="square" rtlCol="0">
            <a:spAutoFit/>
          </a:bodyPr>
          <a:lstStyle/>
          <a:p>
            <a:r>
              <a:rPr lang="en-US" sz="1200" dirty="0"/>
              <a:t>241.3 nm = 64 beam steps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0"/>
            <a:ext cx="2909295" cy="1309914"/>
          </a:xfrm>
          <a:prstGeom prst="rect">
            <a:avLst/>
          </a:prstGeom>
        </p:spPr>
      </p:pic>
      <p:sp>
        <p:nvSpPr>
          <p:cNvPr id="11" name="TextBox 10"/>
          <p:cNvSpPr txBox="1"/>
          <p:nvPr/>
        </p:nvSpPr>
        <p:spPr>
          <a:xfrm>
            <a:off x="9685683" y="5257800"/>
            <a:ext cx="1287117" cy="430887"/>
          </a:xfrm>
          <a:prstGeom prst="rect">
            <a:avLst/>
          </a:prstGeom>
          <a:noFill/>
        </p:spPr>
        <p:txBody>
          <a:bodyPr wrap="square" rtlCol="0">
            <a:spAutoFit/>
          </a:bodyPr>
          <a:lstStyle/>
          <a:p>
            <a:r>
              <a:rPr lang="fr-CA" sz="1100" i="1" dirty="0" err="1">
                <a:latin typeface="Times New Roman" panose="02020603050405020304" pitchFamily="18" charset="0"/>
                <a:cs typeface="Times New Roman" panose="02020603050405020304" pitchFamily="18" charset="0"/>
              </a:rPr>
              <a:t>Photonic</a:t>
            </a:r>
            <a:r>
              <a:rPr lang="fr-CA" sz="1100" i="1" dirty="0">
                <a:latin typeface="Times New Roman" panose="02020603050405020304" pitchFamily="18" charset="0"/>
                <a:cs typeface="Times New Roman" panose="02020603050405020304" pitchFamily="18" charset="0"/>
              </a:rPr>
              <a:t> </a:t>
            </a:r>
            <a:r>
              <a:rPr lang="fr-CA" sz="1100" i="1" dirty="0" err="1">
                <a:latin typeface="Times New Roman" panose="02020603050405020304" pitchFamily="18" charset="0"/>
                <a:cs typeface="Times New Roman" panose="02020603050405020304" pitchFamily="18" charset="0"/>
              </a:rPr>
              <a:t>bandgap</a:t>
            </a:r>
            <a:r>
              <a:rPr lang="fr-CA" sz="1100" i="1" dirty="0">
                <a:latin typeface="Times New Roman" panose="02020603050405020304" pitchFamily="18" charset="0"/>
                <a:cs typeface="Times New Roman" panose="02020603050405020304" pitchFamily="18" charset="0"/>
              </a:rPr>
              <a:t> </a:t>
            </a:r>
            <a:r>
              <a:rPr lang="fr-CA" sz="1100" i="1" dirty="0" err="1">
                <a:latin typeface="Times New Roman" panose="02020603050405020304" pitchFamily="18" charset="0"/>
                <a:cs typeface="Times New Roman" panose="02020603050405020304" pitchFamily="18" charset="0"/>
              </a:rPr>
              <a:t>cavity</a:t>
            </a:r>
            <a:endParaRPr lang="en-US" sz="1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0994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2057</TotalTime>
  <Words>3065</Words>
  <Application>Microsoft Office PowerPoint</Application>
  <PresentationFormat>Widescreen</PresentationFormat>
  <Paragraphs>250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E</dc:creator>
  <cp:lastModifiedBy>mr e</cp:lastModifiedBy>
  <cp:revision>185</cp:revision>
  <dcterms:created xsi:type="dcterms:W3CDTF">2017-09-19T19:00:38Z</dcterms:created>
  <dcterms:modified xsi:type="dcterms:W3CDTF">2021-11-21T19:47:54Z</dcterms:modified>
</cp:coreProperties>
</file>