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handoutMasterIdLst>
    <p:handoutMasterId r:id="rId77"/>
  </p:handoutMasterIdLst>
  <p:sldIdLst>
    <p:sldId id="855" r:id="rId2"/>
    <p:sldId id="856" r:id="rId3"/>
    <p:sldId id="817" r:id="rId4"/>
    <p:sldId id="825" r:id="rId5"/>
    <p:sldId id="918" r:id="rId6"/>
    <p:sldId id="919" r:id="rId7"/>
    <p:sldId id="920" r:id="rId8"/>
    <p:sldId id="921" r:id="rId9"/>
    <p:sldId id="857" r:id="rId10"/>
    <p:sldId id="827" r:id="rId11"/>
    <p:sldId id="828" r:id="rId12"/>
    <p:sldId id="829" r:id="rId13"/>
    <p:sldId id="830" r:id="rId14"/>
    <p:sldId id="831" r:id="rId15"/>
    <p:sldId id="832" r:id="rId16"/>
    <p:sldId id="833" r:id="rId17"/>
    <p:sldId id="834" r:id="rId18"/>
    <p:sldId id="837" r:id="rId19"/>
    <p:sldId id="838" r:id="rId20"/>
    <p:sldId id="839" r:id="rId21"/>
    <p:sldId id="840" r:id="rId22"/>
    <p:sldId id="927" r:id="rId23"/>
    <p:sldId id="842" r:id="rId24"/>
    <p:sldId id="928" r:id="rId25"/>
    <p:sldId id="836" r:id="rId26"/>
    <p:sldId id="844" r:id="rId27"/>
    <p:sldId id="843" r:id="rId28"/>
    <p:sldId id="845" r:id="rId29"/>
    <p:sldId id="846" r:id="rId30"/>
    <p:sldId id="847" r:id="rId31"/>
    <p:sldId id="849" r:id="rId32"/>
    <p:sldId id="852" r:id="rId33"/>
    <p:sldId id="853" r:id="rId34"/>
    <p:sldId id="925" r:id="rId35"/>
    <p:sldId id="926" r:id="rId36"/>
    <p:sldId id="858" r:id="rId37"/>
    <p:sldId id="859" r:id="rId38"/>
    <p:sldId id="860" r:id="rId39"/>
    <p:sldId id="861" r:id="rId40"/>
    <p:sldId id="862" r:id="rId41"/>
    <p:sldId id="863" r:id="rId42"/>
    <p:sldId id="864" r:id="rId43"/>
    <p:sldId id="865" r:id="rId44"/>
    <p:sldId id="866" r:id="rId45"/>
    <p:sldId id="867" r:id="rId46"/>
    <p:sldId id="900" r:id="rId47"/>
    <p:sldId id="901" r:id="rId48"/>
    <p:sldId id="902" r:id="rId49"/>
    <p:sldId id="894" r:id="rId50"/>
    <p:sldId id="895" r:id="rId51"/>
    <p:sldId id="896" r:id="rId52"/>
    <p:sldId id="897" r:id="rId53"/>
    <p:sldId id="898" r:id="rId54"/>
    <p:sldId id="922" r:id="rId55"/>
    <p:sldId id="923" r:id="rId56"/>
    <p:sldId id="924" r:id="rId57"/>
    <p:sldId id="868" r:id="rId58"/>
    <p:sldId id="869" r:id="rId59"/>
    <p:sldId id="870" r:id="rId60"/>
    <p:sldId id="916" r:id="rId61"/>
    <p:sldId id="917" r:id="rId62"/>
    <p:sldId id="878" r:id="rId63"/>
    <p:sldId id="889" r:id="rId64"/>
    <p:sldId id="890" r:id="rId65"/>
    <p:sldId id="891" r:id="rId66"/>
    <p:sldId id="909" r:id="rId67"/>
    <p:sldId id="893" r:id="rId68"/>
    <p:sldId id="903" r:id="rId69"/>
    <p:sldId id="911" r:id="rId70"/>
    <p:sldId id="914" r:id="rId71"/>
    <p:sldId id="913" r:id="rId72"/>
    <p:sldId id="910" r:id="rId73"/>
    <p:sldId id="915" r:id="rId74"/>
    <p:sldId id="929" r:id="rId75"/>
  </p:sldIdLst>
  <p:sldSz cx="9144000" cy="6858000" type="screen4x3"/>
  <p:notesSz cx="6645275" cy="9777413"/>
  <p:defaultTextStyle>
    <a:defPPr>
      <a:defRPr lang="en-US"/>
    </a:defPPr>
    <a:lvl1pPr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1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1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1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1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80">
          <p15:clr>
            <a:srgbClr val="A4A3A4"/>
          </p15:clr>
        </p15:guide>
        <p15:guide id="2" pos="209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snapToGrid="0">
      <p:cViewPr varScale="1">
        <p:scale>
          <a:sx n="98" d="100"/>
          <a:sy n="98" d="100"/>
        </p:scale>
        <p:origin x="912"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312" y="-102"/>
      </p:cViewPr>
      <p:guideLst>
        <p:guide orient="horz" pos="3080"/>
        <p:guide pos="209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5123" name="Rectangle 3"/>
          <p:cNvSpPr>
            <a:spLocks noGrp="1" noChangeArrowheads="1"/>
          </p:cNvSpPr>
          <p:nvPr>
            <p:ph type="dt" sz="quarter" idx="1"/>
          </p:nvPr>
        </p:nvSpPr>
        <p:spPr bwMode="auto">
          <a:xfrm>
            <a:off x="376555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algn="r" defTabSz="904875" eaLnBrk="1" hangingPunct="1">
              <a:defRPr sz="1200">
                <a:latin typeface="Times New Roman" pitchFamily="18" charset="0"/>
              </a:defRPr>
            </a:lvl1pPr>
          </a:lstStyle>
          <a:p>
            <a:endParaRPr lang="en-US"/>
          </a:p>
        </p:txBody>
      </p:sp>
      <p:sp>
        <p:nvSpPr>
          <p:cNvPr id="5124" name="Rectangle 4"/>
          <p:cNvSpPr>
            <a:spLocks noGrp="1" noChangeArrowheads="1"/>
          </p:cNvSpPr>
          <p:nvPr>
            <p:ph type="ftr" sz="quarter" idx="2"/>
          </p:nvPr>
        </p:nvSpPr>
        <p:spPr bwMode="auto">
          <a:xfrm>
            <a:off x="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5125" name="Rectangle 5"/>
          <p:cNvSpPr>
            <a:spLocks noGrp="1" noChangeArrowheads="1"/>
          </p:cNvSpPr>
          <p:nvPr>
            <p:ph type="sldNum" sz="quarter" idx="3"/>
          </p:nvPr>
        </p:nvSpPr>
        <p:spPr bwMode="auto">
          <a:xfrm>
            <a:off x="376555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algn="r" defTabSz="904875" eaLnBrk="1" hangingPunct="1">
              <a:defRPr sz="1200">
                <a:latin typeface="Times New Roman" pitchFamily="18" charset="0"/>
              </a:defRPr>
            </a:lvl1pPr>
          </a:lstStyle>
          <a:p>
            <a:fld id="{B0CADC27-3BE8-4462-AF5B-A73798E972E0}" type="slidenum">
              <a:rPr lang="en-US"/>
              <a:pPr/>
              <a:t>‹#›</a:t>
            </a:fld>
            <a:endParaRPr lang="en-US"/>
          </a:p>
        </p:txBody>
      </p:sp>
    </p:spTree>
    <p:extLst>
      <p:ext uri="{BB962C8B-B14F-4D97-AF65-F5344CB8AC3E}">
        <p14:creationId xmlns:p14="http://schemas.microsoft.com/office/powerpoint/2010/main" val="21073828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376555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algn="r" defTabSz="904875" eaLnBrk="1" hangingPunct="1">
              <a:defRPr sz="1200">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879475" y="733425"/>
            <a:ext cx="4889500" cy="366712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887413" y="4645025"/>
            <a:ext cx="4870450" cy="4398963"/>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376555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algn="r" defTabSz="904875" eaLnBrk="1" hangingPunct="1">
              <a:defRPr sz="1200">
                <a:latin typeface="Times New Roman" pitchFamily="18" charset="0"/>
              </a:defRPr>
            </a:lvl1pPr>
          </a:lstStyle>
          <a:p>
            <a:fld id="{A27D0955-2623-4E77-8D60-AA22E03DC0E9}" type="slidenum">
              <a:rPr lang="en-US"/>
              <a:pPr/>
              <a:t>‹#›</a:t>
            </a:fld>
            <a:endParaRPr lang="en-US"/>
          </a:p>
        </p:txBody>
      </p:sp>
    </p:spTree>
    <p:extLst>
      <p:ext uri="{BB962C8B-B14F-4D97-AF65-F5344CB8AC3E}">
        <p14:creationId xmlns:p14="http://schemas.microsoft.com/office/powerpoint/2010/main" val="1004243039"/>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1600200"/>
            <a:ext cx="7162800" cy="4724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6" name="Slide Number Placeholder 5"/>
          <p:cNvSpPr>
            <a:spLocks noGrp="1"/>
          </p:cNvSpPr>
          <p:nvPr>
            <p:ph type="sldNum" sz="quarter" idx="12"/>
          </p:nvPr>
        </p:nvSpPr>
        <p:spPr>
          <a:xfrm>
            <a:off x="8229600" y="6540500"/>
            <a:ext cx="762000" cy="228600"/>
          </a:xfrm>
          <a:prstGeom prst="rect">
            <a:avLst/>
          </a:prstGeom>
        </p:spPr>
        <p:txBody>
          <a:bodyPr/>
          <a:lstStyle>
            <a:lvl1pPr>
              <a:defRPr/>
            </a:lvl1pPr>
          </a:lstStyle>
          <a:p>
            <a:fld id="{18B3AE8F-4208-4596-9E34-F3F0CBBF28CD}"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1943100" cy="59436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5676900" cy="5943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6" name="Slide Number Placeholder 5"/>
          <p:cNvSpPr>
            <a:spLocks noGrp="1"/>
          </p:cNvSpPr>
          <p:nvPr>
            <p:ph type="sldNum" sz="quarter" idx="12"/>
          </p:nvPr>
        </p:nvSpPr>
        <p:spPr>
          <a:xfrm>
            <a:off x="8229600" y="6540500"/>
            <a:ext cx="762000" cy="228600"/>
          </a:xfrm>
          <a:prstGeom prst="rect">
            <a:avLst/>
          </a:prstGeom>
        </p:spPr>
        <p:txBody>
          <a:bodyPr/>
          <a:lstStyle>
            <a:lvl1pPr>
              <a:defRPr/>
            </a:lvl1pPr>
          </a:lstStyle>
          <a:p>
            <a:fld id="{3E8CF8C3-032B-41ED-A556-D9A40298BE5A}"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219200" y="1600200"/>
            <a:ext cx="3505200" cy="4724400"/>
          </a:xfrm>
          <a:prstGeom prst="rect">
            <a:avLst/>
          </a:prstGeom>
        </p:spPr>
        <p:txBody>
          <a:bodyPr/>
          <a:lstStyle/>
          <a:p>
            <a:endParaRPr lang="en-US"/>
          </a:p>
        </p:txBody>
      </p:sp>
      <p:sp>
        <p:nvSpPr>
          <p:cNvPr id="4" name="Text Placeholder 3"/>
          <p:cNvSpPr>
            <a:spLocks noGrp="1"/>
          </p:cNvSpPr>
          <p:nvPr>
            <p:ph type="body" sz="half" idx="2"/>
          </p:nvPr>
        </p:nvSpPr>
        <p:spPr>
          <a:xfrm>
            <a:off x="4876800" y="1600200"/>
            <a:ext cx="35052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B0FAB462-86E4-4073-BCFF-87D70AE0C758}"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1600200"/>
            <a:ext cx="7162800" cy="4724400"/>
          </a:xfrm>
          <a:prstGeom prst="rect">
            <a:avLst/>
          </a:prstGeom>
        </p:spPr>
        <p:txBody>
          <a:bodyPr/>
          <a:lstStyle/>
          <a:p>
            <a:endParaRPr lang="en-US"/>
          </a:p>
        </p:txBody>
      </p:sp>
      <p:sp>
        <p:nvSpPr>
          <p:cNvPr id="4" name="Date Placeholder 3"/>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6" name="Slide Number Placeholder 5"/>
          <p:cNvSpPr>
            <a:spLocks noGrp="1"/>
          </p:cNvSpPr>
          <p:nvPr>
            <p:ph type="sldNum" sz="quarter" idx="12"/>
          </p:nvPr>
        </p:nvSpPr>
        <p:spPr>
          <a:xfrm>
            <a:off x="8229600" y="6540500"/>
            <a:ext cx="762000" cy="228600"/>
          </a:xfrm>
          <a:prstGeom prst="rect">
            <a:avLst/>
          </a:prstGeom>
        </p:spPr>
        <p:txBody>
          <a:bodyPr/>
          <a:lstStyle>
            <a:lvl1pPr>
              <a:defRPr/>
            </a:lvl1pPr>
          </a:lstStyle>
          <a:p>
            <a:fld id="{B9C0E8DE-8676-407C-9047-582C9596C580}"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5052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5052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3B58F2E4-E3D5-4904-AB96-50BCC367B981}"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8" name="Footer Placeholder 7"/>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9" name="Slide Number Placeholder 8"/>
          <p:cNvSpPr>
            <a:spLocks noGrp="1"/>
          </p:cNvSpPr>
          <p:nvPr>
            <p:ph type="sldNum" sz="quarter" idx="12"/>
          </p:nvPr>
        </p:nvSpPr>
        <p:spPr>
          <a:xfrm>
            <a:off x="8229600" y="6540500"/>
            <a:ext cx="762000" cy="228600"/>
          </a:xfrm>
          <a:prstGeom prst="rect">
            <a:avLst/>
          </a:prstGeom>
        </p:spPr>
        <p:txBody>
          <a:bodyPr/>
          <a:lstStyle>
            <a:lvl1pPr>
              <a:defRPr/>
            </a:lvl1pPr>
          </a:lstStyle>
          <a:p>
            <a:fld id="{664E08EF-48B3-4DF0-8E48-4463E165617D}"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4" name="Footer Placeholder 3"/>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5" name="Slide Number Placeholder 4"/>
          <p:cNvSpPr>
            <a:spLocks noGrp="1"/>
          </p:cNvSpPr>
          <p:nvPr>
            <p:ph type="sldNum" sz="quarter" idx="12"/>
          </p:nvPr>
        </p:nvSpPr>
        <p:spPr>
          <a:xfrm>
            <a:off x="8229600" y="6540500"/>
            <a:ext cx="762000" cy="228600"/>
          </a:xfrm>
          <a:prstGeom prst="rect">
            <a:avLst/>
          </a:prstGeom>
        </p:spPr>
        <p:txBody>
          <a:bodyPr/>
          <a:lstStyle>
            <a:lvl1pPr>
              <a:defRPr/>
            </a:lvl1pPr>
          </a:lstStyle>
          <a:p>
            <a:fld id="{0BEBAD2C-5009-40F9-81B3-4B1F087F66C1}"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3" name="Footer Placeholder 2"/>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4" name="Slide Number Placeholder 3"/>
          <p:cNvSpPr>
            <a:spLocks noGrp="1"/>
          </p:cNvSpPr>
          <p:nvPr>
            <p:ph type="sldNum" sz="quarter" idx="12"/>
          </p:nvPr>
        </p:nvSpPr>
        <p:spPr>
          <a:xfrm>
            <a:off x="8229600" y="6540500"/>
            <a:ext cx="762000" cy="228600"/>
          </a:xfrm>
          <a:prstGeom prst="rect">
            <a:avLst/>
          </a:prstGeom>
        </p:spPr>
        <p:txBody>
          <a:bodyPr/>
          <a:lstStyle>
            <a:lvl1pPr>
              <a:defRPr/>
            </a:lvl1pPr>
          </a:lstStyle>
          <a:p>
            <a:fld id="{1D436C78-AC0F-4740-AE74-84523DC53B47}"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D77C496F-76B9-46A3-8E44-55568C8B4CFE}"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smtClean="0"/>
              <a:t>EBPG 5000plus Operator training</a:t>
            </a:r>
            <a:endParaRPr lang="en-GB"/>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1BE352A7-C08E-4327-A9D6-3AC2CFE73D69}"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5" name="Line 5"/>
          <p:cNvSpPr>
            <a:spLocks noChangeShapeType="1"/>
          </p:cNvSpPr>
          <p:nvPr/>
        </p:nvSpPr>
        <p:spPr bwMode="auto">
          <a:xfrm>
            <a:off x="55563" y="1141413"/>
            <a:ext cx="0" cy="0"/>
          </a:xfrm>
          <a:prstGeom prst="line">
            <a:avLst/>
          </a:prstGeom>
          <a:noFill/>
          <a:ln w="9525">
            <a:solidFill>
              <a:schemeClr val="tx1"/>
            </a:solidFill>
            <a:round/>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dt="0"/>
  <p:txStyles>
    <p:titleStyle>
      <a:lvl1pPr algn="l" defTabSz="850900" rtl="0" fontAlgn="base">
        <a:spcBef>
          <a:spcPct val="0"/>
        </a:spcBef>
        <a:spcAft>
          <a:spcPct val="0"/>
        </a:spcAft>
        <a:defRPr sz="2400">
          <a:solidFill>
            <a:srgbClr val="333399"/>
          </a:solidFill>
          <a:latin typeface="+mj-lt"/>
          <a:ea typeface="+mj-ea"/>
          <a:cs typeface="+mj-cs"/>
        </a:defRPr>
      </a:lvl1pPr>
      <a:lvl2pPr algn="l" defTabSz="850900" rtl="0" fontAlgn="base">
        <a:spcBef>
          <a:spcPct val="0"/>
        </a:spcBef>
        <a:spcAft>
          <a:spcPct val="0"/>
        </a:spcAft>
        <a:defRPr sz="2400">
          <a:solidFill>
            <a:srgbClr val="333399"/>
          </a:solidFill>
          <a:latin typeface="Arial" pitchFamily="34" charset="0"/>
          <a:ea typeface="ＭＳ Ｐゴシック" pitchFamily="34" charset="-128"/>
        </a:defRPr>
      </a:lvl2pPr>
      <a:lvl3pPr algn="l" defTabSz="850900" rtl="0" fontAlgn="base">
        <a:spcBef>
          <a:spcPct val="0"/>
        </a:spcBef>
        <a:spcAft>
          <a:spcPct val="0"/>
        </a:spcAft>
        <a:defRPr sz="2400">
          <a:solidFill>
            <a:srgbClr val="333399"/>
          </a:solidFill>
          <a:latin typeface="Arial" pitchFamily="34" charset="0"/>
          <a:ea typeface="ＭＳ Ｐゴシック" pitchFamily="34" charset="-128"/>
        </a:defRPr>
      </a:lvl3pPr>
      <a:lvl4pPr algn="l" defTabSz="850900" rtl="0" fontAlgn="base">
        <a:spcBef>
          <a:spcPct val="0"/>
        </a:spcBef>
        <a:spcAft>
          <a:spcPct val="0"/>
        </a:spcAft>
        <a:defRPr sz="2400">
          <a:solidFill>
            <a:srgbClr val="333399"/>
          </a:solidFill>
          <a:latin typeface="Arial" pitchFamily="34" charset="0"/>
          <a:ea typeface="ＭＳ Ｐゴシック" pitchFamily="34" charset="-128"/>
        </a:defRPr>
      </a:lvl4pPr>
      <a:lvl5pPr algn="l" defTabSz="850900" rtl="0" fontAlgn="base">
        <a:spcBef>
          <a:spcPct val="0"/>
        </a:spcBef>
        <a:spcAft>
          <a:spcPct val="0"/>
        </a:spcAft>
        <a:defRPr sz="2400">
          <a:solidFill>
            <a:srgbClr val="333399"/>
          </a:solidFill>
          <a:latin typeface="Arial" pitchFamily="34" charset="0"/>
          <a:ea typeface="ＭＳ Ｐゴシック" pitchFamily="34" charset="-128"/>
        </a:defRPr>
      </a:lvl5pPr>
      <a:lvl6pPr marL="457200" algn="l" defTabSz="850900" rtl="0" fontAlgn="base">
        <a:spcBef>
          <a:spcPct val="0"/>
        </a:spcBef>
        <a:spcAft>
          <a:spcPct val="0"/>
        </a:spcAft>
        <a:defRPr sz="2400">
          <a:solidFill>
            <a:srgbClr val="333399"/>
          </a:solidFill>
          <a:latin typeface="Arial" pitchFamily="34" charset="0"/>
          <a:ea typeface="ＭＳ Ｐゴシック" pitchFamily="34" charset="-128"/>
        </a:defRPr>
      </a:lvl6pPr>
      <a:lvl7pPr marL="914400" algn="l" defTabSz="850900" rtl="0" fontAlgn="base">
        <a:spcBef>
          <a:spcPct val="0"/>
        </a:spcBef>
        <a:spcAft>
          <a:spcPct val="0"/>
        </a:spcAft>
        <a:defRPr sz="2400">
          <a:solidFill>
            <a:srgbClr val="333399"/>
          </a:solidFill>
          <a:latin typeface="Arial" pitchFamily="34" charset="0"/>
          <a:ea typeface="ＭＳ Ｐゴシック" pitchFamily="34" charset="-128"/>
        </a:defRPr>
      </a:lvl7pPr>
      <a:lvl8pPr marL="1371600" algn="l" defTabSz="850900" rtl="0" fontAlgn="base">
        <a:spcBef>
          <a:spcPct val="0"/>
        </a:spcBef>
        <a:spcAft>
          <a:spcPct val="0"/>
        </a:spcAft>
        <a:defRPr sz="2400">
          <a:solidFill>
            <a:srgbClr val="333399"/>
          </a:solidFill>
          <a:latin typeface="Arial" pitchFamily="34" charset="0"/>
          <a:ea typeface="ＭＳ Ｐゴシック" pitchFamily="34" charset="-128"/>
        </a:defRPr>
      </a:lvl8pPr>
      <a:lvl9pPr marL="1828800" algn="l" defTabSz="850900" rtl="0" fontAlgn="base">
        <a:spcBef>
          <a:spcPct val="0"/>
        </a:spcBef>
        <a:spcAft>
          <a:spcPct val="0"/>
        </a:spcAft>
        <a:defRPr sz="2400">
          <a:solidFill>
            <a:srgbClr val="333399"/>
          </a:solidFill>
          <a:latin typeface="Arial" pitchFamily="34" charset="0"/>
          <a:ea typeface="ＭＳ Ｐゴシック" pitchFamily="34" charset="-128"/>
        </a:defRPr>
      </a:lvl9pPr>
    </p:titleStyle>
    <p:bodyStyle>
      <a:lvl1pPr marL="319088" indent="-319088" algn="l" defTabSz="850900" rtl="0" fontAlgn="base">
        <a:spcBef>
          <a:spcPct val="20000"/>
        </a:spcBef>
        <a:spcAft>
          <a:spcPct val="0"/>
        </a:spcAft>
        <a:defRPr sz="2800">
          <a:solidFill>
            <a:srgbClr val="333399"/>
          </a:solidFill>
          <a:latin typeface="+mn-lt"/>
          <a:ea typeface="+mn-ea"/>
          <a:cs typeface="+mn-cs"/>
        </a:defRPr>
      </a:lvl1pPr>
      <a:lvl2pPr marL="692150" indent="-266700" algn="l" defTabSz="850900" rtl="0" fontAlgn="base">
        <a:spcBef>
          <a:spcPct val="20000"/>
        </a:spcBef>
        <a:spcAft>
          <a:spcPct val="0"/>
        </a:spcAft>
        <a:defRPr sz="2600">
          <a:solidFill>
            <a:schemeClr val="tx1"/>
          </a:solidFill>
          <a:latin typeface="Arial Narrow" pitchFamily="34" charset="0"/>
          <a:ea typeface="+mn-ea"/>
        </a:defRPr>
      </a:lvl2pPr>
      <a:lvl3pPr marL="1062038" indent="-211138" algn="l" defTabSz="850900" rtl="0" fontAlgn="base">
        <a:spcBef>
          <a:spcPct val="20000"/>
        </a:spcBef>
        <a:spcAft>
          <a:spcPct val="0"/>
        </a:spcAft>
        <a:buChar char="•"/>
        <a:defRPr sz="2000">
          <a:solidFill>
            <a:schemeClr val="tx1"/>
          </a:solidFill>
          <a:latin typeface="Arial Narrow" pitchFamily="34" charset="0"/>
          <a:ea typeface="+mn-ea"/>
        </a:defRPr>
      </a:lvl3pPr>
      <a:lvl4pPr marL="1487488" indent="-211138" algn="l" defTabSz="850900" rtl="0" fontAlgn="base">
        <a:spcBef>
          <a:spcPct val="20000"/>
        </a:spcBef>
        <a:spcAft>
          <a:spcPct val="0"/>
        </a:spcAft>
        <a:buChar char="–"/>
        <a:defRPr i="1">
          <a:solidFill>
            <a:schemeClr val="tx1"/>
          </a:solidFill>
          <a:latin typeface="Arial Narrow" pitchFamily="34" charset="0"/>
          <a:ea typeface="+mn-ea"/>
        </a:defRPr>
      </a:lvl4pPr>
      <a:lvl5pPr marL="1912938" indent="-214313" algn="l" defTabSz="850900" rtl="0" fontAlgn="base">
        <a:spcBef>
          <a:spcPct val="20000"/>
        </a:spcBef>
        <a:spcAft>
          <a:spcPct val="0"/>
        </a:spcAft>
        <a:buChar char="»"/>
        <a:defRPr sz="1400">
          <a:solidFill>
            <a:schemeClr val="tx1"/>
          </a:solidFill>
          <a:latin typeface="Arial Narrow" pitchFamily="34" charset="0"/>
          <a:ea typeface="+mn-ea"/>
        </a:defRPr>
      </a:lvl5pPr>
      <a:lvl6pPr marL="2370138" indent="-214313" algn="l" defTabSz="850900" rtl="0" fontAlgn="base">
        <a:spcBef>
          <a:spcPct val="20000"/>
        </a:spcBef>
        <a:spcAft>
          <a:spcPct val="0"/>
        </a:spcAft>
        <a:buChar char="»"/>
        <a:defRPr sz="1400">
          <a:solidFill>
            <a:schemeClr val="tx1"/>
          </a:solidFill>
          <a:latin typeface="Arial Narrow" pitchFamily="34" charset="0"/>
          <a:ea typeface="+mn-ea"/>
        </a:defRPr>
      </a:lvl6pPr>
      <a:lvl7pPr marL="2827338" indent="-214313" algn="l" defTabSz="850900" rtl="0" fontAlgn="base">
        <a:spcBef>
          <a:spcPct val="20000"/>
        </a:spcBef>
        <a:spcAft>
          <a:spcPct val="0"/>
        </a:spcAft>
        <a:buChar char="»"/>
        <a:defRPr sz="1400">
          <a:solidFill>
            <a:schemeClr val="tx1"/>
          </a:solidFill>
          <a:latin typeface="Arial Narrow" pitchFamily="34" charset="0"/>
          <a:ea typeface="+mn-ea"/>
        </a:defRPr>
      </a:lvl7pPr>
      <a:lvl8pPr marL="3284538" indent="-214313" algn="l" defTabSz="850900" rtl="0" fontAlgn="base">
        <a:spcBef>
          <a:spcPct val="20000"/>
        </a:spcBef>
        <a:spcAft>
          <a:spcPct val="0"/>
        </a:spcAft>
        <a:buChar char="»"/>
        <a:defRPr sz="1400">
          <a:solidFill>
            <a:schemeClr val="tx1"/>
          </a:solidFill>
          <a:latin typeface="Arial Narrow" pitchFamily="34" charset="0"/>
          <a:ea typeface="+mn-ea"/>
        </a:defRPr>
      </a:lvl8pPr>
      <a:lvl9pPr marL="3741738" indent="-214313" algn="l" defTabSz="850900" rtl="0" fontAlgn="base">
        <a:spcBef>
          <a:spcPct val="20000"/>
        </a:spcBef>
        <a:spcAft>
          <a:spcPct val="0"/>
        </a:spcAft>
        <a:buChar char="»"/>
        <a:defRPr sz="1400">
          <a:solidFill>
            <a:schemeClr val="tx1"/>
          </a:solidFill>
          <a:latin typeface="Arial Narrow" pitchFamily="3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0547" y="1592756"/>
            <a:ext cx="5800774" cy="3323987"/>
          </a:xfrm>
          <a:prstGeom prst="rect">
            <a:avLst/>
          </a:prstGeom>
          <a:noFill/>
        </p:spPr>
        <p:txBody>
          <a:bodyPr wrap="none" rtlCol="0">
            <a:spAutoFit/>
          </a:bodyPr>
          <a:lstStyle/>
          <a:p>
            <a:r>
              <a:rPr lang="en-US"/>
              <a:t>A tutorial for the CAD program LayoutEditor</a:t>
            </a:r>
          </a:p>
          <a:p>
            <a:endParaRPr lang="en-US"/>
          </a:p>
          <a:p>
            <a:r>
              <a:rPr lang="en-US"/>
              <a:t>	</a:t>
            </a:r>
            <a:endParaRPr lang="en-US" sz="1400"/>
          </a:p>
          <a:p>
            <a:endParaRPr lang="en-US"/>
          </a:p>
          <a:p>
            <a:endParaRPr lang="en-US"/>
          </a:p>
          <a:p>
            <a:r>
              <a:rPr lang="en-US"/>
              <a:t>LayoutEditor is available from </a:t>
            </a:r>
          </a:p>
          <a:p>
            <a:r>
              <a:rPr lang="en-US"/>
              <a:t>	</a:t>
            </a:r>
          </a:p>
          <a:p>
            <a:r>
              <a:rPr lang="en-US"/>
              <a:t>	www.layouteditor.net</a:t>
            </a:r>
          </a:p>
          <a:p>
            <a:endParaRPr lang="en-US"/>
          </a:p>
          <a:p>
            <a:r>
              <a:rPr lang="en-US"/>
              <a:t>	by Jürgen Thies, Juspertor UG, Munich</a:t>
            </a:r>
          </a:p>
        </p:txBody>
      </p:sp>
      <p:sp>
        <p:nvSpPr>
          <p:cNvPr id="3" name="TextBox 2"/>
          <p:cNvSpPr txBox="1"/>
          <p:nvPr/>
        </p:nvSpPr>
        <p:spPr>
          <a:xfrm>
            <a:off x="7317584" y="6581001"/>
            <a:ext cx="1826416" cy="276999"/>
          </a:xfrm>
          <a:prstGeom prst="rect">
            <a:avLst/>
          </a:prstGeom>
          <a:noFill/>
        </p:spPr>
        <p:txBody>
          <a:bodyPr wrap="none" rtlCol="0">
            <a:spAutoFit/>
          </a:bodyPr>
          <a:lstStyle/>
          <a:p>
            <a:r>
              <a:rPr lang="en-US" sz="1200" i="1">
                <a:latin typeface="Times"/>
                <a:cs typeface="Times"/>
              </a:rPr>
              <a:t>M. Rooks, Yale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6135022"/>
          </a:xfrm>
          <a:prstGeom prst="rect">
            <a:avLst/>
          </a:prstGeom>
        </p:spPr>
      </p:pic>
      <p:sp>
        <p:nvSpPr>
          <p:cNvPr id="4" name="Up Arrow 3"/>
          <p:cNvSpPr/>
          <p:nvPr/>
        </p:nvSpPr>
        <p:spPr bwMode="auto">
          <a:xfrm rot="16034553">
            <a:off x="2535730" y="559234"/>
            <a:ext cx="290391" cy="1091970"/>
          </a:xfrm>
          <a:prstGeom prst="upArrow">
            <a:avLst>
              <a:gd name="adj1" fmla="val 39359"/>
              <a:gd name="adj2" fmla="val 919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5" name="TextBox 4"/>
          <p:cNvSpPr txBox="1"/>
          <p:nvPr/>
        </p:nvSpPr>
        <p:spPr>
          <a:xfrm>
            <a:off x="3169301" y="908374"/>
            <a:ext cx="1062611" cy="338554"/>
          </a:xfrm>
          <a:prstGeom prst="rect">
            <a:avLst/>
          </a:prstGeom>
          <a:noFill/>
        </p:spPr>
        <p:txBody>
          <a:bodyPr wrap="none" rtlCol="0">
            <a:spAutoFit/>
          </a:bodyPr>
          <a:lstStyle/>
          <a:p>
            <a:r>
              <a:rPr lang="en-US" sz="1600" dirty="0">
                <a:solidFill>
                  <a:schemeClr val="bg1"/>
                </a:solidFill>
              </a:rPr>
              <a:t> New Cell</a:t>
            </a:r>
          </a:p>
        </p:txBody>
      </p:sp>
      <p:sp>
        <p:nvSpPr>
          <p:cNvPr id="7" name="TextBox 6"/>
          <p:cNvSpPr txBox="1"/>
          <p:nvPr/>
        </p:nvSpPr>
        <p:spPr>
          <a:xfrm>
            <a:off x="2236913" y="4592278"/>
            <a:ext cx="5320687" cy="830997"/>
          </a:xfrm>
          <a:prstGeom prst="rect">
            <a:avLst/>
          </a:prstGeom>
          <a:noFill/>
        </p:spPr>
        <p:txBody>
          <a:bodyPr wrap="none" rtlCol="0">
            <a:spAutoFit/>
          </a:bodyPr>
          <a:lstStyle/>
          <a:p>
            <a:r>
              <a:rPr lang="en-US" sz="1600" dirty="0">
                <a:solidFill>
                  <a:schemeClr val="bg1"/>
                </a:solidFill>
              </a:rPr>
              <a:t>Create a new </a:t>
            </a:r>
            <a:r>
              <a:rPr lang="en-US" sz="1600" dirty="0" smtClean="0">
                <a:solidFill>
                  <a:schemeClr val="bg1"/>
                </a:solidFill>
              </a:rPr>
              <a:t>cell with the menu Cell </a:t>
            </a:r>
            <a:r>
              <a:rPr lang="en-US" sz="1600" dirty="0" smtClean="0">
                <a:solidFill>
                  <a:schemeClr val="bg1"/>
                </a:solidFill>
                <a:sym typeface="Wingdings" panose="05000000000000000000" pitchFamily="2" charset="2"/>
              </a:rPr>
              <a:t> New Cell (or F5)</a:t>
            </a:r>
            <a:endParaRPr lang="en-US" sz="1600" dirty="0">
              <a:solidFill>
                <a:schemeClr val="bg1"/>
              </a:solidFill>
            </a:endParaRPr>
          </a:p>
          <a:p>
            <a:r>
              <a:rPr lang="en-US" sz="1600" dirty="0" smtClean="0">
                <a:solidFill>
                  <a:schemeClr val="bg1"/>
                </a:solidFill>
              </a:rPr>
              <a:t>then </a:t>
            </a:r>
            <a:r>
              <a:rPr lang="en-US" sz="1600" dirty="0">
                <a:solidFill>
                  <a:schemeClr val="bg1"/>
                </a:solidFill>
              </a:rPr>
              <a:t>give this cell a name </a:t>
            </a:r>
            <a:r>
              <a:rPr lang="en-US" sz="1600" dirty="0" smtClean="0">
                <a:solidFill>
                  <a:schemeClr val="bg1"/>
                </a:solidFill>
              </a:rPr>
              <a:t>with Cell </a:t>
            </a:r>
            <a:r>
              <a:rPr lang="en-US" sz="1600" dirty="0" smtClean="0">
                <a:solidFill>
                  <a:schemeClr val="bg1"/>
                </a:solidFill>
                <a:sym typeface="Wingdings" panose="05000000000000000000" pitchFamily="2" charset="2"/>
              </a:rPr>
              <a:t> </a:t>
            </a:r>
            <a:r>
              <a:rPr lang="en-US" sz="1600" dirty="0" err="1" smtClean="0">
                <a:solidFill>
                  <a:schemeClr val="bg1"/>
                </a:solidFill>
                <a:sym typeface="Wingdings" panose="05000000000000000000" pitchFamily="2" charset="2"/>
              </a:rPr>
              <a:t>Cellname</a:t>
            </a:r>
            <a:r>
              <a:rPr lang="en-US" sz="1600" dirty="0" smtClean="0">
                <a:solidFill>
                  <a:schemeClr val="bg1"/>
                </a:solidFill>
                <a:sym typeface="Wingdings" panose="05000000000000000000" pitchFamily="2" charset="2"/>
              </a:rPr>
              <a:t> (or F4)</a:t>
            </a:r>
            <a:br>
              <a:rPr lang="en-US" sz="1600" dirty="0" smtClean="0">
                <a:solidFill>
                  <a:schemeClr val="bg1"/>
                </a:solidFill>
                <a:sym typeface="Wingdings" panose="05000000000000000000" pitchFamily="2" charset="2"/>
              </a:rPr>
            </a:br>
            <a:r>
              <a:rPr lang="en-US" sz="1600" dirty="0" smtClean="0">
                <a:solidFill>
                  <a:schemeClr val="bg1"/>
                </a:solidFill>
                <a:sym typeface="Wingdings" panose="05000000000000000000" pitchFamily="2" charset="2"/>
              </a:rPr>
              <a:t>Let’s call it “foo”.</a:t>
            </a:r>
            <a:endParaRPr lang="en-US" sz="1600" dirty="0">
              <a:solidFill>
                <a:schemeClr val="bg1"/>
              </a:solidFill>
            </a:endParaRPr>
          </a:p>
        </p:txBody>
      </p:sp>
      <p:sp>
        <p:nvSpPr>
          <p:cNvPr id="9" name="Rectangle 8"/>
          <p:cNvSpPr/>
          <p:nvPr/>
        </p:nvSpPr>
        <p:spPr bwMode="auto">
          <a:xfrm>
            <a:off x="824248" y="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1" name="TextBox 10"/>
          <p:cNvSpPr txBox="1"/>
          <p:nvPr/>
        </p:nvSpPr>
        <p:spPr>
          <a:xfrm>
            <a:off x="7133847" y="1318569"/>
            <a:ext cx="1872629" cy="1077218"/>
          </a:xfrm>
          <a:prstGeom prst="rect">
            <a:avLst/>
          </a:prstGeom>
          <a:noFill/>
        </p:spPr>
        <p:txBody>
          <a:bodyPr wrap="none" rtlCol="0">
            <a:spAutoFit/>
          </a:bodyPr>
          <a:lstStyle/>
          <a:p>
            <a:r>
              <a:rPr lang="en-US" sz="1600" dirty="0" smtClean="0">
                <a:solidFill>
                  <a:schemeClr val="bg1"/>
                </a:solidFill>
              </a:rPr>
              <a:t>Right click here</a:t>
            </a:r>
            <a:br>
              <a:rPr lang="en-US" sz="1600" dirty="0" smtClean="0">
                <a:solidFill>
                  <a:schemeClr val="bg1"/>
                </a:solidFill>
              </a:rPr>
            </a:br>
            <a:r>
              <a:rPr lang="en-US" sz="1600" dirty="0" smtClean="0">
                <a:solidFill>
                  <a:schemeClr val="bg1"/>
                </a:solidFill>
              </a:rPr>
              <a:t>and turn on</a:t>
            </a:r>
            <a:br>
              <a:rPr lang="en-US" sz="1600" dirty="0" smtClean="0">
                <a:solidFill>
                  <a:schemeClr val="bg1"/>
                </a:solidFill>
              </a:rPr>
            </a:br>
            <a:r>
              <a:rPr lang="en-US" sz="1600" dirty="0" smtClean="0">
                <a:solidFill>
                  <a:schemeClr val="bg1"/>
                </a:solidFill>
              </a:rPr>
              <a:t>the ‘measurement’</a:t>
            </a:r>
            <a:br>
              <a:rPr lang="en-US" sz="1600" dirty="0" smtClean="0">
                <a:solidFill>
                  <a:schemeClr val="bg1"/>
                </a:solidFill>
              </a:rPr>
            </a:br>
            <a:r>
              <a:rPr lang="en-US" sz="1600" dirty="0" smtClean="0">
                <a:solidFill>
                  <a:schemeClr val="bg1"/>
                </a:solidFill>
              </a:rPr>
              <a:t>menu</a:t>
            </a:r>
            <a:endParaRPr lang="en-US" sz="1600" dirty="0">
              <a:solidFill>
                <a:schemeClr val="bg1"/>
              </a:solidFill>
            </a:endParaRPr>
          </a:p>
        </p:txBody>
      </p:sp>
      <p:sp>
        <p:nvSpPr>
          <p:cNvPr id="12" name="Right Arrow 11"/>
          <p:cNvSpPr/>
          <p:nvPr/>
        </p:nvSpPr>
        <p:spPr bwMode="auto">
          <a:xfrm rot="17668306">
            <a:off x="8085121" y="810443"/>
            <a:ext cx="837127" cy="24696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3" name="TextBox 12"/>
          <p:cNvSpPr txBox="1"/>
          <p:nvPr/>
        </p:nvSpPr>
        <p:spPr>
          <a:xfrm>
            <a:off x="1622738" y="6506028"/>
            <a:ext cx="6877318" cy="261610"/>
          </a:xfrm>
          <a:prstGeom prst="rect">
            <a:avLst/>
          </a:prstGeom>
          <a:noFill/>
        </p:spPr>
        <p:txBody>
          <a:bodyPr wrap="square" rtlCol="0">
            <a:spAutoFit/>
          </a:bodyPr>
          <a:lstStyle/>
          <a:p>
            <a:r>
              <a:rPr lang="en-US" sz="1100" dirty="0" smtClean="0"/>
              <a:t>Well yes, it still says “</a:t>
            </a:r>
            <a:r>
              <a:rPr lang="en-US" sz="1100" dirty="0" err="1" smtClean="0"/>
              <a:t>noname</a:t>
            </a:r>
            <a:r>
              <a:rPr lang="en-US" sz="1100" dirty="0" smtClean="0"/>
              <a:t>” under “Displayed Cell” because I forgot to actually change the name.</a:t>
            </a:r>
            <a:endParaRPr lang="en-US" sz="11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Up Arrow 2"/>
          <p:cNvSpPr/>
          <p:nvPr/>
        </p:nvSpPr>
        <p:spPr bwMode="auto">
          <a:xfrm rot="19084472">
            <a:off x="639591" y="992465"/>
            <a:ext cx="269060" cy="115279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162339" y="1893691"/>
            <a:ext cx="3549068" cy="338554"/>
          </a:xfrm>
          <a:prstGeom prst="rect">
            <a:avLst/>
          </a:prstGeom>
          <a:noFill/>
        </p:spPr>
        <p:txBody>
          <a:bodyPr wrap="none" rtlCol="0">
            <a:spAutoFit/>
          </a:bodyPr>
          <a:lstStyle/>
          <a:p>
            <a:r>
              <a:rPr lang="en-US" sz="1600">
                <a:solidFill>
                  <a:schemeClr val="bg1"/>
                </a:solidFill>
              </a:rPr>
              <a:t>Click on a layer to make it the default</a:t>
            </a: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TextBox 2"/>
          <p:cNvSpPr txBox="1"/>
          <p:nvPr/>
        </p:nvSpPr>
        <p:spPr>
          <a:xfrm>
            <a:off x="1344174" y="1101511"/>
            <a:ext cx="1778051" cy="830997"/>
          </a:xfrm>
          <a:prstGeom prst="rect">
            <a:avLst/>
          </a:prstGeom>
          <a:noFill/>
        </p:spPr>
        <p:txBody>
          <a:bodyPr wrap="none" rtlCol="0">
            <a:spAutoFit/>
          </a:bodyPr>
          <a:lstStyle/>
          <a:p>
            <a:r>
              <a:rPr lang="en-US" sz="1600" dirty="0" smtClean="0">
                <a:solidFill>
                  <a:schemeClr val="bg1"/>
                </a:solidFill>
              </a:rPr>
              <a:t>Zoom </a:t>
            </a:r>
            <a:r>
              <a:rPr lang="en-US" sz="1600" dirty="0">
                <a:solidFill>
                  <a:schemeClr val="bg1"/>
                </a:solidFill>
                <a:sym typeface="Wingdings"/>
              </a:rPr>
              <a:t> Set </a:t>
            </a:r>
            <a:r>
              <a:rPr lang="en-US" sz="1600" dirty="0" smtClean="0">
                <a:solidFill>
                  <a:schemeClr val="bg1"/>
                </a:solidFill>
                <a:sym typeface="Wingdings"/>
              </a:rPr>
              <a:t>Grid</a:t>
            </a:r>
          </a:p>
          <a:p>
            <a:endParaRPr lang="en-US" sz="1600" dirty="0">
              <a:solidFill>
                <a:schemeClr val="bg1"/>
              </a:solidFill>
              <a:sym typeface="Wingdings"/>
            </a:endParaRPr>
          </a:p>
          <a:p>
            <a:r>
              <a:rPr lang="en-US" sz="1600" dirty="0" smtClean="0">
                <a:solidFill>
                  <a:schemeClr val="bg1"/>
                </a:solidFill>
                <a:sym typeface="Wingdings"/>
              </a:rPr>
              <a:t>or just type ‘g’</a:t>
            </a:r>
            <a:endParaRPr lang="en-US" sz="1600" dirty="0">
              <a:solidFill>
                <a:schemeClr val="bg1"/>
              </a:solidFill>
            </a:endParaRPr>
          </a:p>
        </p:txBody>
      </p:sp>
      <p:sp>
        <p:nvSpPr>
          <p:cNvPr id="4" name="Up Arrow 3"/>
          <p:cNvSpPr/>
          <p:nvPr/>
        </p:nvSpPr>
        <p:spPr bwMode="auto">
          <a:xfrm rot="19084472">
            <a:off x="910910" y="370804"/>
            <a:ext cx="269060" cy="8143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Up Arrow 2"/>
          <p:cNvSpPr/>
          <p:nvPr/>
        </p:nvSpPr>
        <p:spPr bwMode="auto">
          <a:xfrm>
            <a:off x="6703453" y="774499"/>
            <a:ext cx="408928" cy="725983"/>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6504228" y="1500482"/>
            <a:ext cx="2169284" cy="1077218"/>
          </a:xfrm>
          <a:prstGeom prst="rect">
            <a:avLst/>
          </a:prstGeom>
          <a:noFill/>
        </p:spPr>
        <p:txBody>
          <a:bodyPr wrap="none" rtlCol="0">
            <a:spAutoFit/>
          </a:bodyPr>
          <a:lstStyle/>
          <a:p>
            <a:r>
              <a:rPr lang="en-US" sz="1600" dirty="0">
                <a:solidFill>
                  <a:schemeClr val="bg1"/>
                </a:solidFill>
              </a:rPr>
              <a:t>Click on the</a:t>
            </a:r>
          </a:p>
          <a:p>
            <a:r>
              <a:rPr lang="en-US" sz="1600" dirty="0">
                <a:solidFill>
                  <a:schemeClr val="bg1"/>
                </a:solidFill>
              </a:rPr>
              <a:t>measurement icon</a:t>
            </a:r>
          </a:p>
          <a:p>
            <a:r>
              <a:rPr lang="en-US" sz="1600" dirty="0">
                <a:solidFill>
                  <a:schemeClr val="bg1"/>
                </a:solidFill>
              </a:rPr>
              <a:t>to display coordinates</a:t>
            </a:r>
          </a:p>
          <a:p>
            <a:r>
              <a:rPr lang="en-US" sz="1600" dirty="0">
                <a:solidFill>
                  <a:schemeClr val="bg1"/>
                </a:solidFill>
              </a:rPr>
              <a:t>in lower-left of screen</a:t>
            </a: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Up Arrow 2"/>
          <p:cNvSpPr/>
          <p:nvPr/>
        </p:nvSpPr>
        <p:spPr bwMode="auto">
          <a:xfrm rot="19084472">
            <a:off x="670067" y="573022"/>
            <a:ext cx="269060" cy="8143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026057" y="1237216"/>
            <a:ext cx="1496423" cy="338554"/>
          </a:xfrm>
          <a:prstGeom prst="rect">
            <a:avLst/>
          </a:prstGeom>
          <a:noFill/>
        </p:spPr>
        <p:txBody>
          <a:bodyPr wrap="none" rtlCol="0">
            <a:spAutoFit/>
          </a:bodyPr>
          <a:lstStyle/>
          <a:p>
            <a:r>
              <a:rPr lang="en-US" sz="1600">
                <a:solidFill>
                  <a:schemeClr val="bg1"/>
                </a:solidFill>
              </a:rPr>
              <a:t>Polygon mode</a:t>
            </a: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826" y="381000"/>
            <a:ext cx="9061098" cy="6130834"/>
          </a:xfrm>
          <a:prstGeom prst="rect">
            <a:avLst/>
          </a:prstGeom>
        </p:spPr>
      </p:pic>
      <p:sp>
        <p:nvSpPr>
          <p:cNvPr id="3" name="TextBox 2"/>
          <p:cNvSpPr txBox="1"/>
          <p:nvPr/>
        </p:nvSpPr>
        <p:spPr>
          <a:xfrm>
            <a:off x="2795219" y="1929961"/>
            <a:ext cx="3024486" cy="338554"/>
          </a:xfrm>
          <a:prstGeom prst="rect">
            <a:avLst/>
          </a:prstGeom>
          <a:noFill/>
        </p:spPr>
        <p:txBody>
          <a:bodyPr wrap="none" rtlCol="0">
            <a:spAutoFit/>
          </a:bodyPr>
          <a:lstStyle/>
          <a:p>
            <a:r>
              <a:rPr lang="en-US" sz="1600">
                <a:solidFill>
                  <a:schemeClr val="bg1"/>
                </a:solidFill>
              </a:rPr>
              <a:t>Start clicking to draw a polygon</a:t>
            </a:r>
          </a:p>
        </p:txBody>
      </p:sp>
      <p:sp>
        <p:nvSpPr>
          <p:cNvPr id="4" name="TextBox 3"/>
          <p:cNvSpPr txBox="1"/>
          <p:nvPr/>
        </p:nvSpPr>
        <p:spPr>
          <a:xfrm>
            <a:off x="4129756" y="4921762"/>
            <a:ext cx="4336444" cy="584776"/>
          </a:xfrm>
          <a:prstGeom prst="rect">
            <a:avLst/>
          </a:prstGeom>
          <a:noFill/>
        </p:spPr>
        <p:txBody>
          <a:bodyPr wrap="none" rtlCol="0">
            <a:spAutoFit/>
          </a:bodyPr>
          <a:lstStyle/>
          <a:p>
            <a:r>
              <a:rPr lang="en-US" sz="1600">
                <a:solidFill>
                  <a:schemeClr val="bg1"/>
                </a:solidFill>
              </a:rPr>
              <a:t>Use the mouse wheel to zoom in &amp; out.</a:t>
            </a:r>
          </a:p>
          <a:p>
            <a:r>
              <a:rPr lang="en-US" sz="1600">
                <a:solidFill>
                  <a:schemeClr val="bg1"/>
                </a:solidFill>
              </a:rPr>
              <a:t>Use the right mouse button (and drag) to pan.</a:t>
            </a:r>
          </a:p>
        </p:txBody>
      </p:sp>
      <p:sp>
        <p:nvSpPr>
          <p:cNvPr id="8" name="Rectangle 7"/>
          <p:cNvSpPr/>
          <p:nvPr/>
        </p:nvSpPr>
        <p:spPr bwMode="auto">
          <a:xfrm>
            <a:off x="856443" y="36705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1277"/>
            <a:ext cx="9144000" cy="6179088"/>
          </a:xfrm>
          <a:prstGeom prst="rect">
            <a:avLst/>
          </a:prstGeom>
        </p:spPr>
      </p:pic>
      <p:sp>
        <p:nvSpPr>
          <p:cNvPr id="3" name="TextBox 2"/>
          <p:cNvSpPr txBox="1"/>
          <p:nvPr/>
        </p:nvSpPr>
        <p:spPr>
          <a:xfrm>
            <a:off x="5422769" y="4738809"/>
            <a:ext cx="3434855" cy="584776"/>
          </a:xfrm>
          <a:prstGeom prst="rect">
            <a:avLst/>
          </a:prstGeom>
          <a:noFill/>
        </p:spPr>
        <p:txBody>
          <a:bodyPr wrap="none" rtlCol="0">
            <a:spAutoFit/>
          </a:bodyPr>
          <a:lstStyle/>
          <a:p>
            <a:r>
              <a:rPr lang="en-US" sz="1600">
                <a:solidFill>
                  <a:schemeClr val="bg1"/>
                </a:solidFill>
              </a:rPr>
              <a:t>Close the polygon with middle-click.</a:t>
            </a:r>
          </a:p>
          <a:p>
            <a:r>
              <a:rPr lang="en-US" sz="1600">
                <a:solidFill>
                  <a:schemeClr val="bg1"/>
                </a:solidFill>
              </a:rPr>
              <a:t>That is, push down on the wheel.</a:t>
            </a:r>
          </a:p>
        </p:txBody>
      </p:sp>
      <p:sp>
        <p:nvSpPr>
          <p:cNvPr id="5" name="Rectangle 4"/>
          <p:cNvSpPr/>
          <p:nvPr/>
        </p:nvSpPr>
        <p:spPr bwMode="auto">
          <a:xfrm>
            <a:off x="824248" y="25072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81066"/>
            <a:ext cx="9144000" cy="6062441"/>
          </a:xfrm>
          <a:prstGeom prst="rect">
            <a:avLst/>
          </a:prstGeom>
        </p:spPr>
      </p:pic>
      <p:sp>
        <p:nvSpPr>
          <p:cNvPr id="3" name="TextBox 2"/>
          <p:cNvSpPr txBox="1"/>
          <p:nvPr/>
        </p:nvSpPr>
        <p:spPr>
          <a:xfrm>
            <a:off x="1353851" y="3730223"/>
            <a:ext cx="3218149" cy="584776"/>
          </a:xfrm>
          <a:prstGeom prst="rect">
            <a:avLst/>
          </a:prstGeom>
          <a:noFill/>
        </p:spPr>
        <p:txBody>
          <a:bodyPr wrap="none" rtlCol="0">
            <a:spAutoFit/>
          </a:bodyPr>
          <a:lstStyle/>
          <a:p>
            <a:r>
              <a:rPr lang="en-US" sz="1600" dirty="0">
                <a:solidFill>
                  <a:schemeClr val="bg1"/>
                </a:solidFill>
              </a:rPr>
              <a:t>Add a few more shapes</a:t>
            </a:r>
          </a:p>
          <a:p>
            <a:r>
              <a:rPr lang="en-US" sz="1600" dirty="0">
                <a:solidFill>
                  <a:schemeClr val="bg1"/>
                </a:solidFill>
              </a:rPr>
              <a:t>on a few more layers, just for fun.</a:t>
            </a:r>
          </a:p>
        </p:txBody>
      </p:sp>
      <p:sp>
        <p:nvSpPr>
          <p:cNvPr id="4" name="TextBox 3"/>
          <p:cNvSpPr txBox="1"/>
          <p:nvPr/>
        </p:nvSpPr>
        <p:spPr>
          <a:xfrm>
            <a:off x="4068547" y="4768937"/>
            <a:ext cx="4401165" cy="1077218"/>
          </a:xfrm>
          <a:prstGeom prst="rect">
            <a:avLst/>
          </a:prstGeom>
          <a:noFill/>
        </p:spPr>
        <p:txBody>
          <a:bodyPr wrap="none" rtlCol="0">
            <a:spAutoFit/>
          </a:bodyPr>
          <a:lstStyle/>
          <a:p>
            <a:r>
              <a:rPr lang="en-US" sz="1600" dirty="0">
                <a:solidFill>
                  <a:schemeClr val="bg1"/>
                </a:solidFill>
              </a:rPr>
              <a:t>Suppose we need to assign a different dose</a:t>
            </a:r>
          </a:p>
          <a:p>
            <a:r>
              <a:rPr lang="en-US" sz="1600" dirty="0">
                <a:solidFill>
                  <a:schemeClr val="bg1"/>
                </a:solidFill>
              </a:rPr>
              <a:t>to one of these shapes.  The traditional way</a:t>
            </a:r>
          </a:p>
          <a:p>
            <a:r>
              <a:rPr lang="en-US" sz="1600" dirty="0">
                <a:solidFill>
                  <a:schemeClr val="bg1"/>
                </a:solidFill>
              </a:rPr>
              <a:t>is to assign a different “datatype” to the shape.</a:t>
            </a:r>
          </a:p>
          <a:p>
            <a:r>
              <a:rPr lang="en-US" sz="1600" dirty="0">
                <a:solidFill>
                  <a:schemeClr val="bg1"/>
                </a:solidFill>
              </a:rPr>
              <a:t>Later, we can map that datatype onto a dose.</a:t>
            </a:r>
          </a:p>
        </p:txBody>
      </p:sp>
      <p:sp>
        <p:nvSpPr>
          <p:cNvPr id="6" name="Rectangle 5"/>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1440"/>
            <a:ext cx="9144000" cy="6117803"/>
          </a:xfrm>
          <a:prstGeom prst="rect">
            <a:avLst/>
          </a:prstGeom>
        </p:spPr>
      </p:pic>
      <p:sp>
        <p:nvSpPr>
          <p:cNvPr id="4" name="TextBox 3"/>
          <p:cNvSpPr txBox="1"/>
          <p:nvPr/>
        </p:nvSpPr>
        <p:spPr>
          <a:xfrm>
            <a:off x="2721327" y="1173341"/>
            <a:ext cx="2523448" cy="338554"/>
          </a:xfrm>
          <a:prstGeom prst="rect">
            <a:avLst/>
          </a:prstGeom>
          <a:noFill/>
        </p:spPr>
        <p:txBody>
          <a:bodyPr wrap="none" rtlCol="0">
            <a:spAutoFit/>
          </a:bodyPr>
          <a:lstStyle/>
          <a:p>
            <a:r>
              <a:rPr lang="en-US" sz="1600" dirty="0" smtClean="0">
                <a:solidFill>
                  <a:schemeClr val="bg1"/>
                </a:solidFill>
              </a:rPr>
              <a:t>Select/Edit</a:t>
            </a:r>
            <a:r>
              <a:rPr lang="en-US" sz="1600" dirty="0" smtClean="0">
                <a:solidFill>
                  <a:schemeClr val="bg1"/>
                </a:solidFill>
                <a:sym typeface="Wingdings"/>
              </a:rPr>
              <a:t> </a:t>
            </a:r>
            <a:r>
              <a:rPr lang="en-US" sz="1600" dirty="0">
                <a:solidFill>
                  <a:schemeClr val="bg1"/>
                </a:solidFill>
                <a:sym typeface="Wingdings"/>
              </a:rPr>
              <a:t>(or Home key)</a:t>
            </a:r>
            <a:endParaRPr lang="en-US" sz="1600" dirty="0">
              <a:solidFill>
                <a:schemeClr val="bg1"/>
              </a:solidFill>
            </a:endParaRPr>
          </a:p>
        </p:txBody>
      </p:sp>
      <p:sp>
        <p:nvSpPr>
          <p:cNvPr id="5" name="Up Arrow 4"/>
          <p:cNvSpPr/>
          <p:nvPr/>
        </p:nvSpPr>
        <p:spPr bwMode="auto">
          <a:xfrm rot="17021028">
            <a:off x="1660050" y="274001"/>
            <a:ext cx="374595" cy="170781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29988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21501"/>
            <a:ext cx="9144000" cy="6135189"/>
          </a:xfrm>
          <a:prstGeom prst="rect">
            <a:avLst/>
          </a:prstGeom>
        </p:spPr>
      </p:pic>
      <p:sp>
        <p:nvSpPr>
          <p:cNvPr id="3" name="TextBox 2"/>
          <p:cNvSpPr txBox="1"/>
          <p:nvPr/>
        </p:nvSpPr>
        <p:spPr>
          <a:xfrm>
            <a:off x="4886128" y="4519586"/>
            <a:ext cx="3446777" cy="584775"/>
          </a:xfrm>
          <a:prstGeom prst="rect">
            <a:avLst/>
          </a:prstGeom>
          <a:noFill/>
        </p:spPr>
        <p:txBody>
          <a:bodyPr wrap="none" rtlCol="0">
            <a:spAutoFit/>
          </a:bodyPr>
          <a:lstStyle/>
          <a:p>
            <a:r>
              <a:rPr lang="en-US" sz="1600" dirty="0">
                <a:solidFill>
                  <a:schemeClr val="bg1"/>
                </a:solidFill>
              </a:rPr>
              <a:t>Click on a </a:t>
            </a:r>
            <a:r>
              <a:rPr lang="en-US" sz="1600" dirty="0" smtClean="0">
                <a:solidFill>
                  <a:schemeClr val="bg1"/>
                </a:solidFill>
              </a:rPr>
              <a:t>shape to select it, </a:t>
            </a:r>
            <a:br>
              <a:rPr lang="en-US" sz="1600" dirty="0" smtClean="0">
                <a:solidFill>
                  <a:schemeClr val="bg1"/>
                </a:solidFill>
              </a:rPr>
            </a:br>
            <a:r>
              <a:rPr lang="en-US" sz="1600" dirty="0" smtClean="0">
                <a:solidFill>
                  <a:schemeClr val="bg1"/>
                </a:solidFill>
              </a:rPr>
              <a:t>then </a:t>
            </a:r>
            <a:r>
              <a:rPr lang="en-US" sz="1600" dirty="0">
                <a:solidFill>
                  <a:schemeClr val="bg1"/>
                </a:solidFill>
              </a:rPr>
              <a:t>right-click </a:t>
            </a:r>
            <a:r>
              <a:rPr lang="en-US" sz="1600" dirty="0" smtClean="0">
                <a:solidFill>
                  <a:schemeClr val="bg1"/>
                </a:solidFill>
              </a:rPr>
              <a:t>to </a:t>
            </a:r>
            <a:r>
              <a:rPr lang="en-US" sz="1600" dirty="0">
                <a:solidFill>
                  <a:schemeClr val="bg1"/>
                </a:solidFill>
              </a:rPr>
              <a:t>choose Properties</a:t>
            </a:r>
          </a:p>
        </p:txBody>
      </p:sp>
      <p:sp>
        <p:nvSpPr>
          <p:cNvPr id="4" name="Up Arrow 3"/>
          <p:cNvSpPr/>
          <p:nvPr/>
        </p:nvSpPr>
        <p:spPr bwMode="auto">
          <a:xfrm rot="18316248">
            <a:off x="6569832" y="1866760"/>
            <a:ext cx="269060" cy="56287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29004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990" y="1614281"/>
            <a:ext cx="7361479" cy="3647152"/>
          </a:xfrm>
          <a:prstGeom prst="rect">
            <a:avLst/>
          </a:prstGeom>
          <a:noFill/>
        </p:spPr>
        <p:txBody>
          <a:bodyPr wrap="square" rtlCol="0">
            <a:spAutoFit/>
          </a:bodyPr>
          <a:lstStyle/>
          <a:p>
            <a:r>
              <a:rPr lang="en-US"/>
              <a:t>Common terminology</a:t>
            </a:r>
          </a:p>
          <a:p>
            <a:endParaRPr lang="en-US"/>
          </a:p>
          <a:p>
            <a:endParaRPr lang="en-US"/>
          </a:p>
          <a:p>
            <a:r>
              <a:rPr lang="en-US"/>
              <a:t>	Layers			designate processing steps	</a:t>
            </a:r>
          </a:p>
          <a:p>
            <a:r>
              <a:rPr lang="en-US"/>
              <a:t>	Cells			are parts, or parts of parts</a:t>
            </a:r>
          </a:p>
          <a:p>
            <a:endParaRPr lang="en-US"/>
          </a:p>
          <a:p>
            <a:r>
              <a:rPr lang="en-US"/>
              <a:t>	Top-level cell		contains the whole enchilada</a:t>
            </a:r>
          </a:p>
          <a:p>
            <a:endParaRPr lang="en-US"/>
          </a:p>
          <a:p>
            <a:endParaRPr lang="en-US"/>
          </a:p>
          <a:p>
            <a:r>
              <a:rPr lang="en-US"/>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5656"/>
            <a:ext cx="9144000" cy="6148552"/>
          </a:xfrm>
          <a:prstGeom prst="rect">
            <a:avLst/>
          </a:prstGeom>
        </p:spPr>
      </p:pic>
      <p:sp>
        <p:nvSpPr>
          <p:cNvPr id="3" name="Up Arrow 2"/>
          <p:cNvSpPr/>
          <p:nvPr/>
        </p:nvSpPr>
        <p:spPr bwMode="auto">
          <a:xfrm rot="3900272">
            <a:off x="5677321" y="4839863"/>
            <a:ext cx="288207" cy="56751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963794" y="5158849"/>
            <a:ext cx="3623508" cy="338554"/>
          </a:xfrm>
          <a:prstGeom prst="rect">
            <a:avLst/>
          </a:prstGeom>
          <a:noFill/>
        </p:spPr>
        <p:txBody>
          <a:bodyPr wrap="none" rtlCol="0">
            <a:spAutoFit/>
          </a:bodyPr>
          <a:lstStyle/>
          <a:p>
            <a:r>
              <a:rPr lang="en-US" sz="1600" dirty="0">
                <a:solidFill>
                  <a:schemeClr val="bg1"/>
                </a:solidFill>
              </a:rPr>
              <a:t>Datatype is hidden until you click on +</a:t>
            </a:r>
          </a:p>
        </p:txBody>
      </p:sp>
      <p:sp>
        <p:nvSpPr>
          <p:cNvPr id="6" name="Rectangle 5"/>
          <p:cNvSpPr/>
          <p:nvPr/>
        </p:nvSpPr>
        <p:spPr bwMode="auto">
          <a:xfrm>
            <a:off x="824248" y="29988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126655"/>
          </a:xfrm>
          <a:prstGeom prst="rect">
            <a:avLst/>
          </a:prstGeom>
        </p:spPr>
      </p:pic>
      <p:sp>
        <p:nvSpPr>
          <p:cNvPr id="3" name="TextBox 2"/>
          <p:cNvSpPr txBox="1"/>
          <p:nvPr/>
        </p:nvSpPr>
        <p:spPr>
          <a:xfrm>
            <a:off x="1231855" y="2752499"/>
            <a:ext cx="2980303" cy="830997"/>
          </a:xfrm>
          <a:prstGeom prst="rect">
            <a:avLst/>
          </a:prstGeom>
          <a:noFill/>
        </p:spPr>
        <p:txBody>
          <a:bodyPr wrap="none" rtlCol="0">
            <a:spAutoFit/>
          </a:bodyPr>
          <a:lstStyle/>
          <a:p>
            <a:r>
              <a:rPr lang="en-US" sz="1600" dirty="0">
                <a:solidFill>
                  <a:schemeClr val="bg1"/>
                </a:solidFill>
              </a:rPr>
              <a:t>Now change the datatype from</a:t>
            </a:r>
          </a:p>
          <a:p>
            <a:r>
              <a:rPr lang="en-US" sz="1600" dirty="0">
                <a:solidFill>
                  <a:schemeClr val="bg1"/>
                </a:solidFill>
              </a:rPr>
              <a:t>the default value of 0 to some </a:t>
            </a:r>
            <a:r>
              <a:rPr lang="en-US" sz="1600" dirty="0" smtClean="0">
                <a:solidFill>
                  <a:schemeClr val="bg1"/>
                </a:solidFill>
              </a:rPr>
              <a:t/>
            </a:r>
            <a:br>
              <a:rPr lang="en-US" sz="1600" dirty="0" smtClean="0">
                <a:solidFill>
                  <a:schemeClr val="bg1"/>
                </a:solidFill>
              </a:rPr>
            </a:br>
            <a:r>
              <a:rPr lang="en-US" sz="1600" dirty="0" smtClean="0">
                <a:solidFill>
                  <a:schemeClr val="bg1"/>
                </a:solidFill>
              </a:rPr>
              <a:t>other</a:t>
            </a:r>
            <a:r>
              <a:rPr lang="en-US" sz="1600" dirty="0">
                <a:solidFill>
                  <a:schemeClr val="bg1"/>
                </a:solidFill>
              </a:rPr>
              <a:t> </a:t>
            </a:r>
            <a:r>
              <a:rPr lang="en-US" sz="1600" dirty="0" smtClean="0">
                <a:solidFill>
                  <a:schemeClr val="bg1"/>
                </a:solidFill>
              </a:rPr>
              <a:t>value</a:t>
            </a:r>
            <a:r>
              <a:rPr lang="en-US" sz="1600" dirty="0">
                <a:solidFill>
                  <a:schemeClr val="bg1"/>
                </a:solidFill>
              </a:rPr>
              <a:t>, such as 1.</a:t>
            </a:r>
          </a:p>
        </p:txBody>
      </p:sp>
      <p:sp>
        <p:nvSpPr>
          <p:cNvPr id="4" name="TextBox 3"/>
          <p:cNvSpPr txBox="1"/>
          <p:nvPr/>
        </p:nvSpPr>
        <p:spPr>
          <a:xfrm>
            <a:off x="1231855" y="3906057"/>
            <a:ext cx="4058612" cy="1569660"/>
          </a:xfrm>
          <a:prstGeom prst="rect">
            <a:avLst/>
          </a:prstGeom>
          <a:noFill/>
        </p:spPr>
        <p:txBody>
          <a:bodyPr wrap="none" rtlCol="0">
            <a:spAutoFit/>
          </a:bodyPr>
          <a:lstStyle/>
          <a:p>
            <a:r>
              <a:rPr lang="en-US" sz="1600" dirty="0">
                <a:solidFill>
                  <a:srgbClr val="FFFFFF"/>
                </a:solidFill>
              </a:rPr>
              <a:t>Datatypes can be displayed in color using </a:t>
            </a:r>
            <a:r>
              <a:rPr lang="en-US" sz="1600" dirty="0" smtClean="0">
                <a:solidFill>
                  <a:srgbClr val="FFFFFF"/>
                </a:solidFill>
              </a:rPr>
              <a:t/>
            </a:r>
            <a:br>
              <a:rPr lang="en-US" sz="1600" dirty="0" smtClean="0">
                <a:solidFill>
                  <a:srgbClr val="FFFFFF"/>
                </a:solidFill>
              </a:rPr>
            </a:br>
            <a:r>
              <a:rPr lang="en-US" sz="1600" dirty="0" err="1" smtClean="0">
                <a:solidFill>
                  <a:srgbClr val="FFFFFF"/>
                </a:solidFill>
              </a:rPr>
              <a:t>Cview</a:t>
            </a:r>
            <a:r>
              <a:rPr lang="en-US" sz="1600" dirty="0" smtClean="0">
                <a:solidFill>
                  <a:srgbClr val="FFFFFF"/>
                </a:solidFill>
              </a:rPr>
              <a:t> </a:t>
            </a:r>
            <a:r>
              <a:rPr lang="en-US" sz="1600" dirty="0">
                <a:solidFill>
                  <a:srgbClr val="FFFFFF"/>
                </a:solidFill>
              </a:rPr>
              <a:t>or </a:t>
            </a:r>
            <a:r>
              <a:rPr lang="en-US" sz="1600" dirty="0" smtClean="0">
                <a:solidFill>
                  <a:srgbClr val="FFFFFF"/>
                </a:solidFill>
              </a:rPr>
              <a:t>Beamer</a:t>
            </a:r>
            <a:r>
              <a:rPr lang="en-US" sz="1600" dirty="0">
                <a:solidFill>
                  <a:srgbClr val="FFFFFF"/>
                </a:solidFill>
              </a:rPr>
              <a:t> </a:t>
            </a:r>
            <a:r>
              <a:rPr lang="en-US" sz="1600" dirty="0" smtClean="0">
                <a:solidFill>
                  <a:srgbClr val="FFFFFF"/>
                </a:solidFill>
              </a:rPr>
              <a:t>(the pattern conversion </a:t>
            </a:r>
            <a:br>
              <a:rPr lang="en-US" sz="1600" dirty="0" smtClean="0">
                <a:solidFill>
                  <a:srgbClr val="FFFFFF"/>
                </a:solidFill>
              </a:rPr>
            </a:br>
            <a:r>
              <a:rPr lang="en-US" sz="1600" dirty="0" smtClean="0">
                <a:solidFill>
                  <a:srgbClr val="FFFFFF"/>
                </a:solidFill>
              </a:rPr>
              <a:t>program)</a:t>
            </a:r>
          </a:p>
          <a:p>
            <a:endParaRPr lang="en-US" sz="1600" dirty="0">
              <a:solidFill>
                <a:srgbClr val="FFFFFF"/>
              </a:solidFill>
            </a:endParaRPr>
          </a:p>
          <a:p>
            <a:r>
              <a:rPr lang="en-US" sz="1600" dirty="0" smtClean="0">
                <a:solidFill>
                  <a:srgbClr val="FFFFFF"/>
                </a:solidFill>
              </a:rPr>
              <a:t>Beamer can assign different relative doses</a:t>
            </a:r>
            <a:br>
              <a:rPr lang="en-US" sz="1600" dirty="0" smtClean="0">
                <a:solidFill>
                  <a:srgbClr val="FFFFFF"/>
                </a:solidFill>
              </a:rPr>
            </a:br>
            <a:r>
              <a:rPr lang="en-US" sz="1600" dirty="0" smtClean="0">
                <a:solidFill>
                  <a:srgbClr val="FFFFFF"/>
                </a:solidFill>
              </a:rPr>
              <a:t>to different datatypes.</a:t>
            </a:r>
            <a:endParaRPr lang="en-US" sz="1600" dirty="0">
              <a:solidFill>
                <a:srgbClr val="FFFFFF"/>
              </a:solidFill>
            </a:endParaRPr>
          </a:p>
        </p:txBody>
      </p:sp>
      <p:sp>
        <p:nvSpPr>
          <p:cNvPr id="6" name="Rectangle 5"/>
          <p:cNvSpPr/>
          <p:nvPr/>
        </p:nvSpPr>
        <p:spPr bwMode="auto">
          <a:xfrm>
            <a:off x="824248" y="9828"/>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126655"/>
          </a:xfrm>
          <a:prstGeom prst="rect">
            <a:avLst/>
          </a:prstGeom>
        </p:spPr>
      </p:pic>
      <p:sp>
        <p:nvSpPr>
          <p:cNvPr id="4" name="TextBox 3"/>
          <p:cNvSpPr txBox="1"/>
          <p:nvPr/>
        </p:nvSpPr>
        <p:spPr>
          <a:xfrm>
            <a:off x="1229077" y="3455296"/>
            <a:ext cx="4612160" cy="2062103"/>
          </a:xfrm>
          <a:prstGeom prst="rect">
            <a:avLst/>
          </a:prstGeom>
          <a:noFill/>
        </p:spPr>
        <p:txBody>
          <a:bodyPr wrap="none" rtlCol="0">
            <a:spAutoFit/>
          </a:bodyPr>
          <a:lstStyle/>
          <a:p>
            <a:r>
              <a:rPr lang="en-US" sz="1600" dirty="0" smtClean="0">
                <a:solidFill>
                  <a:srgbClr val="FFFFFF"/>
                </a:solidFill>
              </a:rPr>
              <a:t>Setting datatype numbers is the traditional way </a:t>
            </a:r>
            <a:br>
              <a:rPr lang="en-US" sz="1600" dirty="0" smtClean="0">
                <a:solidFill>
                  <a:srgbClr val="FFFFFF"/>
                </a:solidFill>
              </a:rPr>
            </a:br>
            <a:r>
              <a:rPr lang="en-US" sz="1600" dirty="0" smtClean="0">
                <a:solidFill>
                  <a:srgbClr val="FFFFFF"/>
                </a:solidFill>
              </a:rPr>
              <a:t>of assigning different doses inside a pattern,</a:t>
            </a:r>
            <a:br>
              <a:rPr lang="en-US" sz="1600" dirty="0" smtClean="0">
                <a:solidFill>
                  <a:srgbClr val="FFFFFF"/>
                </a:solidFill>
              </a:rPr>
            </a:br>
            <a:r>
              <a:rPr lang="en-US" sz="1600" dirty="0" smtClean="0">
                <a:solidFill>
                  <a:srgbClr val="FFFFFF"/>
                </a:solidFill>
              </a:rPr>
              <a:t>but you can also use Beamer to assign doses </a:t>
            </a:r>
            <a:br>
              <a:rPr lang="en-US" sz="1600" dirty="0" smtClean="0">
                <a:solidFill>
                  <a:srgbClr val="FFFFFF"/>
                </a:solidFill>
              </a:rPr>
            </a:br>
            <a:r>
              <a:rPr lang="en-US" sz="1600" dirty="0" smtClean="0">
                <a:solidFill>
                  <a:srgbClr val="FFFFFF"/>
                </a:solidFill>
              </a:rPr>
              <a:t>to </a:t>
            </a:r>
            <a:r>
              <a:rPr lang="en-US" sz="1600" i="1" dirty="0" smtClean="0">
                <a:solidFill>
                  <a:srgbClr val="FFFFFF"/>
                </a:solidFill>
              </a:rPr>
              <a:t>layers</a:t>
            </a:r>
            <a:r>
              <a:rPr lang="en-US" sz="1600" dirty="0" smtClean="0">
                <a:solidFill>
                  <a:srgbClr val="FFFFFF"/>
                </a:solidFill>
              </a:rPr>
              <a:t>.</a:t>
            </a:r>
          </a:p>
          <a:p>
            <a:endParaRPr lang="en-US" sz="1600" dirty="0">
              <a:solidFill>
                <a:srgbClr val="FFFFFF"/>
              </a:solidFill>
            </a:endParaRPr>
          </a:p>
          <a:p>
            <a:r>
              <a:rPr lang="en-US" sz="1600" dirty="0" smtClean="0">
                <a:solidFill>
                  <a:srgbClr val="FFFFFF"/>
                </a:solidFill>
              </a:rPr>
              <a:t>Using layers for doses works fine, if you do not</a:t>
            </a:r>
            <a:br>
              <a:rPr lang="en-US" sz="1600" dirty="0" smtClean="0">
                <a:solidFill>
                  <a:srgbClr val="FFFFFF"/>
                </a:solidFill>
              </a:rPr>
            </a:br>
            <a:r>
              <a:rPr lang="en-US" sz="1600" dirty="0" smtClean="0">
                <a:solidFill>
                  <a:srgbClr val="FFFFFF"/>
                </a:solidFill>
              </a:rPr>
              <a:t>need to use layers to represent processing steps</a:t>
            </a:r>
            <a:br>
              <a:rPr lang="en-US" sz="1600" dirty="0" smtClean="0">
                <a:solidFill>
                  <a:srgbClr val="FFFFFF"/>
                </a:solidFill>
              </a:rPr>
            </a:br>
            <a:r>
              <a:rPr lang="en-US" sz="1600" dirty="0" smtClean="0">
                <a:solidFill>
                  <a:srgbClr val="FFFFFF"/>
                </a:solidFill>
              </a:rPr>
              <a:t>or mask plates.</a:t>
            </a:r>
            <a:endParaRPr lang="en-US" sz="1600" dirty="0">
              <a:solidFill>
                <a:srgbClr val="FFFFFF"/>
              </a:solidFill>
            </a:endParaRPr>
          </a:p>
        </p:txBody>
      </p:sp>
      <p:sp>
        <p:nvSpPr>
          <p:cNvPr id="6" name="Rectangle 5"/>
          <p:cNvSpPr/>
          <p:nvPr/>
        </p:nvSpPr>
        <p:spPr bwMode="auto">
          <a:xfrm>
            <a:off x="824248" y="-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934271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66"/>
            <a:ext cx="9144000" cy="6062441"/>
          </a:xfrm>
          <a:prstGeom prst="rect">
            <a:avLst/>
          </a:prstGeom>
        </p:spPr>
      </p:pic>
      <p:sp>
        <p:nvSpPr>
          <p:cNvPr id="3" name="TextBox 2"/>
          <p:cNvSpPr txBox="1"/>
          <p:nvPr/>
        </p:nvSpPr>
        <p:spPr>
          <a:xfrm>
            <a:off x="2724057" y="4941321"/>
            <a:ext cx="4778872" cy="338554"/>
          </a:xfrm>
          <a:prstGeom prst="rect">
            <a:avLst/>
          </a:prstGeom>
          <a:noFill/>
        </p:spPr>
        <p:txBody>
          <a:bodyPr wrap="none" rtlCol="0">
            <a:spAutoFit/>
          </a:bodyPr>
          <a:lstStyle/>
          <a:p>
            <a:r>
              <a:rPr lang="en-US" sz="1600" dirty="0" smtClean="0">
                <a:solidFill>
                  <a:schemeClr val="bg1"/>
                </a:solidFill>
              </a:rPr>
              <a:t>Now use </a:t>
            </a:r>
            <a:r>
              <a:rPr lang="en-US" sz="1600" dirty="0">
                <a:solidFill>
                  <a:schemeClr val="bg1"/>
                </a:solidFill>
              </a:rPr>
              <a:t>the Backspace key to clear all selections.</a:t>
            </a:r>
          </a:p>
        </p:txBody>
      </p:sp>
      <p:sp>
        <p:nvSpPr>
          <p:cNvPr id="5" name="Rectangle 4"/>
          <p:cNvSpPr/>
          <p:nvPr/>
        </p:nvSpPr>
        <p:spPr bwMode="auto">
          <a:xfrm>
            <a:off x="824248" y="35887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8902"/>
            <a:ext cx="9144000" cy="6117803"/>
          </a:xfrm>
          <a:prstGeom prst="rect">
            <a:avLst/>
          </a:prstGeom>
        </p:spPr>
      </p:pic>
      <p:sp>
        <p:nvSpPr>
          <p:cNvPr id="3" name="TextBox 2"/>
          <p:cNvSpPr txBox="1"/>
          <p:nvPr/>
        </p:nvSpPr>
        <p:spPr>
          <a:xfrm>
            <a:off x="2724057" y="4941321"/>
            <a:ext cx="5635453" cy="584775"/>
          </a:xfrm>
          <a:prstGeom prst="rect">
            <a:avLst/>
          </a:prstGeom>
          <a:noFill/>
        </p:spPr>
        <p:txBody>
          <a:bodyPr wrap="none" rtlCol="0">
            <a:spAutoFit/>
          </a:bodyPr>
          <a:lstStyle/>
          <a:p>
            <a:r>
              <a:rPr lang="en-US" sz="1600" dirty="0" smtClean="0">
                <a:solidFill>
                  <a:schemeClr val="bg1"/>
                </a:solidFill>
              </a:rPr>
              <a:t>Let’s save the cell. Oh oops! We forgot to change the name.</a:t>
            </a:r>
            <a:br>
              <a:rPr lang="en-US" sz="1600" dirty="0" smtClean="0">
                <a:solidFill>
                  <a:schemeClr val="bg1"/>
                </a:solidFill>
              </a:rPr>
            </a:br>
            <a:r>
              <a:rPr lang="en-US" sz="1600" dirty="0" smtClean="0">
                <a:solidFill>
                  <a:schemeClr val="bg1"/>
                </a:solidFill>
              </a:rPr>
              <a:t>Just press F4 to name this cell “foo”.</a:t>
            </a:r>
            <a:endParaRPr lang="en-US" sz="1600" dirty="0">
              <a:solidFill>
                <a:schemeClr val="bg1"/>
              </a:solidFill>
            </a:endParaRPr>
          </a:p>
        </p:txBody>
      </p:sp>
      <p:sp>
        <p:nvSpPr>
          <p:cNvPr id="4" name="Rectangle 3"/>
          <p:cNvSpPr/>
          <p:nvPr/>
        </p:nvSpPr>
        <p:spPr bwMode="auto">
          <a:xfrm>
            <a:off x="824248" y="25563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858415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926" y="417945"/>
            <a:ext cx="9144000" cy="6135245"/>
          </a:xfrm>
          <a:prstGeom prst="rect">
            <a:avLst/>
          </a:prstGeom>
        </p:spPr>
      </p:pic>
      <p:sp>
        <p:nvSpPr>
          <p:cNvPr id="3" name="TextBox 2"/>
          <p:cNvSpPr txBox="1"/>
          <p:nvPr/>
        </p:nvSpPr>
        <p:spPr>
          <a:xfrm>
            <a:off x="1198661" y="1757768"/>
            <a:ext cx="3373339" cy="338554"/>
          </a:xfrm>
          <a:prstGeom prst="rect">
            <a:avLst/>
          </a:prstGeom>
          <a:noFill/>
        </p:spPr>
        <p:txBody>
          <a:bodyPr wrap="none" rtlCol="0">
            <a:spAutoFit/>
          </a:bodyPr>
          <a:lstStyle/>
          <a:p>
            <a:r>
              <a:rPr lang="en-US" sz="1600" dirty="0">
                <a:solidFill>
                  <a:schemeClr val="bg1"/>
                </a:solidFill>
              </a:rPr>
              <a:t>File </a:t>
            </a:r>
            <a:r>
              <a:rPr lang="en-US" sz="1600" dirty="0">
                <a:solidFill>
                  <a:schemeClr val="bg1"/>
                </a:solidFill>
                <a:sym typeface="Wingdings"/>
              </a:rPr>
              <a:t> </a:t>
            </a:r>
            <a:r>
              <a:rPr lang="en-US" sz="1600" dirty="0">
                <a:solidFill>
                  <a:schemeClr val="bg1"/>
                </a:solidFill>
              </a:rPr>
              <a:t>Save the file in GDS format.</a:t>
            </a:r>
          </a:p>
        </p:txBody>
      </p:sp>
      <p:sp>
        <p:nvSpPr>
          <p:cNvPr id="4" name="Up Arrow 3"/>
          <p:cNvSpPr/>
          <p:nvPr/>
        </p:nvSpPr>
        <p:spPr bwMode="auto">
          <a:xfrm rot="18838928">
            <a:off x="538933" y="610995"/>
            <a:ext cx="269060" cy="123931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5" name="TextBox 4"/>
          <p:cNvSpPr txBox="1"/>
          <p:nvPr/>
        </p:nvSpPr>
        <p:spPr>
          <a:xfrm>
            <a:off x="1682048" y="3812029"/>
            <a:ext cx="2829621" cy="1815882"/>
          </a:xfrm>
          <a:prstGeom prst="rect">
            <a:avLst/>
          </a:prstGeom>
          <a:noFill/>
        </p:spPr>
        <p:txBody>
          <a:bodyPr wrap="none" rtlCol="0">
            <a:spAutoFit/>
          </a:bodyPr>
          <a:lstStyle/>
          <a:p>
            <a:r>
              <a:rPr lang="en-US" sz="1600" dirty="0">
                <a:solidFill>
                  <a:schemeClr val="bg1"/>
                </a:solidFill>
              </a:rPr>
              <a:t>DXF format is bad.</a:t>
            </a:r>
          </a:p>
          <a:p>
            <a:r>
              <a:rPr lang="en-US" sz="1600" dirty="0">
                <a:solidFill>
                  <a:schemeClr val="bg1"/>
                </a:solidFill>
              </a:rPr>
              <a:t>Do not use it.</a:t>
            </a:r>
          </a:p>
          <a:p>
            <a:endParaRPr lang="en-US" sz="1600" dirty="0">
              <a:solidFill>
                <a:schemeClr val="bg1"/>
              </a:solidFill>
            </a:endParaRPr>
          </a:p>
          <a:p>
            <a:r>
              <a:rPr lang="en-US" sz="1600" dirty="0">
                <a:solidFill>
                  <a:schemeClr val="bg1"/>
                </a:solidFill>
              </a:rPr>
              <a:t>CIF is not so hot either, </a:t>
            </a:r>
          </a:p>
          <a:p>
            <a:r>
              <a:rPr lang="en-US" sz="1600" dirty="0">
                <a:solidFill>
                  <a:schemeClr val="bg1"/>
                </a:solidFill>
              </a:rPr>
              <a:t>but is sometimes useful</a:t>
            </a:r>
          </a:p>
          <a:p>
            <a:r>
              <a:rPr lang="en-US" sz="1600" dirty="0">
                <a:solidFill>
                  <a:schemeClr val="bg1"/>
                </a:solidFill>
              </a:rPr>
              <a:t>for algorithmically-generated </a:t>
            </a:r>
          </a:p>
          <a:p>
            <a:r>
              <a:rPr lang="en-US" sz="1600" dirty="0" smtClean="0">
                <a:solidFill>
                  <a:schemeClr val="bg1"/>
                </a:solidFill>
              </a:rPr>
              <a:t>shapes.</a:t>
            </a:r>
            <a:endParaRPr lang="en-US" sz="1600" dirty="0">
              <a:solidFill>
                <a:schemeClr val="bg1"/>
              </a:solidFill>
            </a:endParaRPr>
          </a:p>
        </p:txBody>
      </p:sp>
      <p:sp>
        <p:nvSpPr>
          <p:cNvPr id="6" name="Rectangle 5"/>
          <p:cNvSpPr/>
          <p:nvPr/>
        </p:nvSpPr>
        <p:spPr bwMode="auto">
          <a:xfrm>
            <a:off x="853744" y="38345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926" y="417945"/>
            <a:ext cx="9144000" cy="6135245"/>
          </a:xfrm>
          <a:prstGeom prst="rect">
            <a:avLst/>
          </a:prstGeom>
        </p:spPr>
      </p:pic>
      <p:sp>
        <p:nvSpPr>
          <p:cNvPr id="7" name="TextBox 6"/>
          <p:cNvSpPr txBox="1"/>
          <p:nvPr/>
        </p:nvSpPr>
        <p:spPr>
          <a:xfrm>
            <a:off x="1503504" y="4438780"/>
            <a:ext cx="4951612" cy="1323439"/>
          </a:xfrm>
          <a:prstGeom prst="rect">
            <a:avLst/>
          </a:prstGeom>
          <a:noFill/>
        </p:spPr>
        <p:txBody>
          <a:bodyPr wrap="none" rtlCol="0">
            <a:spAutoFit/>
          </a:bodyPr>
          <a:lstStyle/>
          <a:p>
            <a:r>
              <a:rPr lang="en-US" sz="1600" dirty="0">
                <a:solidFill>
                  <a:schemeClr val="bg1"/>
                </a:solidFill>
              </a:rPr>
              <a:t>Let’s create a new cell called “bar”, </a:t>
            </a:r>
          </a:p>
          <a:p>
            <a:r>
              <a:rPr lang="en-US" sz="1600" dirty="0">
                <a:solidFill>
                  <a:schemeClr val="bg1"/>
                </a:solidFill>
              </a:rPr>
              <a:t>and then place the cell “foo” inside it, </a:t>
            </a:r>
          </a:p>
          <a:p>
            <a:r>
              <a:rPr lang="en-US" sz="1600" dirty="0">
                <a:solidFill>
                  <a:schemeClr val="bg1"/>
                </a:solidFill>
              </a:rPr>
              <a:t>at a few different locations</a:t>
            </a:r>
            <a:r>
              <a:rPr lang="en-US" sz="1600" dirty="0" smtClean="0">
                <a:solidFill>
                  <a:schemeClr val="bg1"/>
                </a:solidFill>
              </a:rPr>
              <a:t>.</a:t>
            </a:r>
          </a:p>
          <a:p>
            <a:endParaRPr lang="en-US" sz="1600" dirty="0">
              <a:solidFill>
                <a:schemeClr val="bg1"/>
              </a:solidFill>
            </a:endParaRPr>
          </a:p>
          <a:p>
            <a:r>
              <a:rPr lang="en-US" sz="1600" dirty="0" smtClean="0">
                <a:solidFill>
                  <a:schemeClr val="bg1"/>
                </a:solidFill>
              </a:rPr>
              <a:t>Use F5 to create a new cell, then F4 to name it ‘bar’.</a:t>
            </a:r>
            <a:endParaRPr lang="en-US" sz="1600" dirty="0">
              <a:solidFill>
                <a:schemeClr val="bg1"/>
              </a:solidFill>
            </a:endParaRPr>
          </a:p>
        </p:txBody>
      </p:sp>
      <p:sp>
        <p:nvSpPr>
          <p:cNvPr id="4" name="Rectangle 3"/>
          <p:cNvSpPr/>
          <p:nvPr/>
        </p:nvSpPr>
        <p:spPr bwMode="auto">
          <a:xfrm>
            <a:off x="863576"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28478"/>
            <a:ext cx="9144000" cy="5972393"/>
          </a:xfrm>
          <a:prstGeom prst="rect">
            <a:avLst/>
          </a:prstGeom>
        </p:spPr>
      </p:pic>
      <p:sp>
        <p:nvSpPr>
          <p:cNvPr id="3" name="Up Arrow 2"/>
          <p:cNvSpPr/>
          <p:nvPr/>
        </p:nvSpPr>
        <p:spPr bwMode="auto">
          <a:xfrm rot="18838928">
            <a:off x="968180" y="1011725"/>
            <a:ext cx="269060" cy="71526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453468" y="1545231"/>
            <a:ext cx="4716356" cy="1077218"/>
          </a:xfrm>
          <a:prstGeom prst="rect">
            <a:avLst/>
          </a:prstGeom>
          <a:noFill/>
        </p:spPr>
        <p:txBody>
          <a:bodyPr wrap="none" rtlCol="0">
            <a:spAutoFit/>
          </a:bodyPr>
          <a:lstStyle/>
          <a:p>
            <a:r>
              <a:rPr lang="en-US" sz="1600" dirty="0" smtClean="0">
                <a:solidFill>
                  <a:schemeClr val="bg1"/>
                </a:solidFill>
              </a:rPr>
              <a:t>Use the ‘cell’ button to insert a cell into ‘bar’.</a:t>
            </a:r>
          </a:p>
          <a:p>
            <a:endParaRPr lang="en-US" sz="1600" dirty="0">
              <a:solidFill>
                <a:schemeClr val="bg1"/>
              </a:solidFill>
            </a:endParaRPr>
          </a:p>
          <a:p>
            <a:r>
              <a:rPr lang="en-US" sz="1600" dirty="0" smtClean="0">
                <a:solidFill>
                  <a:schemeClr val="bg1"/>
                </a:solidFill>
              </a:rPr>
              <a:t>So far there is only one other cell (foo) and so we </a:t>
            </a:r>
            <a:br>
              <a:rPr lang="en-US" sz="1600" dirty="0" smtClean="0">
                <a:solidFill>
                  <a:schemeClr val="bg1"/>
                </a:solidFill>
              </a:rPr>
            </a:br>
            <a:r>
              <a:rPr lang="en-US" sz="1600" dirty="0" smtClean="0">
                <a:solidFill>
                  <a:schemeClr val="bg1"/>
                </a:solidFill>
              </a:rPr>
              <a:t>will not be presented with a choice. </a:t>
            </a:r>
            <a:endParaRPr lang="en-US" sz="1600" dirty="0">
              <a:solidFill>
                <a:schemeClr val="bg1"/>
              </a:solidFill>
            </a:endParaRPr>
          </a:p>
        </p:txBody>
      </p:sp>
      <p:sp>
        <p:nvSpPr>
          <p:cNvPr id="6" name="Rectangle 5"/>
          <p:cNvSpPr/>
          <p:nvPr/>
        </p:nvSpPr>
        <p:spPr bwMode="auto">
          <a:xfrm>
            <a:off x="824248" y="31954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292659"/>
            <a:ext cx="9144000" cy="6020904"/>
          </a:xfrm>
          <a:prstGeom prst="rect">
            <a:avLst/>
          </a:prstGeom>
        </p:spPr>
      </p:pic>
      <p:sp>
        <p:nvSpPr>
          <p:cNvPr id="3" name="TextBox 2"/>
          <p:cNvSpPr txBox="1"/>
          <p:nvPr/>
        </p:nvSpPr>
        <p:spPr>
          <a:xfrm>
            <a:off x="3654667" y="3188159"/>
            <a:ext cx="646331" cy="338554"/>
          </a:xfrm>
          <a:prstGeom prst="rect">
            <a:avLst/>
          </a:prstGeom>
          <a:noFill/>
        </p:spPr>
        <p:txBody>
          <a:bodyPr wrap="none" rtlCol="0">
            <a:spAutoFit/>
          </a:bodyPr>
          <a:lstStyle/>
          <a:p>
            <a:r>
              <a:rPr lang="en-US" sz="1600" dirty="0">
                <a:solidFill>
                  <a:schemeClr val="bg1"/>
                </a:solidFill>
              </a:rPr>
              <a:t>Click</a:t>
            </a:r>
          </a:p>
        </p:txBody>
      </p:sp>
      <p:sp>
        <p:nvSpPr>
          <p:cNvPr id="4" name="TextBox 3"/>
          <p:cNvSpPr txBox="1"/>
          <p:nvPr/>
        </p:nvSpPr>
        <p:spPr>
          <a:xfrm>
            <a:off x="6807930" y="3656318"/>
            <a:ext cx="646331" cy="338554"/>
          </a:xfrm>
          <a:prstGeom prst="rect">
            <a:avLst/>
          </a:prstGeom>
          <a:noFill/>
        </p:spPr>
        <p:txBody>
          <a:bodyPr wrap="none" rtlCol="0">
            <a:spAutoFit/>
          </a:bodyPr>
          <a:lstStyle/>
          <a:p>
            <a:r>
              <a:rPr lang="en-US" sz="1600">
                <a:solidFill>
                  <a:schemeClr val="bg1"/>
                </a:solidFill>
              </a:rPr>
              <a:t>Click</a:t>
            </a:r>
          </a:p>
        </p:txBody>
      </p:sp>
      <p:sp>
        <p:nvSpPr>
          <p:cNvPr id="5" name="TextBox 4"/>
          <p:cNvSpPr txBox="1"/>
          <p:nvPr/>
        </p:nvSpPr>
        <p:spPr>
          <a:xfrm>
            <a:off x="4468767" y="4983564"/>
            <a:ext cx="646331" cy="338554"/>
          </a:xfrm>
          <a:prstGeom prst="rect">
            <a:avLst/>
          </a:prstGeom>
          <a:noFill/>
        </p:spPr>
        <p:txBody>
          <a:bodyPr wrap="none" rtlCol="0">
            <a:spAutoFit/>
          </a:bodyPr>
          <a:lstStyle/>
          <a:p>
            <a:r>
              <a:rPr lang="en-US" sz="1600">
                <a:solidFill>
                  <a:schemeClr val="bg1"/>
                </a:solidFill>
              </a:rPr>
              <a:t>Click</a:t>
            </a:r>
          </a:p>
        </p:txBody>
      </p:sp>
      <p:sp>
        <p:nvSpPr>
          <p:cNvPr id="6" name="TextBox 5"/>
          <p:cNvSpPr txBox="1"/>
          <p:nvPr/>
        </p:nvSpPr>
        <p:spPr>
          <a:xfrm>
            <a:off x="1691965" y="3526712"/>
            <a:ext cx="1199667" cy="1077218"/>
          </a:xfrm>
          <a:prstGeom prst="rect">
            <a:avLst/>
          </a:prstGeom>
          <a:noFill/>
        </p:spPr>
        <p:txBody>
          <a:bodyPr wrap="none" rtlCol="0">
            <a:spAutoFit/>
          </a:bodyPr>
          <a:lstStyle/>
          <a:p>
            <a:r>
              <a:rPr lang="en-US" sz="1600" dirty="0">
                <a:solidFill>
                  <a:schemeClr val="bg1"/>
                </a:solidFill>
              </a:rPr>
              <a:t>The cursor</a:t>
            </a:r>
          </a:p>
          <a:p>
            <a:r>
              <a:rPr lang="en-US" sz="1600" dirty="0">
                <a:solidFill>
                  <a:schemeClr val="bg1"/>
                </a:solidFill>
              </a:rPr>
              <a:t>now looks</a:t>
            </a:r>
          </a:p>
          <a:p>
            <a:r>
              <a:rPr lang="en-US" sz="1600" dirty="0">
                <a:solidFill>
                  <a:schemeClr val="bg1"/>
                </a:solidFill>
              </a:rPr>
              <a:t>like the cell</a:t>
            </a:r>
          </a:p>
          <a:p>
            <a:r>
              <a:rPr lang="en-US" sz="1600" dirty="0">
                <a:solidFill>
                  <a:schemeClr val="bg1"/>
                </a:solidFill>
              </a:rPr>
              <a:t>“foo”.</a:t>
            </a:r>
          </a:p>
        </p:txBody>
      </p:sp>
      <p:sp>
        <p:nvSpPr>
          <p:cNvPr id="7" name="Up Arrow 6"/>
          <p:cNvSpPr/>
          <p:nvPr/>
        </p:nvSpPr>
        <p:spPr bwMode="auto">
          <a:xfrm rot="2894270">
            <a:off x="4109290" y="2812535"/>
            <a:ext cx="269060" cy="36289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8" name="Up Arrow 7"/>
          <p:cNvSpPr/>
          <p:nvPr/>
        </p:nvSpPr>
        <p:spPr bwMode="auto">
          <a:xfrm rot="2894270">
            <a:off x="4880340" y="4597178"/>
            <a:ext cx="269060" cy="36289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9" name="Up Arrow 8"/>
          <p:cNvSpPr/>
          <p:nvPr/>
        </p:nvSpPr>
        <p:spPr bwMode="auto">
          <a:xfrm rot="17637719">
            <a:off x="6405538" y="3358172"/>
            <a:ext cx="281520" cy="48188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1" name="Rectangle 10"/>
          <p:cNvSpPr/>
          <p:nvPr/>
        </p:nvSpPr>
        <p:spPr bwMode="auto">
          <a:xfrm>
            <a:off x="824248" y="250718"/>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328478"/>
            <a:ext cx="9144000" cy="5972393"/>
          </a:xfrm>
          <a:prstGeom prst="rect">
            <a:avLst/>
          </a:prstGeom>
        </p:spPr>
      </p:pic>
      <p:sp>
        <p:nvSpPr>
          <p:cNvPr id="7" name="TextBox 6"/>
          <p:cNvSpPr txBox="1"/>
          <p:nvPr/>
        </p:nvSpPr>
        <p:spPr>
          <a:xfrm>
            <a:off x="2662603" y="2237456"/>
            <a:ext cx="4130874" cy="1077218"/>
          </a:xfrm>
          <a:prstGeom prst="rect">
            <a:avLst/>
          </a:prstGeom>
          <a:noFill/>
        </p:spPr>
        <p:txBody>
          <a:bodyPr wrap="none" rtlCol="0">
            <a:spAutoFit/>
          </a:bodyPr>
          <a:lstStyle/>
          <a:p>
            <a:r>
              <a:rPr lang="en-US" sz="1600" dirty="0">
                <a:solidFill>
                  <a:schemeClr val="bg1"/>
                </a:solidFill>
              </a:rPr>
              <a:t>Now let’s create an ARRAY of the cell “foo”.</a:t>
            </a:r>
          </a:p>
          <a:p>
            <a:endParaRPr lang="en-US" sz="1600" dirty="0">
              <a:solidFill>
                <a:schemeClr val="bg1"/>
              </a:solidFill>
            </a:endParaRPr>
          </a:p>
          <a:p>
            <a:r>
              <a:rPr lang="en-US" sz="1600" dirty="0">
                <a:solidFill>
                  <a:schemeClr val="bg1"/>
                </a:solidFill>
              </a:rPr>
              <a:t>First </a:t>
            </a:r>
            <a:r>
              <a:rPr lang="en-US" sz="1600" dirty="0" smtClean="0">
                <a:solidFill>
                  <a:schemeClr val="bg1"/>
                </a:solidFill>
              </a:rPr>
              <a:t>use F5 to create a new cell,</a:t>
            </a:r>
            <a:br>
              <a:rPr lang="en-US" sz="1600" dirty="0" smtClean="0">
                <a:solidFill>
                  <a:schemeClr val="bg1"/>
                </a:solidFill>
              </a:rPr>
            </a:br>
            <a:r>
              <a:rPr lang="en-US" sz="1600" dirty="0" smtClean="0">
                <a:solidFill>
                  <a:schemeClr val="bg1"/>
                </a:solidFill>
              </a:rPr>
              <a:t>then use F4 to name it ‘</a:t>
            </a:r>
            <a:r>
              <a:rPr lang="en-US" sz="1600" dirty="0" err="1" smtClean="0">
                <a:solidFill>
                  <a:schemeClr val="bg1"/>
                </a:solidFill>
              </a:rPr>
              <a:t>foobar</a:t>
            </a:r>
            <a:r>
              <a:rPr lang="en-US" sz="1600" dirty="0" smtClean="0">
                <a:solidFill>
                  <a:schemeClr val="bg1"/>
                </a:solidFill>
              </a:rPr>
              <a:t>’ </a:t>
            </a:r>
          </a:p>
        </p:txBody>
      </p:sp>
      <p:sp>
        <p:nvSpPr>
          <p:cNvPr id="4" name="Rectangle 3"/>
          <p:cNvSpPr/>
          <p:nvPr/>
        </p:nvSpPr>
        <p:spPr bwMode="auto">
          <a:xfrm>
            <a:off x="824248" y="29004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62000" y="457200"/>
            <a:ext cx="6477000" cy="1815882"/>
          </a:xfrm>
          <a:prstGeom prst="rect">
            <a:avLst/>
          </a:prstGeom>
          <a:noFill/>
        </p:spPr>
        <p:txBody>
          <a:bodyPr wrap="square" rtlCol="0">
            <a:spAutoFit/>
          </a:bodyPr>
          <a:lstStyle/>
          <a:p>
            <a:r>
              <a:rPr lang="en-US" sz="2400"/>
              <a:t>Typical example	</a:t>
            </a:r>
            <a:r>
              <a:rPr lang="en-US" sz="2800"/>
              <a:t>			</a:t>
            </a:r>
          </a:p>
          <a:p>
            <a:endParaRPr lang="en-US"/>
          </a:p>
          <a:p>
            <a:endParaRPr lang="en-US"/>
          </a:p>
          <a:p>
            <a:r>
              <a:rPr lang="en-US"/>
              <a:t>Side view								Top view</a:t>
            </a:r>
          </a:p>
        </p:txBody>
      </p:sp>
      <p:sp>
        <p:nvSpPr>
          <p:cNvPr id="5" name="Rectangle 4"/>
          <p:cNvSpPr/>
          <p:nvPr/>
        </p:nvSpPr>
        <p:spPr>
          <a:xfrm>
            <a:off x="1752600" y="3352800"/>
            <a:ext cx="381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t>Si</a:t>
            </a:r>
          </a:p>
        </p:txBody>
      </p:sp>
      <p:sp>
        <p:nvSpPr>
          <p:cNvPr id="6" name="Oval 5"/>
          <p:cNvSpPr/>
          <p:nvPr/>
        </p:nvSpPr>
        <p:spPr>
          <a:xfrm>
            <a:off x="4572000" y="2819400"/>
            <a:ext cx="3048000" cy="3048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762000" y="3886200"/>
            <a:ext cx="2362200" cy="533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635266" y="3930134"/>
            <a:ext cx="498253" cy="276999"/>
          </a:xfrm>
          <a:prstGeom prst="rect">
            <a:avLst/>
          </a:prstGeom>
          <a:noFill/>
        </p:spPr>
        <p:txBody>
          <a:bodyPr wrap="none" rtlCol="0">
            <a:spAutoFit/>
          </a:bodyPr>
          <a:lstStyle/>
          <a:p>
            <a:r>
              <a:rPr lang="en-US" sz="1200"/>
              <a:t>SiO</a:t>
            </a:r>
            <a:r>
              <a:rPr lang="en-US" sz="1200" baseline="-25000"/>
              <a:t>2</a:t>
            </a:r>
          </a:p>
        </p:txBody>
      </p:sp>
      <p:grpSp>
        <p:nvGrpSpPr>
          <p:cNvPr id="2" name="Group 38"/>
          <p:cNvGrpSpPr/>
          <p:nvPr/>
        </p:nvGrpSpPr>
        <p:grpSpPr>
          <a:xfrm>
            <a:off x="761999" y="3429000"/>
            <a:ext cx="3489147" cy="1974445"/>
            <a:chOff x="761999" y="3429000"/>
            <a:chExt cx="2477481" cy="1974445"/>
          </a:xfrm>
        </p:grpSpPr>
        <p:sp>
          <p:nvSpPr>
            <p:cNvPr id="25" name="Rectangle 24"/>
            <p:cNvSpPr/>
            <p:nvPr/>
          </p:nvSpPr>
          <p:spPr>
            <a:xfrm>
              <a:off x="762000" y="3429000"/>
              <a:ext cx="2362200" cy="4474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61999" y="5095668"/>
              <a:ext cx="2477481" cy="307777"/>
            </a:xfrm>
            <a:prstGeom prst="rect">
              <a:avLst/>
            </a:prstGeom>
            <a:noFill/>
          </p:spPr>
          <p:txBody>
            <a:bodyPr wrap="square" rtlCol="0">
              <a:spAutoFit/>
            </a:bodyPr>
            <a:lstStyle/>
            <a:p>
              <a:r>
                <a:rPr lang="en-US" sz="1400"/>
                <a:t>Fill/isolation oxide	LAYER 2</a:t>
              </a:r>
            </a:p>
          </p:txBody>
        </p:sp>
      </p:grpSp>
      <p:grpSp>
        <p:nvGrpSpPr>
          <p:cNvPr id="3" name="Group 40"/>
          <p:cNvGrpSpPr/>
          <p:nvPr/>
        </p:nvGrpSpPr>
        <p:grpSpPr>
          <a:xfrm>
            <a:off x="754341" y="3352800"/>
            <a:ext cx="3023260" cy="2358422"/>
            <a:chOff x="754341" y="3352800"/>
            <a:chExt cx="3023260" cy="2358422"/>
          </a:xfrm>
        </p:grpSpPr>
        <p:sp>
          <p:nvSpPr>
            <p:cNvPr id="23" name="Rectangle 22"/>
            <p:cNvSpPr/>
            <p:nvPr/>
          </p:nvSpPr>
          <p:spPr>
            <a:xfrm>
              <a:off x="1752600" y="3352800"/>
              <a:ext cx="381000" cy="457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754341" y="5403445"/>
              <a:ext cx="3023260" cy="307777"/>
            </a:xfrm>
            <a:prstGeom prst="rect">
              <a:avLst/>
            </a:prstGeom>
            <a:noFill/>
          </p:spPr>
          <p:txBody>
            <a:bodyPr wrap="square" rtlCol="0">
              <a:spAutoFit/>
            </a:bodyPr>
            <a:lstStyle/>
            <a:p>
              <a:r>
                <a:rPr lang="en-US" sz="1400"/>
                <a:t>Gate oxide		LAYER 3</a:t>
              </a:r>
            </a:p>
          </p:txBody>
        </p:sp>
      </p:grpSp>
      <p:grpSp>
        <p:nvGrpSpPr>
          <p:cNvPr id="7" name="Group 42"/>
          <p:cNvGrpSpPr/>
          <p:nvPr/>
        </p:nvGrpSpPr>
        <p:grpSpPr>
          <a:xfrm>
            <a:off x="754341" y="2962068"/>
            <a:ext cx="5494059" cy="3060709"/>
            <a:chOff x="754341" y="2962068"/>
            <a:chExt cx="5494059" cy="3060709"/>
          </a:xfrm>
        </p:grpSpPr>
        <p:grpSp>
          <p:nvGrpSpPr>
            <p:cNvPr id="8" name="Group 16"/>
            <p:cNvGrpSpPr/>
            <p:nvPr/>
          </p:nvGrpSpPr>
          <p:grpSpPr>
            <a:xfrm>
              <a:off x="1752600" y="2962068"/>
              <a:ext cx="4495800" cy="2133600"/>
              <a:chOff x="1752600" y="2971800"/>
              <a:chExt cx="4495800" cy="2133600"/>
            </a:xfrm>
          </p:grpSpPr>
          <p:sp>
            <p:nvSpPr>
              <p:cNvPr id="15" name="Rectangle 14"/>
              <p:cNvSpPr/>
              <p:nvPr/>
            </p:nvSpPr>
            <p:spPr>
              <a:xfrm>
                <a:off x="1752600" y="2971800"/>
                <a:ext cx="381000" cy="381000"/>
              </a:xfrm>
              <a:prstGeom prst="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867400" y="3886200"/>
                <a:ext cx="381000" cy="1219200"/>
              </a:xfrm>
              <a:prstGeom prst="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754341" y="5715000"/>
              <a:ext cx="2872586" cy="307777"/>
            </a:xfrm>
            <a:prstGeom prst="rect">
              <a:avLst/>
            </a:prstGeom>
            <a:noFill/>
          </p:spPr>
          <p:txBody>
            <a:bodyPr wrap="square" rtlCol="0">
              <a:spAutoFit/>
            </a:bodyPr>
            <a:lstStyle/>
            <a:p>
              <a:r>
                <a:rPr lang="en-US" sz="1400"/>
                <a:t>Gate polysilicon	LAYER 4</a:t>
              </a:r>
            </a:p>
          </p:txBody>
        </p:sp>
      </p:grpSp>
      <p:grpSp>
        <p:nvGrpSpPr>
          <p:cNvPr id="9" name="Group 44"/>
          <p:cNvGrpSpPr/>
          <p:nvPr/>
        </p:nvGrpSpPr>
        <p:grpSpPr>
          <a:xfrm>
            <a:off x="753019" y="4114800"/>
            <a:ext cx="6028781" cy="2215754"/>
            <a:chOff x="753019" y="4114800"/>
            <a:chExt cx="6028781" cy="2215754"/>
          </a:xfrm>
        </p:grpSpPr>
        <p:grpSp>
          <p:nvGrpSpPr>
            <p:cNvPr id="10" name="Group 23"/>
            <p:cNvGrpSpPr/>
            <p:nvPr/>
          </p:nvGrpSpPr>
          <p:grpSpPr>
            <a:xfrm>
              <a:off x="5334000" y="4114800"/>
              <a:ext cx="1447800" cy="457200"/>
              <a:chOff x="5334000" y="4114800"/>
              <a:chExt cx="1447800" cy="457200"/>
            </a:xfrm>
          </p:grpSpPr>
          <p:sp>
            <p:nvSpPr>
              <p:cNvPr id="19" name="Rounded Rectangle 18"/>
              <p:cNvSpPr/>
              <p:nvPr/>
            </p:nvSpPr>
            <p:spPr>
              <a:xfrm>
                <a:off x="5334000" y="4114800"/>
                <a:ext cx="533400" cy="457200"/>
              </a:xfrm>
              <a:prstGeom prst="round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248400" y="4114800"/>
                <a:ext cx="533400" cy="457200"/>
              </a:xfrm>
              <a:prstGeom prst="round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TextBox 43"/>
            <p:cNvSpPr txBox="1"/>
            <p:nvPr/>
          </p:nvSpPr>
          <p:spPr>
            <a:xfrm>
              <a:off x="753019" y="6022777"/>
              <a:ext cx="2938483" cy="307777"/>
            </a:xfrm>
            <a:prstGeom prst="rect">
              <a:avLst/>
            </a:prstGeom>
            <a:noFill/>
          </p:spPr>
          <p:txBody>
            <a:bodyPr wrap="square" rtlCol="0">
              <a:spAutoFit/>
            </a:bodyPr>
            <a:lstStyle/>
            <a:p>
              <a:r>
                <a:rPr lang="en-US" sz="1400"/>
                <a:t>Implant dopants	LAYER 5</a:t>
              </a:r>
            </a:p>
          </p:txBody>
        </p:sp>
      </p:grpSp>
      <p:grpSp>
        <p:nvGrpSpPr>
          <p:cNvPr id="11" name="Group 46"/>
          <p:cNvGrpSpPr/>
          <p:nvPr/>
        </p:nvGrpSpPr>
        <p:grpSpPr>
          <a:xfrm>
            <a:off x="753019" y="2597112"/>
            <a:ext cx="6028781" cy="4041219"/>
            <a:chOff x="753019" y="2597112"/>
            <a:chExt cx="6028781" cy="4041219"/>
          </a:xfrm>
        </p:grpSpPr>
        <p:grpSp>
          <p:nvGrpSpPr>
            <p:cNvPr id="12" name="Group 36"/>
            <p:cNvGrpSpPr/>
            <p:nvPr/>
          </p:nvGrpSpPr>
          <p:grpSpPr>
            <a:xfrm>
              <a:off x="754341" y="2597112"/>
              <a:ext cx="6027459" cy="3117888"/>
              <a:chOff x="754341" y="2597112"/>
              <a:chExt cx="6027459" cy="3117888"/>
            </a:xfrm>
          </p:grpSpPr>
          <p:sp>
            <p:nvSpPr>
              <p:cNvPr id="29" name="Rounded Rectangle 2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754341" y="2597112"/>
                <a:ext cx="1384551" cy="840243"/>
              </a:xfrm>
              <a:custGeom>
                <a:avLst/>
                <a:gdLst>
                  <a:gd name="connsiteX0" fmla="*/ 0 w 1384551"/>
                  <a:gd name="connsiteY0" fmla="*/ 821146 h 840243"/>
                  <a:gd name="connsiteX1" fmla="*/ 983508 w 1384551"/>
                  <a:gd name="connsiteY1" fmla="*/ 840243 h 840243"/>
                  <a:gd name="connsiteX2" fmla="*/ 983508 w 1384551"/>
                  <a:gd name="connsiteY2" fmla="*/ 362832 h 840243"/>
                  <a:gd name="connsiteX3" fmla="*/ 1384551 w 1384551"/>
                  <a:gd name="connsiteY3" fmla="*/ 353284 h 840243"/>
                  <a:gd name="connsiteX4" fmla="*/ 1365453 w 1384551"/>
                  <a:gd name="connsiteY4" fmla="*/ 95483 h 840243"/>
                  <a:gd name="connsiteX5" fmla="*/ 1260418 w 1384551"/>
                  <a:gd name="connsiteY5" fmla="*/ 0 h 840243"/>
                  <a:gd name="connsiteX6" fmla="*/ 697050 w 1384551"/>
                  <a:gd name="connsiteY6" fmla="*/ 9549 h 840243"/>
                  <a:gd name="connsiteX7" fmla="*/ 658855 w 1384551"/>
                  <a:gd name="connsiteY7" fmla="*/ 105031 h 840243"/>
                  <a:gd name="connsiteX8" fmla="*/ 668404 w 1384551"/>
                  <a:gd name="connsiteY8" fmla="*/ 515604 h 840243"/>
                  <a:gd name="connsiteX9" fmla="*/ 9549 w 1384551"/>
                  <a:gd name="connsiteY9" fmla="*/ 515604 h 840243"/>
                  <a:gd name="connsiteX10" fmla="*/ 0 w 1384551"/>
                  <a:gd name="connsiteY10" fmla="*/ 821146 h 84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51" h="840243">
                    <a:moveTo>
                      <a:pt x="0" y="821146"/>
                    </a:moveTo>
                    <a:lnTo>
                      <a:pt x="983508" y="840243"/>
                    </a:lnTo>
                    <a:lnTo>
                      <a:pt x="983508" y="362832"/>
                    </a:lnTo>
                    <a:lnTo>
                      <a:pt x="1384551" y="353284"/>
                    </a:lnTo>
                    <a:lnTo>
                      <a:pt x="1365453" y="95483"/>
                    </a:lnTo>
                    <a:lnTo>
                      <a:pt x="1260418" y="0"/>
                    </a:lnTo>
                    <a:lnTo>
                      <a:pt x="697050" y="9549"/>
                    </a:lnTo>
                    <a:lnTo>
                      <a:pt x="658855" y="105031"/>
                    </a:lnTo>
                    <a:lnTo>
                      <a:pt x="668404" y="515604"/>
                    </a:lnTo>
                    <a:lnTo>
                      <a:pt x="9549" y="515604"/>
                    </a:lnTo>
                    <a:lnTo>
                      <a:pt x="0" y="821146"/>
                    </a:lnTo>
                    <a:close/>
                  </a:path>
                </a:pathLst>
              </a:cu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Box 45"/>
            <p:cNvSpPr txBox="1"/>
            <p:nvPr/>
          </p:nvSpPr>
          <p:spPr>
            <a:xfrm>
              <a:off x="753019" y="6330554"/>
              <a:ext cx="3078394" cy="307777"/>
            </a:xfrm>
            <a:prstGeom prst="rect">
              <a:avLst/>
            </a:prstGeom>
            <a:noFill/>
          </p:spPr>
          <p:txBody>
            <a:bodyPr wrap="square" rtlCol="0">
              <a:spAutoFit/>
            </a:bodyPr>
            <a:lstStyle/>
            <a:p>
              <a:r>
                <a:rPr lang="en-US" sz="1400"/>
                <a:t>Metal wiring	LAYER 6</a:t>
              </a:r>
            </a:p>
          </p:txBody>
        </p:sp>
      </p:grpSp>
      <p:grpSp>
        <p:nvGrpSpPr>
          <p:cNvPr id="37" name="Group 36"/>
          <p:cNvGrpSpPr/>
          <p:nvPr/>
        </p:nvGrpSpPr>
        <p:grpSpPr>
          <a:xfrm>
            <a:off x="4337245" y="2163135"/>
            <a:ext cx="3564758" cy="3981891"/>
            <a:chOff x="4337245" y="2163135"/>
            <a:chExt cx="3564758" cy="3981891"/>
          </a:xfrm>
        </p:grpSpPr>
        <p:sp>
          <p:nvSpPr>
            <p:cNvPr id="34" name="Rectangle 33"/>
            <p:cNvSpPr/>
            <p:nvPr/>
          </p:nvSpPr>
          <p:spPr bwMode="auto">
            <a:xfrm>
              <a:off x="4337245" y="2539801"/>
              <a:ext cx="3551591" cy="3605225"/>
            </a:xfrm>
            <a:prstGeom prst="rect">
              <a:avLst/>
            </a:prstGeom>
            <a:noFill/>
            <a:ln w="9525" cap="flat" cmpd="sng" algn="ctr">
              <a:solidFill>
                <a:schemeClr val="tx1"/>
              </a:solid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35" name="TextBox 34"/>
            <p:cNvSpPr txBox="1"/>
            <p:nvPr/>
          </p:nvSpPr>
          <p:spPr>
            <a:xfrm>
              <a:off x="5951604" y="2163135"/>
              <a:ext cx="1950399" cy="307777"/>
            </a:xfrm>
            <a:prstGeom prst="rect">
              <a:avLst/>
            </a:prstGeom>
            <a:noFill/>
          </p:spPr>
          <p:txBody>
            <a:bodyPr wrap="none" rtlCol="0">
              <a:spAutoFit/>
            </a:bodyPr>
            <a:lstStyle/>
            <a:p>
              <a:r>
                <a:rPr lang="en-US" sz="1400"/>
                <a:t>CELL “TRANSISTOR”</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50000" decel="5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accel="50000" decel="5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accel="50000" decel="5000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0697"/>
            <a:ext cx="9144000" cy="5977759"/>
          </a:xfrm>
          <a:prstGeom prst="rect">
            <a:avLst/>
          </a:prstGeom>
        </p:spPr>
      </p:pic>
      <p:sp>
        <p:nvSpPr>
          <p:cNvPr id="5" name="Up Arrow 4"/>
          <p:cNvSpPr/>
          <p:nvPr/>
        </p:nvSpPr>
        <p:spPr bwMode="auto">
          <a:xfrm rot="19084472">
            <a:off x="942636" y="1137064"/>
            <a:ext cx="269060" cy="60076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TextBox 5"/>
          <p:cNvSpPr txBox="1"/>
          <p:nvPr/>
        </p:nvSpPr>
        <p:spPr>
          <a:xfrm>
            <a:off x="1259938" y="1648081"/>
            <a:ext cx="1074032" cy="338554"/>
          </a:xfrm>
          <a:prstGeom prst="rect">
            <a:avLst/>
          </a:prstGeom>
          <a:noFill/>
        </p:spPr>
        <p:txBody>
          <a:bodyPr wrap="none" rtlCol="0">
            <a:spAutoFit/>
          </a:bodyPr>
          <a:lstStyle/>
          <a:p>
            <a:r>
              <a:rPr lang="en-US" sz="1600" dirty="0">
                <a:solidFill>
                  <a:schemeClr val="bg1"/>
                </a:solidFill>
              </a:rPr>
              <a:t>Cell Array</a:t>
            </a:r>
          </a:p>
        </p:txBody>
      </p:sp>
      <p:sp>
        <p:nvSpPr>
          <p:cNvPr id="8" name="TextBox 7"/>
          <p:cNvSpPr txBox="1"/>
          <p:nvPr/>
        </p:nvSpPr>
        <p:spPr>
          <a:xfrm>
            <a:off x="1719416" y="5203510"/>
            <a:ext cx="6537467" cy="584776"/>
          </a:xfrm>
          <a:prstGeom prst="rect">
            <a:avLst/>
          </a:prstGeom>
          <a:noFill/>
        </p:spPr>
        <p:txBody>
          <a:bodyPr wrap="none" rtlCol="0">
            <a:spAutoFit/>
          </a:bodyPr>
          <a:lstStyle/>
          <a:p>
            <a:r>
              <a:rPr lang="en-US" sz="1600">
                <a:solidFill>
                  <a:schemeClr val="bg1"/>
                </a:solidFill>
              </a:rPr>
              <a:t>Click on “cell array” at the upper-left. A dialog box pops up, asking you </a:t>
            </a:r>
          </a:p>
          <a:p>
            <a:r>
              <a:rPr lang="en-US" sz="1600">
                <a:solidFill>
                  <a:schemeClr val="bg1"/>
                </a:solidFill>
              </a:rPr>
              <a:t>to choose a cell and to choose the number of rows and columns.</a:t>
            </a:r>
          </a:p>
        </p:txBody>
      </p:sp>
      <p:sp>
        <p:nvSpPr>
          <p:cNvPr id="7" name="Rectangle 6"/>
          <p:cNvSpPr/>
          <p:nvPr/>
        </p:nvSpPr>
        <p:spPr bwMode="auto">
          <a:xfrm>
            <a:off x="824248" y="58009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3590"/>
            <a:ext cx="9144000" cy="5980623"/>
          </a:xfrm>
          <a:prstGeom prst="rect">
            <a:avLst/>
          </a:prstGeom>
        </p:spPr>
      </p:pic>
      <p:sp>
        <p:nvSpPr>
          <p:cNvPr id="3" name="Up Arrow 2"/>
          <p:cNvSpPr/>
          <p:nvPr/>
        </p:nvSpPr>
        <p:spPr bwMode="auto">
          <a:xfrm rot="2300389">
            <a:off x="3187467" y="4211596"/>
            <a:ext cx="269060" cy="383886"/>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711223" y="4983349"/>
            <a:ext cx="6248225" cy="830997"/>
          </a:xfrm>
          <a:prstGeom prst="rect">
            <a:avLst/>
          </a:prstGeom>
          <a:noFill/>
        </p:spPr>
        <p:txBody>
          <a:bodyPr wrap="none" rtlCol="0">
            <a:spAutoFit/>
          </a:bodyPr>
          <a:lstStyle/>
          <a:p>
            <a:r>
              <a:rPr lang="en-US" sz="1600">
                <a:solidFill>
                  <a:schemeClr val="bg1"/>
                </a:solidFill>
              </a:rPr>
              <a:t>Click to place the lower-left corner, then move the cursor by </a:t>
            </a:r>
            <a:r>
              <a:rPr lang="en-US" sz="1600">
                <a:solidFill>
                  <a:schemeClr val="bg1"/>
                </a:solidFill>
                <a:latin typeface="Symbol" charset="2"/>
                <a:cs typeface="Symbol" charset="2"/>
              </a:rPr>
              <a:t>D</a:t>
            </a:r>
            <a:r>
              <a:rPr lang="en-US" sz="1600">
                <a:solidFill>
                  <a:schemeClr val="bg1"/>
                </a:solidFill>
              </a:rPr>
              <a:t>X,</a:t>
            </a:r>
            <a:r>
              <a:rPr lang="en-US" sz="1600">
                <a:solidFill>
                  <a:schemeClr val="bg1"/>
                </a:solidFill>
                <a:latin typeface="Symbol" charset="2"/>
                <a:cs typeface="Symbol" charset="2"/>
              </a:rPr>
              <a:t>D</a:t>
            </a:r>
            <a:r>
              <a:rPr lang="en-US" sz="1600">
                <a:solidFill>
                  <a:schemeClr val="bg1"/>
                </a:solidFill>
              </a:rPr>
              <a:t>Y.</a:t>
            </a:r>
          </a:p>
          <a:p>
            <a:r>
              <a:rPr lang="en-US" sz="1600">
                <a:solidFill>
                  <a:schemeClr val="bg1"/>
                </a:solidFill>
              </a:rPr>
              <a:t>The shape of the array is displayed as you move the cursor.</a:t>
            </a:r>
          </a:p>
          <a:p>
            <a:r>
              <a:rPr lang="en-US" sz="1600">
                <a:solidFill>
                  <a:schemeClr val="bg1"/>
                </a:solidFill>
              </a:rPr>
              <a:t>Click again to create the array.</a:t>
            </a:r>
          </a:p>
        </p:txBody>
      </p:sp>
      <p:sp>
        <p:nvSpPr>
          <p:cNvPr id="5" name="Rectangle 4"/>
          <p:cNvSpPr/>
          <p:nvPr/>
        </p:nvSpPr>
        <p:spPr bwMode="auto">
          <a:xfrm>
            <a:off x="824248" y="51126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229" y="449152"/>
            <a:ext cx="9144000" cy="5988029"/>
          </a:xfrm>
          <a:prstGeom prst="rect">
            <a:avLst/>
          </a:prstGeom>
        </p:spPr>
      </p:pic>
      <p:sp>
        <p:nvSpPr>
          <p:cNvPr id="3" name="TextBox 2"/>
          <p:cNvSpPr txBox="1"/>
          <p:nvPr/>
        </p:nvSpPr>
        <p:spPr>
          <a:xfrm>
            <a:off x="1640706" y="4383823"/>
            <a:ext cx="3982565" cy="584775"/>
          </a:xfrm>
          <a:prstGeom prst="rect">
            <a:avLst/>
          </a:prstGeom>
          <a:noFill/>
        </p:spPr>
        <p:txBody>
          <a:bodyPr wrap="none" rtlCol="0">
            <a:spAutoFit/>
          </a:bodyPr>
          <a:lstStyle/>
          <a:p>
            <a:r>
              <a:rPr lang="en-US" sz="1600" dirty="0">
                <a:solidFill>
                  <a:schemeClr val="bg1"/>
                </a:solidFill>
              </a:rPr>
              <a:t>You’ll probably want to display everything </a:t>
            </a:r>
          </a:p>
          <a:p>
            <a:r>
              <a:rPr lang="en-US" sz="1600" dirty="0">
                <a:solidFill>
                  <a:schemeClr val="bg1"/>
                </a:solidFill>
              </a:rPr>
              <a:t>using Zoom Fit </a:t>
            </a:r>
            <a:r>
              <a:rPr lang="en-US" sz="1600" dirty="0" smtClean="0">
                <a:solidFill>
                  <a:schemeClr val="bg1"/>
                </a:solidFill>
              </a:rPr>
              <a:t>All… or just type ‘/’.</a:t>
            </a:r>
            <a:endParaRPr lang="en-US" sz="1600" dirty="0">
              <a:solidFill>
                <a:schemeClr val="bg1"/>
              </a:solidFill>
            </a:endParaRPr>
          </a:p>
        </p:txBody>
      </p:sp>
      <p:sp>
        <p:nvSpPr>
          <p:cNvPr id="4" name="Up Arrow 3"/>
          <p:cNvSpPr/>
          <p:nvPr/>
        </p:nvSpPr>
        <p:spPr bwMode="auto">
          <a:xfrm rot="19084472">
            <a:off x="1590438" y="1088957"/>
            <a:ext cx="266139" cy="144516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41294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7697"/>
            <a:ext cx="9144000" cy="6017172"/>
          </a:xfrm>
          <a:prstGeom prst="rect">
            <a:avLst/>
          </a:prstGeom>
        </p:spPr>
      </p:pic>
      <p:sp>
        <p:nvSpPr>
          <p:cNvPr id="3" name="TextBox 2"/>
          <p:cNvSpPr txBox="1"/>
          <p:nvPr/>
        </p:nvSpPr>
        <p:spPr>
          <a:xfrm>
            <a:off x="1138290" y="4629203"/>
            <a:ext cx="4834850" cy="1323439"/>
          </a:xfrm>
          <a:prstGeom prst="rect">
            <a:avLst/>
          </a:prstGeom>
          <a:noFill/>
        </p:spPr>
        <p:txBody>
          <a:bodyPr wrap="none" rtlCol="0">
            <a:spAutoFit/>
          </a:bodyPr>
          <a:lstStyle/>
          <a:p>
            <a:r>
              <a:rPr lang="en-US" sz="1600" dirty="0">
                <a:solidFill>
                  <a:schemeClr val="bg1"/>
                </a:solidFill>
              </a:rPr>
              <a:t>If the array does not come out right, do not despair.</a:t>
            </a:r>
          </a:p>
          <a:p>
            <a:r>
              <a:rPr lang="en-US" sz="1600" dirty="0">
                <a:solidFill>
                  <a:schemeClr val="bg1"/>
                </a:solidFill>
              </a:rPr>
              <a:t>Use Select </a:t>
            </a:r>
            <a:r>
              <a:rPr lang="en-US" sz="1600" dirty="0">
                <a:solidFill>
                  <a:schemeClr val="bg1"/>
                </a:solidFill>
                <a:sym typeface="Wingdings"/>
              </a:rPr>
              <a:t> </a:t>
            </a:r>
            <a:r>
              <a:rPr lang="en-US" sz="1600" dirty="0" smtClean="0">
                <a:solidFill>
                  <a:schemeClr val="bg1"/>
                </a:solidFill>
                <a:sym typeface="Wingdings"/>
              </a:rPr>
              <a:t>Select/Edit </a:t>
            </a:r>
            <a:r>
              <a:rPr lang="en-US" sz="1600" dirty="0">
                <a:solidFill>
                  <a:schemeClr val="bg1"/>
                </a:solidFill>
                <a:sym typeface="Wingdings"/>
              </a:rPr>
              <a:t>(or Page Up) </a:t>
            </a:r>
            <a:r>
              <a:rPr lang="en-US" sz="1600" dirty="0" smtClean="0">
                <a:solidFill>
                  <a:schemeClr val="bg1"/>
                </a:solidFill>
                <a:sym typeface="Wingdings"/>
              </a:rPr>
              <a:t/>
            </a:r>
            <a:br>
              <a:rPr lang="en-US" sz="1600" dirty="0" smtClean="0">
                <a:solidFill>
                  <a:schemeClr val="bg1"/>
                </a:solidFill>
                <a:sym typeface="Wingdings"/>
              </a:rPr>
            </a:br>
            <a:r>
              <a:rPr lang="en-US" sz="1600" dirty="0" smtClean="0">
                <a:solidFill>
                  <a:schemeClr val="bg1"/>
                </a:solidFill>
                <a:sym typeface="Wingdings"/>
              </a:rPr>
              <a:t>to </a:t>
            </a:r>
            <a:r>
              <a:rPr lang="en-US" sz="1600" dirty="0">
                <a:solidFill>
                  <a:schemeClr val="bg1"/>
                </a:solidFill>
                <a:sym typeface="Wingdings"/>
              </a:rPr>
              <a:t>select the </a:t>
            </a:r>
            <a:r>
              <a:rPr lang="en-US" sz="1600" dirty="0" smtClean="0">
                <a:solidFill>
                  <a:schemeClr val="bg1"/>
                </a:solidFill>
                <a:sym typeface="Wingdings"/>
              </a:rPr>
              <a:t>array, and </a:t>
            </a:r>
            <a:r>
              <a:rPr lang="en-US" sz="1600" dirty="0">
                <a:solidFill>
                  <a:schemeClr val="bg1"/>
                </a:solidFill>
                <a:sym typeface="Wingdings"/>
              </a:rPr>
              <a:t>then right click </a:t>
            </a:r>
            <a:r>
              <a:rPr lang="en-US" sz="1600" dirty="0" smtClean="0">
                <a:solidFill>
                  <a:schemeClr val="bg1"/>
                </a:solidFill>
                <a:sym typeface="Wingdings"/>
              </a:rPr>
              <a:t/>
            </a:r>
            <a:br>
              <a:rPr lang="en-US" sz="1600" dirty="0" smtClean="0">
                <a:solidFill>
                  <a:schemeClr val="bg1"/>
                </a:solidFill>
                <a:sym typeface="Wingdings"/>
              </a:rPr>
            </a:br>
            <a:r>
              <a:rPr lang="en-US" sz="1600" dirty="0" smtClean="0">
                <a:solidFill>
                  <a:schemeClr val="bg1"/>
                </a:solidFill>
                <a:sym typeface="Wingdings"/>
              </a:rPr>
              <a:t>to </a:t>
            </a:r>
            <a:r>
              <a:rPr lang="en-US" sz="1600" dirty="0">
                <a:solidFill>
                  <a:schemeClr val="bg1"/>
                </a:solidFill>
                <a:sym typeface="Wingdings"/>
              </a:rPr>
              <a:t>select Properties</a:t>
            </a:r>
            <a:r>
              <a:rPr lang="en-US" sz="1600" dirty="0" smtClean="0">
                <a:solidFill>
                  <a:schemeClr val="bg1"/>
                </a:solidFill>
                <a:sym typeface="Wingdings"/>
              </a:rPr>
              <a:t>. You can change the spacing</a:t>
            </a:r>
            <a:br>
              <a:rPr lang="en-US" sz="1600" dirty="0" smtClean="0">
                <a:solidFill>
                  <a:schemeClr val="bg1"/>
                </a:solidFill>
                <a:sym typeface="Wingdings"/>
              </a:rPr>
            </a:br>
            <a:r>
              <a:rPr lang="en-US" sz="1600" dirty="0" smtClean="0">
                <a:solidFill>
                  <a:schemeClr val="bg1"/>
                </a:solidFill>
                <a:sym typeface="Wingdings"/>
              </a:rPr>
              <a:t>to whatever you really wanted.</a:t>
            </a:r>
            <a:endParaRPr lang="en-US" sz="1600" dirty="0">
              <a:solidFill>
                <a:schemeClr val="bg1"/>
              </a:solidFill>
            </a:endParaRPr>
          </a:p>
        </p:txBody>
      </p:sp>
      <p:sp>
        <p:nvSpPr>
          <p:cNvPr id="5" name="Rectangle 4"/>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07202"/>
            <a:ext cx="9144000" cy="5935962"/>
          </a:xfrm>
          <a:prstGeom prst="rect">
            <a:avLst/>
          </a:prstGeom>
        </p:spPr>
      </p:pic>
      <p:sp>
        <p:nvSpPr>
          <p:cNvPr id="3" name="TextBox 2"/>
          <p:cNvSpPr txBox="1"/>
          <p:nvPr/>
        </p:nvSpPr>
        <p:spPr>
          <a:xfrm>
            <a:off x="1316996" y="1372627"/>
            <a:ext cx="3344214" cy="4278094"/>
          </a:xfrm>
          <a:prstGeom prst="rect">
            <a:avLst/>
          </a:prstGeom>
          <a:noFill/>
        </p:spPr>
        <p:txBody>
          <a:bodyPr wrap="square" rtlCol="0">
            <a:spAutoFit/>
          </a:bodyPr>
          <a:lstStyle/>
          <a:p>
            <a:r>
              <a:rPr lang="en-US" sz="1600" dirty="0" smtClean="0">
                <a:solidFill>
                  <a:schemeClr val="bg1"/>
                </a:solidFill>
              </a:rPr>
              <a:t>Note that you can also change the magnification and angle of the array. Unfortunately, Layout has a bug which creates invalid GDS format if you do that.</a:t>
            </a:r>
          </a:p>
          <a:p>
            <a:endParaRPr lang="en-US" sz="1600" dirty="0" smtClean="0">
              <a:solidFill>
                <a:schemeClr val="bg1"/>
              </a:solidFill>
            </a:endParaRPr>
          </a:p>
          <a:p>
            <a:r>
              <a:rPr lang="en-US" sz="1600" dirty="0" smtClean="0">
                <a:solidFill>
                  <a:schemeClr val="bg1"/>
                </a:solidFill>
              </a:rPr>
              <a:t>DO NOT CHANGE MAGNIFICATION OR ANGLE HERE.</a:t>
            </a:r>
          </a:p>
          <a:p>
            <a:endParaRPr lang="en-US" sz="1600" dirty="0">
              <a:solidFill>
                <a:schemeClr val="bg1"/>
              </a:solidFill>
            </a:endParaRPr>
          </a:p>
          <a:p>
            <a:r>
              <a:rPr lang="en-US" sz="1600" dirty="0" smtClean="0">
                <a:solidFill>
                  <a:schemeClr val="bg1"/>
                </a:solidFill>
              </a:rPr>
              <a:t>Instead, you can change the magnification and angle of a </a:t>
            </a:r>
            <a:r>
              <a:rPr lang="en-US" sz="1600" i="1" dirty="0" smtClean="0">
                <a:solidFill>
                  <a:schemeClr val="bg1"/>
                </a:solidFill>
              </a:rPr>
              <a:t>cell</a:t>
            </a:r>
            <a:r>
              <a:rPr lang="en-US" sz="1600" dirty="0" smtClean="0">
                <a:solidFill>
                  <a:schemeClr val="bg1"/>
                </a:solidFill>
              </a:rPr>
              <a:t> reference, then use that cell as the element of an array. No problem!</a:t>
            </a:r>
          </a:p>
          <a:p>
            <a:endParaRPr lang="en-US" sz="1600" dirty="0" smtClean="0">
              <a:solidFill>
                <a:schemeClr val="bg1"/>
              </a:solidFill>
            </a:endParaRPr>
          </a:p>
          <a:p>
            <a:endParaRPr lang="en-US" sz="1600" dirty="0">
              <a:solidFill>
                <a:schemeClr val="bg1"/>
              </a:solidFill>
            </a:endParaRPr>
          </a:p>
          <a:p>
            <a:endParaRPr lang="en-US" sz="1600" dirty="0">
              <a:solidFill>
                <a:schemeClr val="bg1"/>
              </a:solidFill>
            </a:endParaRPr>
          </a:p>
        </p:txBody>
      </p:sp>
      <p:sp>
        <p:nvSpPr>
          <p:cNvPr id="4" name="Up Arrow 3"/>
          <p:cNvSpPr/>
          <p:nvPr/>
        </p:nvSpPr>
        <p:spPr bwMode="auto">
          <a:xfrm rot="6125060">
            <a:off x="4923971" y="2859785"/>
            <a:ext cx="269060" cy="91110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5" name="TextBox 4"/>
          <p:cNvSpPr txBox="1"/>
          <p:nvPr/>
        </p:nvSpPr>
        <p:spPr>
          <a:xfrm>
            <a:off x="1360997" y="5003548"/>
            <a:ext cx="7458886" cy="1077218"/>
          </a:xfrm>
          <a:prstGeom prst="rect">
            <a:avLst/>
          </a:prstGeom>
          <a:noFill/>
        </p:spPr>
        <p:txBody>
          <a:bodyPr wrap="square" rtlCol="0">
            <a:spAutoFit/>
          </a:bodyPr>
          <a:lstStyle/>
          <a:p>
            <a:r>
              <a:rPr lang="en-US" sz="1600" dirty="0" smtClean="0">
                <a:solidFill>
                  <a:schemeClr val="bg1"/>
                </a:solidFill>
              </a:rPr>
              <a:t>This bug will show up as a fault in BEAMER, causing distorted or missing patterns. If you run into this bug (because of some else’s dopey design) then you can fix it with the utility “flatten”.</a:t>
            </a:r>
            <a:endParaRPr lang="en-US" sz="1600" dirty="0">
              <a:solidFill>
                <a:schemeClr val="bg1"/>
              </a:solidFill>
            </a:endParaRPr>
          </a:p>
          <a:p>
            <a:endParaRPr lang="en-US" sz="1600" dirty="0">
              <a:solidFill>
                <a:schemeClr val="bg1"/>
              </a:solidFill>
            </a:endParaRPr>
          </a:p>
        </p:txBody>
      </p:sp>
      <p:sp>
        <p:nvSpPr>
          <p:cNvPr id="6" name="TextBox 5"/>
          <p:cNvSpPr txBox="1"/>
          <p:nvPr/>
        </p:nvSpPr>
        <p:spPr>
          <a:xfrm>
            <a:off x="2594100" y="983227"/>
            <a:ext cx="5031314" cy="584775"/>
          </a:xfrm>
          <a:prstGeom prst="rect">
            <a:avLst/>
          </a:prstGeom>
          <a:noFill/>
        </p:spPr>
        <p:txBody>
          <a:bodyPr wrap="none" rtlCol="0">
            <a:spAutoFit/>
          </a:bodyPr>
          <a:lstStyle/>
          <a:p>
            <a:r>
              <a:rPr lang="en-US" sz="1600" dirty="0" smtClean="0">
                <a:solidFill>
                  <a:srgbClr val="FF0000"/>
                </a:solidFill>
              </a:rPr>
              <a:t>BUT FIRST, A WARNING ABOUT A BUG IN LAYOUT</a:t>
            </a:r>
            <a:endParaRPr lang="en-US" sz="1600" dirty="0">
              <a:solidFill>
                <a:srgbClr val="FF0000"/>
              </a:solidFill>
            </a:endParaRPr>
          </a:p>
          <a:p>
            <a:endParaRPr lang="en-US" sz="1600" dirty="0">
              <a:solidFill>
                <a:schemeClr val="bg1"/>
              </a:solidFill>
            </a:endParaRPr>
          </a:p>
        </p:txBody>
      </p:sp>
      <p:sp>
        <p:nvSpPr>
          <p:cNvPr id="8" name="Rectangle 7"/>
          <p:cNvSpPr/>
          <p:nvPr/>
        </p:nvSpPr>
        <p:spPr bwMode="auto">
          <a:xfrm>
            <a:off x="824248" y="17205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605329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147377" y="974230"/>
            <a:ext cx="670308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0" i="0" u="none" strike="noStrike" cap="none" normalizeH="0" baseline="0" dirty="0" smtClean="0">
                <a:ln>
                  <a:noFill/>
                </a:ln>
                <a:solidFill>
                  <a:schemeClr val="tx1"/>
                </a:solidFill>
                <a:effectLst/>
                <a:latin typeface="Arial" panose="020B0604020202020204" pitchFamily="34" charset="0"/>
              </a:rPr>
              <a:t>The CAD program "Layout" allows you to create rotated and scaled arrays, but the output GDS file is wrong. Beamer does not warn you about this problem, but instead will crash or spit out strange patterns.</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One easy solution is to use rotated (or scaled) </a:t>
            </a:r>
            <a:r>
              <a:rPr kumimoji="0" lang="en-US" altLang="en-US" sz="1800" b="0" i="1" u="none" strike="noStrike" cap="none" normalizeH="0" baseline="0" dirty="0" smtClean="0">
                <a:ln>
                  <a:noFill/>
                </a:ln>
                <a:solidFill>
                  <a:schemeClr val="tx1"/>
                </a:solidFill>
                <a:effectLst/>
                <a:latin typeface="Arial" panose="020B0604020202020204" pitchFamily="34" charset="0"/>
              </a:rPr>
              <a:t>cells</a:t>
            </a:r>
            <a:r>
              <a:rPr kumimoji="0" lang="en-US" altLang="en-US" sz="1800" b="0" i="0" u="none" strike="noStrike" cap="none" normalizeH="0" baseline="0" dirty="0" smtClean="0">
                <a:ln>
                  <a:noFill/>
                </a:ln>
                <a:solidFill>
                  <a:schemeClr val="tx1"/>
                </a:solidFill>
                <a:effectLst/>
                <a:latin typeface="Arial" panose="020B0604020202020204" pitchFamily="34" charset="0"/>
              </a:rPr>
              <a:t> as elements of arrays, instead of using the array's attributes.</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Another solution is to use the utility "flatten" to avoid these bugs. Simply run </a:t>
            </a:r>
            <a:r>
              <a:rPr kumimoji="0" lang="en-US" altLang="en-US" sz="1800" b="0" i="0" u="none" strike="noStrike" cap="none" normalizeH="0" baseline="0" dirty="0" err="1" smtClean="0">
                <a:ln>
                  <a:noFill/>
                </a:ln>
                <a:solidFill>
                  <a:schemeClr val="tx1"/>
                </a:solidFill>
                <a:effectLst/>
                <a:latin typeface="Arial" panose="020B0604020202020204" pitchFamily="34" charset="0"/>
              </a:rPr>
              <a:t>your_file.gds</a:t>
            </a:r>
            <a:r>
              <a:rPr kumimoji="0" lang="en-US" altLang="en-US" sz="1800" b="0" i="0" u="none" strike="noStrike" cap="none" normalizeH="0" baseline="0" dirty="0" smtClean="0">
                <a:ln>
                  <a:noFill/>
                </a:ln>
                <a:solidFill>
                  <a:schemeClr val="tx1"/>
                </a:solidFill>
                <a:effectLst/>
                <a:latin typeface="Arial" panose="020B0604020202020204" pitchFamily="34" charset="0"/>
              </a:rPr>
              <a:t> through flatten with</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400" b="1"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flatten </a:t>
            </a:r>
            <a:r>
              <a:rPr kumimoji="0" lang="en-US" altLang="en-US" sz="1400" b="1" i="0" u="none" strike="noStrike" cap="none" normalizeH="0" baseline="0" dirty="0" err="1" smtClean="0">
                <a:ln>
                  <a:noFill/>
                </a:ln>
                <a:solidFill>
                  <a:schemeClr val="tx1"/>
                </a:solidFill>
                <a:effectLst/>
                <a:latin typeface="Courier New" panose="02070309020205020404" pitchFamily="49" charset="0"/>
                <a:cs typeface="Courier New" panose="02070309020205020404" pitchFamily="49" charset="0"/>
              </a:rPr>
              <a:t>your_file.gds</a:t>
            </a:r>
            <a:r>
              <a:rPr kumimoji="0" lang="en-US" altLang="en-US" sz="1400" b="1" i="0" u="none" strike="noStrike" cap="none" normalizeH="0" baseline="0" dirty="0" smtClean="0">
                <a:ln>
                  <a:noFill/>
                </a:ln>
                <a:solidFill>
                  <a:schemeClr val="tx1"/>
                </a:solidFill>
                <a:effectLst/>
                <a:latin typeface="Courier New" panose="02070309020205020404" pitchFamily="49" charset="0"/>
                <a:cs typeface="Courier New" panose="02070309020205020404" pitchFamily="49" charset="0"/>
              </a:rPr>
              <a:t> </a:t>
            </a:r>
            <a:r>
              <a:rPr kumimoji="0" lang="en-US" altLang="en-US" sz="1400" b="1" i="0" u="none" strike="noStrike" cap="none" normalizeH="0" baseline="0" dirty="0" err="1" smtClean="0">
                <a:ln>
                  <a:noFill/>
                </a:ln>
                <a:solidFill>
                  <a:schemeClr val="tx1"/>
                </a:solidFill>
                <a:effectLst/>
                <a:latin typeface="Courier New" panose="02070309020205020404" pitchFamily="49" charset="0"/>
                <a:cs typeface="Courier New" panose="02070309020205020404" pitchFamily="49" charset="0"/>
              </a:rPr>
              <a:t>cell_name</a:t>
            </a: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which creates the output file "</a:t>
            </a:r>
            <a:r>
              <a:rPr kumimoji="0" lang="en-US" altLang="en-US" sz="1800" b="0" i="0" u="none" strike="noStrike" cap="none" normalizeH="0" baseline="0" dirty="0" err="1" smtClean="0">
                <a:ln>
                  <a:noFill/>
                </a:ln>
                <a:solidFill>
                  <a:schemeClr val="tx1"/>
                </a:solidFill>
                <a:effectLst/>
                <a:latin typeface="Arial" panose="020B0604020202020204" pitchFamily="34" charset="0"/>
              </a:rPr>
              <a:t>flat.gds</a:t>
            </a:r>
            <a:r>
              <a:rPr kumimoji="0" lang="en-US" altLang="en-US" sz="1800" b="0" i="0" u="none" strike="noStrike" cap="none" normalizeH="0" baseline="0" dirty="0" smtClean="0">
                <a:ln>
                  <a:noFill/>
                </a:ln>
                <a:solidFill>
                  <a:schemeClr val="tx1"/>
                </a:solidFill>
                <a:effectLst/>
                <a:latin typeface="Arial" panose="020B0604020202020204" pitchFamily="34" charset="0"/>
              </a:rPr>
              <a:t>".</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If you use Layout to create arrays that are both scaled </a:t>
            </a:r>
            <a:r>
              <a:rPr kumimoji="0" lang="en-US" altLang="en-US" sz="1800" b="0" i="1" u="none" strike="noStrike" cap="none" normalizeH="0" baseline="0" dirty="0" smtClean="0">
                <a:ln>
                  <a:noFill/>
                </a:ln>
                <a:solidFill>
                  <a:schemeClr val="tx1"/>
                </a:solidFill>
                <a:effectLst/>
                <a:latin typeface="Arial" panose="020B0604020202020204" pitchFamily="34" charset="0"/>
              </a:rPr>
              <a:t>and</a:t>
            </a:r>
            <a:r>
              <a:rPr kumimoji="0" lang="en-US" altLang="en-US" sz="1800" b="0" i="0" u="none" strike="noStrike" cap="none" normalizeH="0" baseline="0" dirty="0" smtClean="0">
                <a:ln>
                  <a:noFill/>
                </a:ln>
                <a:solidFill>
                  <a:schemeClr val="tx1"/>
                </a:solidFill>
                <a:effectLst/>
                <a:latin typeface="Arial" panose="020B0604020202020204" pitchFamily="34" charset="0"/>
              </a:rPr>
              <a:t> rotated, then that is too crazy for flatten to fix just yet. </a:t>
            </a:r>
          </a:p>
        </p:txBody>
      </p:sp>
      <p:sp>
        <p:nvSpPr>
          <p:cNvPr id="6" name="TextBox 5"/>
          <p:cNvSpPr txBox="1"/>
          <p:nvPr/>
        </p:nvSpPr>
        <p:spPr>
          <a:xfrm>
            <a:off x="1925071" y="284417"/>
            <a:ext cx="4985852" cy="584775"/>
          </a:xfrm>
          <a:prstGeom prst="rect">
            <a:avLst/>
          </a:prstGeom>
          <a:noFill/>
        </p:spPr>
        <p:txBody>
          <a:bodyPr wrap="none" rtlCol="0">
            <a:spAutoFit/>
          </a:bodyPr>
          <a:lstStyle/>
          <a:p>
            <a:r>
              <a:rPr lang="en-US" sz="1600" b="1" dirty="0" smtClean="0">
                <a:solidFill>
                  <a:srgbClr val="FF0000"/>
                </a:solidFill>
              </a:rPr>
              <a:t>A REPETITIVE WARNING ABOUT A LAYOUT BUG</a:t>
            </a:r>
            <a:endParaRPr lang="en-US" sz="1600" b="1" dirty="0">
              <a:solidFill>
                <a:srgbClr val="FF0000"/>
              </a:solidFill>
            </a:endParaRPr>
          </a:p>
          <a:p>
            <a:endParaRPr lang="en-US" sz="1600" dirty="0">
              <a:solidFill>
                <a:schemeClr val="bg1"/>
              </a:solidFill>
            </a:endParaRPr>
          </a:p>
        </p:txBody>
      </p:sp>
      <p:sp>
        <p:nvSpPr>
          <p:cNvPr id="7" name="TextBox 6"/>
          <p:cNvSpPr txBox="1"/>
          <p:nvPr/>
        </p:nvSpPr>
        <p:spPr>
          <a:xfrm>
            <a:off x="1720632" y="6071900"/>
            <a:ext cx="4551824" cy="584775"/>
          </a:xfrm>
          <a:prstGeom prst="rect">
            <a:avLst/>
          </a:prstGeom>
          <a:noFill/>
        </p:spPr>
        <p:txBody>
          <a:bodyPr wrap="none" rtlCol="0">
            <a:spAutoFit/>
          </a:bodyPr>
          <a:lstStyle/>
          <a:p>
            <a:r>
              <a:rPr lang="en-US" sz="1600" b="1" dirty="0" smtClean="0">
                <a:solidFill>
                  <a:srgbClr val="FF0000"/>
                </a:solidFill>
              </a:rPr>
              <a:t>AND NOW WE RETURN TO THE TUTORIAL…</a:t>
            </a:r>
            <a:endParaRPr lang="en-US" sz="1600" b="1" dirty="0">
              <a:solidFill>
                <a:srgbClr val="FF0000"/>
              </a:solidFill>
            </a:endParaRPr>
          </a:p>
          <a:p>
            <a:endParaRPr lang="en-US" sz="1600" dirty="0">
              <a:solidFill>
                <a:schemeClr val="bg1"/>
              </a:solidFill>
            </a:endParaRPr>
          </a:p>
        </p:txBody>
      </p:sp>
    </p:spTree>
    <p:extLst>
      <p:ext uri="{BB962C8B-B14F-4D97-AF65-F5344CB8AC3E}">
        <p14:creationId xmlns:p14="http://schemas.microsoft.com/office/powerpoint/2010/main" val="1285646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3539"/>
            <a:ext cx="9144000" cy="5947317"/>
          </a:xfrm>
          <a:prstGeom prst="rect">
            <a:avLst/>
          </a:prstGeom>
        </p:spPr>
      </p:pic>
      <p:sp>
        <p:nvSpPr>
          <p:cNvPr id="3" name="TextBox 2"/>
          <p:cNvSpPr txBox="1"/>
          <p:nvPr/>
        </p:nvSpPr>
        <p:spPr>
          <a:xfrm>
            <a:off x="1112086" y="4943670"/>
            <a:ext cx="7674986" cy="1077218"/>
          </a:xfrm>
          <a:prstGeom prst="rect">
            <a:avLst/>
          </a:prstGeom>
          <a:noFill/>
        </p:spPr>
        <p:txBody>
          <a:bodyPr wrap="none" rtlCol="0">
            <a:spAutoFit/>
          </a:bodyPr>
          <a:lstStyle/>
          <a:p>
            <a:r>
              <a:rPr lang="en-US" sz="1600" dirty="0">
                <a:solidFill>
                  <a:schemeClr val="bg1"/>
                </a:solidFill>
              </a:rPr>
              <a:t>Let’s make a circle.  Start with the </a:t>
            </a:r>
            <a:r>
              <a:rPr lang="en-US" sz="1600" dirty="0" smtClean="0">
                <a:solidFill>
                  <a:schemeClr val="bg1"/>
                </a:solidFill>
              </a:rPr>
              <a:t>usual F5, F4, </a:t>
            </a:r>
            <a:r>
              <a:rPr lang="en-US" sz="1600" dirty="0">
                <a:solidFill>
                  <a:schemeClr val="bg1"/>
                </a:solidFill>
              </a:rPr>
              <a:t>“New Cell”, “Cell Name” sequence,</a:t>
            </a:r>
          </a:p>
          <a:p>
            <a:r>
              <a:rPr lang="en-US" sz="1600" dirty="0">
                <a:solidFill>
                  <a:schemeClr val="bg1"/>
                </a:solidFill>
              </a:rPr>
              <a:t>then select Utilities </a:t>
            </a:r>
            <a:r>
              <a:rPr lang="en-US" sz="1600" dirty="0">
                <a:solidFill>
                  <a:schemeClr val="bg1"/>
                </a:solidFill>
                <a:sym typeface="Wingdings"/>
              </a:rPr>
              <a:t> Circular Utilities  Circle</a:t>
            </a:r>
          </a:p>
          <a:p>
            <a:endParaRPr lang="en-US" sz="1600" dirty="0">
              <a:solidFill>
                <a:schemeClr val="bg1"/>
              </a:solidFill>
            </a:endParaRPr>
          </a:p>
          <a:p>
            <a:endParaRPr lang="en-US" sz="1600" dirty="0">
              <a:solidFill>
                <a:schemeClr val="bg1"/>
              </a:solidFill>
            </a:endParaRPr>
          </a:p>
        </p:txBody>
      </p:sp>
      <p:sp>
        <p:nvSpPr>
          <p:cNvPr id="5" name="Rectangle 4"/>
          <p:cNvSpPr/>
          <p:nvPr/>
        </p:nvSpPr>
        <p:spPr bwMode="auto">
          <a:xfrm>
            <a:off x="824248" y="35395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434" y="489195"/>
            <a:ext cx="9144000" cy="5986360"/>
          </a:xfrm>
          <a:prstGeom prst="rect">
            <a:avLst/>
          </a:prstGeom>
        </p:spPr>
      </p:pic>
      <p:sp>
        <p:nvSpPr>
          <p:cNvPr id="3" name="TextBox 2"/>
          <p:cNvSpPr txBox="1"/>
          <p:nvPr/>
        </p:nvSpPr>
        <p:spPr>
          <a:xfrm>
            <a:off x="1152838" y="1364481"/>
            <a:ext cx="7619394" cy="1077218"/>
          </a:xfrm>
          <a:prstGeom prst="rect">
            <a:avLst/>
          </a:prstGeom>
          <a:noFill/>
        </p:spPr>
        <p:txBody>
          <a:bodyPr wrap="none" rtlCol="0">
            <a:spAutoFit/>
          </a:bodyPr>
          <a:lstStyle/>
          <a:p>
            <a:r>
              <a:rPr lang="en-US" sz="1600" dirty="0">
                <a:solidFill>
                  <a:schemeClr val="bg1"/>
                </a:solidFill>
              </a:rPr>
              <a:t>The grid </a:t>
            </a:r>
            <a:r>
              <a:rPr lang="en-US" sz="1600" dirty="0" smtClean="0">
                <a:solidFill>
                  <a:schemeClr val="bg1"/>
                </a:solidFill>
              </a:rPr>
              <a:t>(press ‘g’) </a:t>
            </a:r>
            <a:r>
              <a:rPr lang="en-US" sz="1600" dirty="0">
                <a:solidFill>
                  <a:schemeClr val="bg1"/>
                </a:solidFill>
              </a:rPr>
              <a:t>is set to 10 nm.  Zoom in with the wheel until you see the grid, </a:t>
            </a:r>
          </a:p>
          <a:p>
            <a:r>
              <a:rPr lang="en-US" sz="1600" dirty="0">
                <a:solidFill>
                  <a:schemeClr val="bg1"/>
                </a:solidFill>
              </a:rPr>
              <a:t>then click to set the circle’s center.  Move the mouse and click to set </a:t>
            </a:r>
          </a:p>
          <a:p>
            <a:r>
              <a:rPr lang="en-US" sz="1600" dirty="0">
                <a:solidFill>
                  <a:schemeClr val="bg1"/>
                </a:solidFill>
              </a:rPr>
              <a:t>a radius of 30 nm.</a:t>
            </a:r>
          </a:p>
          <a:p>
            <a:endParaRPr lang="en-US" sz="1600" dirty="0">
              <a:solidFill>
                <a:schemeClr val="bg1"/>
              </a:solidFill>
            </a:endParaRPr>
          </a:p>
        </p:txBody>
      </p:sp>
      <p:sp>
        <p:nvSpPr>
          <p:cNvPr id="4" name="Up Arrow 3"/>
          <p:cNvSpPr/>
          <p:nvPr/>
        </p:nvSpPr>
        <p:spPr bwMode="auto">
          <a:xfrm rot="2916399">
            <a:off x="3560857" y="3693991"/>
            <a:ext cx="269060" cy="41847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5" name="Up Arrow 4"/>
          <p:cNvSpPr/>
          <p:nvPr/>
        </p:nvSpPr>
        <p:spPr bwMode="auto">
          <a:xfrm rot="2916399">
            <a:off x="4582082" y="3693991"/>
            <a:ext cx="269060" cy="41847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TextBox 5"/>
          <p:cNvSpPr txBox="1"/>
          <p:nvPr/>
        </p:nvSpPr>
        <p:spPr>
          <a:xfrm>
            <a:off x="1203433" y="5130130"/>
            <a:ext cx="7518204" cy="830997"/>
          </a:xfrm>
          <a:prstGeom prst="rect">
            <a:avLst/>
          </a:prstGeom>
          <a:noFill/>
        </p:spPr>
        <p:txBody>
          <a:bodyPr wrap="none" rtlCol="0">
            <a:spAutoFit/>
          </a:bodyPr>
          <a:lstStyle/>
          <a:p>
            <a:r>
              <a:rPr lang="en-US" sz="1600" dirty="0">
                <a:solidFill>
                  <a:schemeClr val="bg1"/>
                </a:solidFill>
              </a:rPr>
              <a:t>The number of </a:t>
            </a:r>
            <a:r>
              <a:rPr lang="en-US" sz="1600" dirty="0" smtClean="0">
                <a:solidFill>
                  <a:schemeClr val="bg1"/>
                </a:solidFill>
              </a:rPr>
              <a:t>vertices </a:t>
            </a:r>
            <a:r>
              <a:rPr lang="en-US" sz="1600" dirty="0">
                <a:solidFill>
                  <a:schemeClr val="bg1"/>
                </a:solidFill>
              </a:rPr>
              <a:t>is too large for such a small circle.  More </a:t>
            </a:r>
            <a:r>
              <a:rPr lang="en-US" sz="1600" dirty="0" smtClean="0">
                <a:solidFill>
                  <a:schemeClr val="bg1"/>
                </a:solidFill>
              </a:rPr>
              <a:t>vertices</a:t>
            </a:r>
            <a:endParaRPr lang="en-US" sz="1600" dirty="0">
              <a:solidFill>
                <a:schemeClr val="bg1"/>
              </a:solidFill>
            </a:endParaRPr>
          </a:p>
          <a:p>
            <a:r>
              <a:rPr lang="en-US" sz="1600" dirty="0">
                <a:solidFill>
                  <a:schemeClr val="bg1"/>
                </a:solidFill>
              </a:rPr>
              <a:t>means more shapes, which leads to a lot of wasted settling time during exposure.</a:t>
            </a:r>
          </a:p>
          <a:p>
            <a:endParaRPr lang="en-US" sz="1600" dirty="0">
              <a:solidFill>
                <a:schemeClr val="bg1"/>
              </a:solidFill>
            </a:endParaRPr>
          </a:p>
        </p:txBody>
      </p:sp>
      <p:sp>
        <p:nvSpPr>
          <p:cNvPr id="8" name="Rectangle 7"/>
          <p:cNvSpPr/>
          <p:nvPr/>
        </p:nvSpPr>
        <p:spPr bwMode="auto">
          <a:xfrm>
            <a:off x="809500" y="43261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9105"/>
            <a:ext cx="9144000" cy="5995420"/>
          </a:xfrm>
          <a:prstGeom prst="rect">
            <a:avLst/>
          </a:prstGeom>
        </p:spPr>
      </p:pic>
      <p:sp>
        <p:nvSpPr>
          <p:cNvPr id="3" name="TextBox 2"/>
          <p:cNvSpPr txBox="1"/>
          <p:nvPr/>
        </p:nvSpPr>
        <p:spPr>
          <a:xfrm>
            <a:off x="1234435" y="1561846"/>
            <a:ext cx="6525845" cy="830997"/>
          </a:xfrm>
          <a:prstGeom prst="rect">
            <a:avLst/>
          </a:prstGeom>
          <a:noFill/>
        </p:spPr>
        <p:txBody>
          <a:bodyPr wrap="none" rtlCol="0">
            <a:spAutoFit/>
          </a:bodyPr>
          <a:lstStyle/>
          <a:p>
            <a:r>
              <a:rPr lang="en-US" sz="1600" dirty="0">
                <a:solidFill>
                  <a:schemeClr val="bg1"/>
                </a:solidFill>
              </a:rPr>
              <a:t>Press HOME for “form select”, click on the circle, then right-click </a:t>
            </a:r>
          </a:p>
          <a:p>
            <a:r>
              <a:rPr lang="en-US" sz="1600" dirty="0">
                <a:solidFill>
                  <a:schemeClr val="bg1"/>
                </a:solidFill>
              </a:rPr>
              <a:t>to select Properties.  Here we can change the number of </a:t>
            </a:r>
            <a:r>
              <a:rPr lang="en-US" sz="1600" dirty="0" smtClean="0">
                <a:solidFill>
                  <a:schemeClr val="bg1"/>
                </a:solidFill>
              </a:rPr>
              <a:t>vertices </a:t>
            </a:r>
            <a:r>
              <a:rPr lang="en-US" sz="1600" dirty="0">
                <a:solidFill>
                  <a:schemeClr val="bg1"/>
                </a:solidFill>
              </a:rPr>
              <a:t>to 8.</a:t>
            </a:r>
          </a:p>
          <a:p>
            <a:endParaRPr lang="en-US" sz="1600" dirty="0">
              <a:solidFill>
                <a:schemeClr val="bg1"/>
              </a:solidFill>
            </a:endParaRPr>
          </a:p>
        </p:txBody>
      </p:sp>
      <p:sp>
        <p:nvSpPr>
          <p:cNvPr id="5" name="Rectangle 4"/>
          <p:cNvSpPr/>
          <p:nvPr/>
        </p:nvSpPr>
        <p:spPr bwMode="auto">
          <a:xfrm>
            <a:off x="824248" y="37362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8733"/>
            <a:ext cx="9144000" cy="5941855"/>
          </a:xfrm>
          <a:prstGeom prst="rect">
            <a:avLst/>
          </a:prstGeom>
        </p:spPr>
      </p:pic>
      <p:sp>
        <p:nvSpPr>
          <p:cNvPr id="3" name="TextBox 2"/>
          <p:cNvSpPr txBox="1"/>
          <p:nvPr/>
        </p:nvSpPr>
        <p:spPr>
          <a:xfrm>
            <a:off x="1121362" y="4842761"/>
            <a:ext cx="5977919" cy="1077218"/>
          </a:xfrm>
          <a:prstGeom prst="rect">
            <a:avLst/>
          </a:prstGeom>
          <a:noFill/>
        </p:spPr>
        <p:txBody>
          <a:bodyPr wrap="none" rtlCol="0">
            <a:spAutoFit/>
          </a:bodyPr>
          <a:lstStyle/>
          <a:p>
            <a:r>
              <a:rPr lang="en-US" sz="1600" dirty="0">
                <a:solidFill>
                  <a:schemeClr val="bg1"/>
                </a:solidFill>
              </a:rPr>
              <a:t>But this is not exactly what we want.  Let’s rotate the </a:t>
            </a:r>
            <a:r>
              <a:rPr lang="en-US" sz="1600" dirty="0" err="1">
                <a:solidFill>
                  <a:schemeClr val="bg1"/>
                </a:solidFill>
              </a:rPr>
              <a:t>octogon</a:t>
            </a:r>
            <a:r>
              <a:rPr lang="en-US" sz="1600" dirty="0">
                <a:solidFill>
                  <a:schemeClr val="bg1"/>
                </a:solidFill>
              </a:rPr>
              <a:t> </a:t>
            </a:r>
            <a:r>
              <a:rPr lang="en-US" sz="1600" dirty="0" smtClean="0">
                <a:solidFill>
                  <a:schemeClr val="bg1"/>
                </a:solidFill>
              </a:rPr>
              <a:t/>
            </a:r>
            <a:br>
              <a:rPr lang="en-US" sz="1600" dirty="0" smtClean="0">
                <a:solidFill>
                  <a:schemeClr val="bg1"/>
                </a:solidFill>
              </a:rPr>
            </a:br>
            <a:r>
              <a:rPr lang="en-US" sz="1600" dirty="0" smtClean="0">
                <a:solidFill>
                  <a:schemeClr val="bg1"/>
                </a:solidFill>
              </a:rPr>
              <a:t>by 22.5°so that it looks like a “stop” sign.  Use Draw </a:t>
            </a:r>
            <a:r>
              <a:rPr lang="en-US" sz="1600" dirty="0" smtClean="0">
                <a:solidFill>
                  <a:schemeClr val="bg1"/>
                </a:solidFill>
                <a:sym typeface="Wingdings" panose="05000000000000000000" pitchFamily="2" charset="2"/>
              </a:rPr>
              <a:t> Rotate</a:t>
            </a:r>
            <a:r>
              <a:rPr lang="en-US" sz="1600" dirty="0" smtClean="0">
                <a:solidFill>
                  <a:schemeClr val="bg1"/>
                </a:solidFill>
              </a:rPr>
              <a:t> </a:t>
            </a:r>
          </a:p>
          <a:p>
            <a:r>
              <a:rPr lang="en-US" sz="1600" dirty="0" smtClean="0">
                <a:solidFill>
                  <a:schemeClr val="bg1"/>
                </a:solidFill>
              </a:rPr>
              <a:t>Click on the shape’s center, then enter a rotation angle of 22.5</a:t>
            </a:r>
            <a:endParaRPr lang="en-US" sz="1600" dirty="0">
              <a:solidFill>
                <a:schemeClr val="bg1"/>
              </a:solidFill>
            </a:endParaRPr>
          </a:p>
          <a:p>
            <a:endParaRPr lang="en-US" sz="1600" dirty="0">
              <a:solidFill>
                <a:schemeClr val="bg1"/>
              </a:solidFill>
            </a:endParaRPr>
          </a:p>
        </p:txBody>
      </p:sp>
      <p:sp>
        <p:nvSpPr>
          <p:cNvPr id="4" name="Rectangle 3"/>
          <p:cNvSpPr/>
          <p:nvPr/>
        </p:nvSpPr>
        <p:spPr bwMode="auto">
          <a:xfrm>
            <a:off x="824248" y="32446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409874" y="651442"/>
            <a:ext cx="5148461" cy="6186309"/>
            <a:chOff x="1409874" y="990092"/>
            <a:chExt cx="5148461" cy="6186309"/>
          </a:xfrm>
        </p:grpSpPr>
        <p:sp>
          <p:nvSpPr>
            <p:cNvPr id="2" name="TextBox 1"/>
            <p:cNvSpPr txBox="1"/>
            <p:nvPr/>
          </p:nvSpPr>
          <p:spPr>
            <a:xfrm>
              <a:off x="1409874" y="990092"/>
              <a:ext cx="5148461" cy="6186309"/>
            </a:xfrm>
            <a:prstGeom prst="rect">
              <a:avLst/>
            </a:prstGeom>
            <a:noFill/>
          </p:spPr>
          <p:txBody>
            <a:bodyPr wrap="none" rtlCol="0">
              <a:spAutoFit/>
            </a:bodyPr>
            <a:lstStyle/>
            <a:p>
              <a:r>
                <a:rPr lang="en-US" dirty="0"/>
                <a:t>Your design should be a </a:t>
              </a:r>
              <a:r>
                <a:rPr lang="en-US" dirty="0" smtClean="0"/>
                <a:t>hierarchy </a:t>
              </a:r>
              <a:r>
                <a:rPr lang="en-US" dirty="0"/>
                <a:t>of cells</a:t>
              </a:r>
            </a:p>
            <a:p>
              <a:endParaRPr lang="en-US" dirty="0"/>
            </a:p>
            <a:p>
              <a:endParaRPr lang="en-US" dirty="0"/>
            </a:p>
            <a:p>
              <a:r>
                <a:rPr lang="en-US" dirty="0"/>
                <a:t>	adder</a:t>
              </a:r>
            </a:p>
            <a:p>
              <a:endParaRPr lang="en-US" dirty="0"/>
            </a:p>
            <a:p>
              <a:r>
                <a:rPr lang="en-US" dirty="0"/>
                <a:t>	half-adder</a:t>
              </a:r>
            </a:p>
            <a:p>
              <a:endParaRPr lang="en-US" dirty="0"/>
            </a:p>
            <a:p>
              <a:r>
                <a:rPr lang="en-US" dirty="0"/>
                <a:t>	and	or	not</a:t>
              </a:r>
            </a:p>
            <a:p>
              <a:endParaRPr lang="en-US" dirty="0"/>
            </a:p>
            <a:p>
              <a:r>
                <a:rPr lang="en-US" dirty="0"/>
                <a:t>	transistor-n	transistor-p</a:t>
              </a:r>
            </a:p>
            <a:p>
              <a:endParaRPr lang="en-US" dirty="0"/>
            </a:p>
            <a:p>
              <a:endParaRPr lang="en-US" sz="1600" dirty="0" smtClean="0"/>
            </a:p>
            <a:p>
              <a:r>
                <a:rPr lang="en-US" sz="1600" dirty="0" smtClean="0"/>
                <a:t>Each cell may contain shapes on many layers, </a:t>
              </a:r>
              <a:br>
                <a:rPr lang="en-US" sz="1600" dirty="0" smtClean="0"/>
              </a:br>
              <a:r>
                <a:rPr lang="en-US" sz="1600" dirty="0" smtClean="0"/>
                <a:t>describing how to build separate devices.</a:t>
              </a:r>
              <a:br>
                <a:rPr lang="en-US" sz="1600" dirty="0" smtClean="0"/>
              </a:br>
              <a:endParaRPr lang="en-US" sz="1600" dirty="0"/>
            </a:p>
            <a:p>
              <a:r>
                <a:rPr lang="en-US" sz="1600" dirty="0"/>
                <a:t>To produce one mask plate for one processing step,</a:t>
              </a:r>
            </a:p>
            <a:p>
              <a:r>
                <a:rPr lang="en-US" sz="1600" dirty="0"/>
                <a:t>w</a:t>
              </a:r>
              <a:r>
                <a:rPr lang="en-US" sz="1600" dirty="0" smtClean="0"/>
                <a:t>e pull </a:t>
              </a:r>
              <a:r>
                <a:rPr lang="en-US" sz="1600" dirty="0"/>
                <a:t>out one LAYER</a:t>
              </a:r>
              <a:r>
                <a:rPr lang="en-US" sz="1600" dirty="0" smtClean="0"/>
                <a:t>.</a:t>
              </a:r>
            </a:p>
            <a:p>
              <a:endParaRPr lang="en-US" sz="1600" dirty="0"/>
            </a:p>
            <a:p>
              <a:r>
                <a:rPr lang="en-US" sz="1600" dirty="0" smtClean="0"/>
                <a:t>Get it?  	Cells = devices or parts</a:t>
              </a:r>
            </a:p>
            <a:p>
              <a:r>
                <a:rPr lang="en-US" sz="1600" dirty="0" smtClean="0"/>
                <a:t>	Layers = processing steps</a:t>
              </a:r>
              <a:endParaRPr lang="en-US" sz="1600" dirty="0"/>
            </a:p>
            <a:p>
              <a:endParaRPr lang="en-US" dirty="0"/>
            </a:p>
          </p:txBody>
        </p:sp>
        <p:cxnSp>
          <p:nvCxnSpPr>
            <p:cNvPr id="4" name="Straight Arrow Connector 3"/>
            <p:cNvCxnSpPr/>
            <p:nvPr/>
          </p:nvCxnSpPr>
          <p:spPr bwMode="auto">
            <a:xfrm rot="5400000">
              <a:off x="2599126" y="2502134"/>
              <a:ext cx="290570" cy="1588"/>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5" name="Straight Arrow Connector 4"/>
            <p:cNvCxnSpPr/>
            <p:nvPr/>
          </p:nvCxnSpPr>
          <p:spPr bwMode="auto">
            <a:xfrm rot="5400000">
              <a:off x="2622378" y="3160341"/>
              <a:ext cx="290570" cy="1588"/>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6" name="Straight Arrow Connector 5"/>
            <p:cNvCxnSpPr/>
            <p:nvPr/>
          </p:nvCxnSpPr>
          <p:spPr bwMode="auto">
            <a:xfrm rot="16200000" flipH="1">
              <a:off x="3174116" y="3078685"/>
              <a:ext cx="314622" cy="226943"/>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8" name="Straight Arrow Connector 7"/>
            <p:cNvCxnSpPr/>
            <p:nvPr/>
          </p:nvCxnSpPr>
          <p:spPr bwMode="auto">
            <a:xfrm>
              <a:off x="3703990" y="2939724"/>
              <a:ext cx="471822" cy="364172"/>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0" name="Straight Arrow Connector 9"/>
            <p:cNvCxnSpPr/>
            <p:nvPr/>
          </p:nvCxnSpPr>
          <p:spPr bwMode="auto">
            <a:xfrm rot="16200000" flipH="1">
              <a:off x="2627764" y="3757617"/>
              <a:ext cx="342645" cy="62854"/>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2" name="Straight Arrow Connector 11"/>
            <p:cNvCxnSpPr/>
            <p:nvPr/>
          </p:nvCxnSpPr>
          <p:spPr bwMode="auto">
            <a:xfrm>
              <a:off x="2973873" y="3619456"/>
              <a:ext cx="1137365" cy="373200"/>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4" name="Straight Arrow Connector 13"/>
            <p:cNvCxnSpPr/>
            <p:nvPr/>
          </p:nvCxnSpPr>
          <p:spPr bwMode="auto">
            <a:xfrm rot="5400000">
              <a:off x="3226806" y="3718234"/>
              <a:ext cx="340914" cy="121835"/>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6" name="Straight Arrow Connector 15"/>
            <p:cNvCxnSpPr/>
            <p:nvPr/>
          </p:nvCxnSpPr>
          <p:spPr bwMode="auto">
            <a:xfrm>
              <a:off x="3608855" y="3565647"/>
              <a:ext cx="653056" cy="351676"/>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8" name="Straight Arrow Connector 17"/>
            <p:cNvCxnSpPr/>
            <p:nvPr/>
          </p:nvCxnSpPr>
          <p:spPr bwMode="auto">
            <a:xfrm rot="10800000" flipV="1">
              <a:off x="3562357" y="3619454"/>
              <a:ext cx="713767" cy="340916"/>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20" name="Straight Arrow Connector 19"/>
            <p:cNvCxnSpPr/>
            <p:nvPr/>
          </p:nvCxnSpPr>
          <p:spPr bwMode="auto">
            <a:xfrm rot="16200000" flipH="1">
              <a:off x="4319187" y="3748589"/>
              <a:ext cx="342645" cy="62854"/>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01007"/>
            <a:ext cx="9144000" cy="5956063"/>
          </a:xfrm>
          <a:prstGeom prst="rect">
            <a:avLst/>
          </a:prstGeom>
        </p:spPr>
      </p:pic>
      <p:sp>
        <p:nvSpPr>
          <p:cNvPr id="3" name="TextBox 2"/>
          <p:cNvSpPr txBox="1"/>
          <p:nvPr/>
        </p:nvSpPr>
        <p:spPr>
          <a:xfrm>
            <a:off x="1739547" y="4555227"/>
            <a:ext cx="6518832" cy="1077218"/>
          </a:xfrm>
          <a:prstGeom prst="rect">
            <a:avLst/>
          </a:prstGeom>
          <a:noFill/>
        </p:spPr>
        <p:txBody>
          <a:bodyPr wrap="none" rtlCol="0">
            <a:spAutoFit/>
          </a:bodyPr>
          <a:lstStyle/>
          <a:p>
            <a:r>
              <a:rPr lang="en-US" sz="1600" dirty="0">
                <a:solidFill>
                  <a:schemeClr val="bg1"/>
                </a:solidFill>
              </a:rPr>
              <a:t>That doesn’t look right either.  The </a:t>
            </a:r>
            <a:r>
              <a:rPr lang="en-US" sz="1600" dirty="0" smtClean="0">
                <a:solidFill>
                  <a:schemeClr val="bg1"/>
                </a:solidFill>
              </a:rPr>
              <a:t>vertices </a:t>
            </a:r>
            <a:r>
              <a:rPr lang="en-US" sz="1600" dirty="0">
                <a:solidFill>
                  <a:schemeClr val="bg1"/>
                </a:solidFill>
              </a:rPr>
              <a:t>have snapped off the grid.</a:t>
            </a:r>
          </a:p>
          <a:p>
            <a:r>
              <a:rPr lang="en-US" sz="1600" dirty="0">
                <a:solidFill>
                  <a:schemeClr val="bg1"/>
                </a:solidFill>
              </a:rPr>
              <a:t>We can move the </a:t>
            </a:r>
            <a:r>
              <a:rPr lang="en-US" sz="1600" dirty="0" smtClean="0">
                <a:solidFill>
                  <a:schemeClr val="bg1"/>
                </a:solidFill>
              </a:rPr>
              <a:t>vertices </a:t>
            </a:r>
            <a:r>
              <a:rPr lang="en-US" sz="1600" dirty="0">
                <a:solidFill>
                  <a:schemeClr val="bg1"/>
                </a:solidFill>
              </a:rPr>
              <a:t>manually to put them back on the desired</a:t>
            </a:r>
          </a:p>
          <a:p>
            <a:r>
              <a:rPr lang="en-US" sz="1600" dirty="0">
                <a:solidFill>
                  <a:schemeClr val="bg1"/>
                </a:solidFill>
              </a:rPr>
              <a:t>grid.  </a:t>
            </a:r>
            <a:r>
              <a:rPr lang="en-US" sz="1600" dirty="0" smtClean="0">
                <a:solidFill>
                  <a:schemeClr val="bg1"/>
                </a:solidFill>
              </a:rPr>
              <a:t>Press ‘g’ for the grid menu, then </a:t>
            </a:r>
            <a:r>
              <a:rPr lang="en-US" sz="1600" dirty="0">
                <a:solidFill>
                  <a:schemeClr val="bg1"/>
                </a:solidFill>
              </a:rPr>
              <a:t>switch to a 5 nm grid.</a:t>
            </a:r>
          </a:p>
          <a:p>
            <a:endParaRPr lang="en-US" sz="1600" dirty="0">
              <a:solidFill>
                <a:schemeClr val="bg1"/>
              </a:solidFill>
            </a:endParaRPr>
          </a:p>
        </p:txBody>
      </p:sp>
      <p:sp>
        <p:nvSpPr>
          <p:cNvPr id="5" name="Rectangle 4"/>
          <p:cNvSpPr/>
          <p:nvPr/>
        </p:nvSpPr>
        <p:spPr bwMode="auto">
          <a:xfrm>
            <a:off x="824248" y="27529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34863"/>
            <a:ext cx="9144000" cy="6012673"/>
          </a:xfrm>
          <a:prstGeom prst="rect">
            <a:avLst/>
          </a:prstGeom>
        </p:spPr>
      </p:pic>
      <p:sp>
        <p:nvSpPr>
          <p:cNvPr id="3" name="TextBox 2"/>
          <p:cNvSpPr txBox="1"/>
          <p:nvPr/>
        </p:nvSpPr>
        <p:spPr>
          <a:xfrm>
            <a:off x="1217954" y="5035944"/>
            <a:ext cx="6947608" cy="830997"/>
          </a:xfrm>
          <a:prstGeom prst="rect">
            <a:avLst/>
          </a:prstGeom>
          <a:noFill/>
        </p:spPr>
        <p:txBody>
          <a:bodyPr wrap="none" rtlCol="0">
            <a:spAutoFit/>
          </a:bodyPr>
          <a:lstStyle/>
          <a:p>
            <a:r>
              <a:rPr lang="en-US" sz="1600" dirty="0">
                <a:solidFill>
                  <a:schemeClr val="bg1"/>
                </a:solidFill>
              </a:rPr>
              <a:t>The shape is still selected, so we can use </a:t>
            </a:r>
            <a:r>
              <a:rPr lang="en-US" sz="1600" dirty="0" smtClean="0">
                <a:solidFill>
                  <a:schemeClr val="bg1"/>
                </a:solidFill>
              </a:rPr>
              <a:t>Utilities </a:t>
            </a:r>
            <a:r>
              <a:rPr lang="en-US" sz="1600" dirty="0" smtClean="0">
                <a:solidFill>
                  <a:schemeClr val="bg1"/>
                </a:solidFill>
                <a:sym typeface="Wingdings" panose="05000000000000000000" pitchFamily="2" charset="2"/>
              </a:rPr>
              <a:t> Adjust</a:t>
            </a:r>
            <a:r>
              <a:rPr lang="en-US" sz="1600" dirty="0" smtClean="0">
                <a:solidFill>
                  <a:schemeClr val="bg1"/>
                </a:solidFill>
              </a:rPr>
              <a:t> </a:t>
            </a:r>
            <a:r>
              <a:rPr lang="en-US" sz="1600" dirty="0">
                <a:solidFill>
                  <a:schemeClr val="bg1"/>
                </a:solidFill>
                <a:sym typeface="Wingdings"/>
              </a:rPr>
              <a:t> Move Point </a:t>
            </a:r>
          </a:p>
          <a:p>
            <a:r>
              <a:rPr lang="en-US" sz="1600" dirty="0" smtClean="0">
                <a:solidFill>
                  <a:schemeClr val="bg1"/>
                </a:solidFill>
                <a:sym typeface="Wingdings"/>
              </a:rPr>
              <a:t>You might expect to find this under “Draw”, but no. It’s easier to use ^M</a:t>
            </a:r>
            <a:endParaRPr lang="en-US" sz="1600" dirty="0">
              <a:solidFill>
                <a:schemeClr val="bg1"/>
              </a:solidFill>
              <a:sym typeface="Wingdings"/>
            </a:endParaRPr>
          </a:p>
          <a:p>
            <a:endParaRPr lang="en-US" sz="1600" dirty="0">
              <a:solidFill>
                <a:schemeClr val="bg1"/>
              </a:solidFill>
            </a:endParaRPr>
          </a:p>
        </p:txBody>
      </p:sp>
      <p:sp>
        <p:nvSpPr>
          <p:cNvPr id="5" name="Rectangle 4"/>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76" y="369060"/>
            <a:ext cx="9144000" cy="5991348"/>
          </a:xfrm>
          <a:prstGeom prst="rect">
            <a:avLst/>
          </a:prstGeom>
        </p:spPr>
      </p:pic>
      <p:sp>
        <p:nvSpPr>
          <p:cNvPr id="3" name="TextBox 2"/>
          <p:cNvSpPr txBox="1"/>
          <p:nvPr/>
        </p:nvSpPr>
        <p:spPr>
          <a:xfrm>
            <a:off x="1861897" y="5179853"/>
            <a:ext cx="6297717" cy="1077218"/>
          </a:xfrm>
          <a:prstGeom prst="rect">
            <a:avLst/>
          </a:prstGeom>
          <a:noFill/>
        </p:spPr>
        <p:txBody>
          <a:bodyPr wrap="none" rtlCol="0">
            <a:spAutoFit/>
          </a:bodyPr>
          <a:lstStyle/>
          <a:p>
            <a:r>
              <a:rPr lang="en-US" sz="1600">
                <a:solidFill>
                  <a:schemeClr val="bg1"/>
                </a:solidFill>
              </a:rPr>
              <a:t>Click on a vertex to pick it up, then move the mouse and click again</a:t>
            </a:r>
          </a:p>
          <a:p>
            <a:r>
              <a:rPr lang="en-US" sz="1600">
                <a:solidFill>
                  <a:schemeClr val="bg1"/>
                </a:solidFill>
                <a:sym typeface="Wingdings"/>
              </a:rPr>
              <a:t>to put it down.  Once the octogon is on the grid, the later shape</a:t>
            </a:r>
          </a:p>
          <a:p>
            <a:r>
              <a:rPr lang="en-US" sz="1600">
                <a:solidFill>
                  <a:schemeClr val="bg1"/>
                </a:solidFill>
                <a:sym typeface="Wingdings"/>
              </a:rPr>
              <a:t>fracturing for e-beam exposure will result in only three trapezoids.</a:t>
            </a:r>
          </a:p>
          <a:p>
            <a:endParaRPr lang="en-US" sz="1600">
              <a:solidFill>
                <a:schemeClr val="bg1"/>
              </a:solidFill>
            </a:endParaRPr>
          </a:p>
        </p:txBody>
      </p:sp>
      <p:sp>
        <p:nvSpPr>
          <p:cNvPr id="5" name="Rectangle 4"/>
          <p:cNvSpPr/>
          <p:nvPr/>
        </p:nvSpPr>
        <p:spPr bwMode="auto">
          <a:xfrm>
            <a:off x="824248" y="35887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78050"/>
            <a:ext cx="9144000" cy="5959109"/>
          </a:xfrm>
          <a:prstGeom prst="rect">
            <a:avLst/>
          </a:prstGeom>
        </p:spPr>
      </p:pic>
      <p:sp>
        <p:nvSpPr>
          <p:cNvPr id="3" name="TextBox 2"/>
          <p:cNvSpPr txBox="1"/>
          <p:nvPr/>
        </p:nvSpPr>
        <p:spPr>
          <a:xfrm>
            <a:off x="1438168" y="4112248"/>
            <a:ext cx="7210728" cy="1815882"/>
          </a:xfrm>
          <a:prstGeom prst="rect">
            <a:avLst/>
          </a:prstGeom>
          <a:noFill/>
        </p:spPr>
        <p:txBody>
          <a:bodyPr wrap="none" rtlCol="0">
            <a:spAutoFit/>
          </a:bodyPr>
          <a:lstStyle/>
          <a:p>
            <a:r>
              <a:rPr lang="en-US" sz="1600" dirty="0">
                <a:solidFill>
                  <a:schemeClr val="bg1"/>
                </a:solidFill>
              </a:rPr>
              <a:t>It’s most likely that you will want to create an array of this cell.  That way,</a:t>
            </a:r>
          </a:p>
          <a:p>
            <a:r>
              <a:rPr lang="en-US" sz="1600" dirty="0">
                <a:solidFill>
                  <a:schemeClr val="bg1"/>
                </a:solidFill>
                <a:sym typeface="Wingdings"/>
              </a:rPr>
              <a:t>when you change the “circle” cell, the entire array changes.  But just for</a:t>
            </a:r>
          </a:p>
          <a:p>
            <a:r>
              <a:rPr lang="en-US" sz="1600" dirty="0">
                <a:solidFill>
                  <a:schemeClr val="bg1"/>
                </a:solidFill>
                <a:sym typeface="Wingdings"/>
              </a:rPr>
              <a:t>the sake of illustration, suppose we want a copy of the polygon.  Maybe you’d</a:t>
            </a:r>
          </a:p>
          <a:p>
            <a:r>
              <a:rPr lang="en-US" sz="1600" dirty="0">
                <a:solidFill>
                  <a:schemeClr val="bg1"/>
                </a:solidFill>
                <a:sym typeface="Wingdings"/>
              </a:rPr>
              <a:t>like to copy it and then change the shape.  Start by selecting the polygon</a:t>
            </a:r>
          </a:p>
          <a:p>
            <a:r>
              <a:rPr lang="en-US" sz="1600" dirty="0">
                <a:solidFill>
                  <a:schemeClr val="bg1"/>
                </a:solidFill>
                <a:sym typeface="Wingdings"/>
              </a:rPr>
              <a:t>and then right-click to choose “copy”.  Click, click and you’re done.  </a:t>
            </a:r>
          </a:p>
          <a:p>
            <a:r>
              <a:rPr lang="en-US" sz="1600" dirty="0">
                <a:solidFill>
                  <a:schemeClr val="bg1"/>
                </a:solidFill>
                <a:sym typeface="Wingdings"/>
              </a:rPr>
              <a:t>Note that this is new polygon is separate from the original.</a:t>
            </a:r>
          </a:p>
          <a:p>
            <a:endParaRPr lang="en-US" sz="1600" dirty="0">
              <a:solidFill>
                <a:schemeClr val="bg1"/>
              </a:solidFill>
            </a:endParaRPr>
          </a:p>
        </p:txBody>
      </p:sp>
      <p:sp>
        <p:nvSpPr>
          <p:cNvPr id="5" name="Rectangle 4"/>
          <p:cNvSpPr/>
          <p:nvPr/>
        </p:nvSpPr>
        <p:spPr bwMode="auto">
          <a:xfrm>
            <a:off x="824248" y="34904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51645"/>
            <a:ext cx="9144000" cy="5935962"/>
          </a:xfrm>
          <a:prstGeom prst="rect">
            <a:avLst/>
          </a:prstGeom>
        </p:spPr>
      </p:pic>
      <p:sp>
        <p:nvSpPr>
          <p:cNvPr id="3" name="TextBox 2"/>
          <p:cNvSpPr txBox="1"/>
          <p:nvPr/>
        </p:nvSpPr>
        <p:spPr>
          <a:xfrm>
            <a:off x="1528263" y="4941955"/>
            <a:ext cx="6384881" cy="1077218"/>
          </a:xfrm>
          <a:prstGeom prst="rect">
            <a:avLst/>
          </a:prstGeom>
          <a:noFill/>
        </p:spPr>
        <p:txBody>
          <a:bodyPr wrap="none" rtlCol="0">
            <a:spAutoFit/>
          </a:bodyPr>
          <a:lstStyle/>
          <a:p>
            <a:r>
              <a:rPr lang="en-US" sz="1600" dirty="0">
                <a:solidFill>
                  <a:schemeClr val="bg1"/>
                </a:solidFill>
                <a:sym typeface="Wingdings"/>
              </a:rPr>
              <a:t>Now measure the area of the shapes.  This will be </a:t>
            </a:r>
            <a:r>
              <a:rPr lang="en-US" sz="1600" dirty="0" smtClean="0">
                <a:solidFill>
                  <a:schemeClr val="bg1"/>
                </a:solidFill>
                <a:sym typeface="Wingdings"/>
              </a:rPr>
              <a:t>useful </a:t>
            </a:r>
            <a:r>
              <a:rPr lang="en-US" sz="1600" dirty="0">
                <a:solidFill>
                  <a:schemeClr val="bg1"/>
                </a:solidFill>
                <a:sym typeface="Wingdings"/>
              </a:rPr>
              <a:t>for </a:t>
            </a:r>
          </a:p>
          <a:p>
            <a:r>
              <a:rPr lang="en-US" sz="1600" dirty="0">
                <a:solidFill>
                  <a:schemeClr val="bg1"/>
                </a:solidFill>
                <a:sym typeface="Wingdings"/>
              </a:rPr>
              <a:t>estimating exposure time.  Start by selecting all the shapes, using </a:t>
            </a:r>
          </a:p>
          <a:p>
            <a:r>
              <a:rPr lang="en-US" sz="1600" dirty="0">
                <a:solidFill>
                  <a:schemeClr val="bg1"/>
                </a:solidFill>
                <a:sym typeface="Wingdings"/>
              </a:rPr>
              <a:t>Select  Select All.</a:t>
            </a:r>
          </a:p>
          <a:p>
            <a:endParaRPr lang="en-US" sz="1600" dirty="0">
              <a:solidFill>
                <a:schemeClr val="bg1"/>
              </a:solidFill>
            </a:endParaRPr>
          </a:p>
        </p:txBody>
      </p:sp>
      <p:sp>
        <p:nvSpPr>
          <p:cNvPr id="4" name="Rectangle 3"/>
          <p:cNvSpPr/>
          <p:nvPr/>
        </p:nvSpPr>
        <p:spPr bwMode="auto">
          <a:xfrm>
            <a:off x="824248" y="50635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00001"/>
            <a:ext cx="9144000" cy="5935962"/>
          </a:xfrm>
          <a:prstGeom prst="rect">
            <a:avLst/>
          </a:prstGeom>
        </p:spPr>
      </p:pic>
      <p:sp>
        <p:nvSpPr>
          <p:cNvPr id="3" name="TextBox 2"/>
          <p:cNvSpPr txBox="1"/>
          <p:nvPr/>
        </p:nvSpPr>
        <p:spPr>
          <a:xfrm>
            <a:off x="1754273" y="5296241"/>
            <a:ext cx="3684723" cy="584776"/>
          </a:xfrm>
          <a:prstGeom prst="rect">
            <a:avLst/>
          </a:prstGeom>
          <a:noFill/>
        </p:spPr>
        <p:txBody>
          <a:bodyPr wrap="none" rtlCol="0">
            <a:spAutoFit/>
          </a:bodyPr>
          <a:lstStyle/>
          <a:p>
            <a:r>
              <a:rPr lang="en-US" sz="1600" dirty="0">
                <a:solidFill>
                  <a:schemeClr val="bg1"/>
                </a:solidFill>
                <a:sym typeface="Wingdings"/>
              </a:rPr>
              <a:t>Utilities  Measurement Tools  Area</a:t>
            </a:r>
          </a:p>
          <a:p>
            <a:endParaRPr lang="en-US" sz="1600" dirty="0">
              <a:solidFill>
                <a:schemeClr val="bg1"/>
              </a:solidFill>
            </a:endParaRPr>
          </a:p>
        </p:txBody>
      </p:sp>
      <p:sp>
        <p:nvSpPr>
          <p:cNvPr id="4" name="Up Arrow 3"/>
          <p:cNvSpPr/>
          <p:nvPr/>
        </p:nvSpPr>
        <p:spPr bwMode="auto">
          <a:xfrm rot="18237640">
            <a:off x="4897872" y="3345808"/>
            <a:ext cx="269060" cy="41847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43752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951" y="1021787"/>
            <a:ext cx="5968301" cy="2585323"/>
          </a:xfrm>
          <a:prstGeom prst="rect">
            <a:avLst/>
          </a:prstGeom>
          <a:noFill/>
        </p:spPr>
        <p:txBody>
          <a:bodyPr wrap="none" rtlCol="0">
            <a:spAutoFit/>
          </a:bodyPr>
          <a:lstStyle/>
          <a:p>
            <a:r>
              <a:rPr lang="en-US" sz="1800" b="1" dirty="0" smtClean="0"/>
              <a:t>Overlap removal</a:t>
            </a:r>
          </a:p>
          <a:p>
            <a:endParaRPr lang="en-US" sz="1800" dirty="0"/>
          </a:p>
          <a:p>
            <a:endParaRPr lang="en-US" sz="1800" dirty="0" smtClean="0"/>
          </a:p>
          <a:p>
            <a:r>
              <a:rPr lang="en-US" sz="1800" dirty="0" smtClean="0"/>
              <a:t>Use the “merge” function to eliminate overlaps, thereby</a:t>
            </a:r>
            <a:br>
              <a:rPr lang="en-US" sz="1800" dirty="0" smtClean="0"/>
            </a:br>
            <a:r>
              <a:rPr lang="en-US" sz="1800" dirty="0" smtClean="0"/>
              <a:t>avoiding double exposures.</a:t>
            </a:r>
          </a:p>
          <a:p>
            <a:endParaRPr lang="en-US" sz="1800" dirty="0"/>
          </a:p>
          <a:p>
            <a:r>
              <a:rPr lang="en-US" sz="1800" dirty="0" smtClean="0"/>
              <a:t>(Alternatively, you could use Beamer to remove all</a:t>
            </a:r>
            <a:br>
              <a:rPr lang="en-US" sz="1800" dirty="0" smtClean="0"/>
            </a:br>
            <a:r>
              <a:rPr lang="en-US" sz="1800" dirty="0" smtClean="0"/>
              <a:t>overlaps; but then you would lose all dose assignments.)</a:t>
            </a:r>
            <a:endParaRPr lang="en-US" sz="1800" dirty="0"/>
          </a:p>
          <a:p>
            <a:endParaRPr lang="en-US" sz="1800" dirty="0"/>
          </a:p>
        </p:txBody>
      </p:sp>
    </p:spTree>
    <p:extLst>
      <p:ext uri="{BB962C8B-B14F-4D97-AF65-F5344CB8AC3E}">
        <p14:creationId xmlns:p14="http://schemas.microsoft.com/office/powerpoint/2010/main" val="37831242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6" y="313654"/>
            <a:ext cx="9144000" cy="5947742"/>
          </a:xfrm>
          <a:prstGeom prst="rect">
            <a:avLst/>
          </a:prstGeom>
        </p:spPr>
      </p:pic>
      <p:sp>
        <p:nvSpPr>
          <p:cNvPr id="3" name="TextBox 2"/>
          <p:cNvSpPr txBox="1"/>
          <p:nvPr/>
        </p:nvSpPr>
        <p:spPr>
          <a:xfrm>
            <a:off x="1754273" y="4356086"/>
            <a:ext cx="5073312" cy="1569660"/>
          </a:xfrm>
          <a:prstGeom prst="rect">
            <a:avLst/>
          </a:prstGeom>
          <a:noFill/>
        </p:spPr>
        <p:txBody>
          <a:bodyPr wrap="none" rtlCol="0">
            <a:spAutoFit/>
          </a:bodyPr>
          <a:lstStyle/>
          <a:p>
            <a:r>
              <a:rPr lang="en-US" sz="1600" dirty="0" smtClean="0">
                <a:solidFill>
                  <a:schemeClr val="bg1"/>
                </a:solidFill>
                <a:sym typeface="Wingdings"/>
              </a:rPr>
              <a:t>Select the shapes to be merged, or “select all”.</a:t>
            </a:r>
          </a:p>
          <a:p>
            <a:r>
              <a:rPr lang="en-US" sz="1600" dirty="0" smtClean="0">
                <a:solidFill>
                  <a:schemeClr val="bg1"/>
                </a:solidFill>
                <a:sym typeface="Wingdings"/>
              </a:rPr>
              <a:t>Use Draw </a:t>
            </a:r>
            <a:r>
              <a:rPr lang="en-US" sz="1600" dirty="0" smtClean="0">
                <a:solidFill>
                  <a:schemeClr val="bg1"/>
                </a:solidFill>
                <a:sym typeface="Wingdings" pitchFamily="2" charset="2"/>
              </a:rPr>
              <a:t> Merge or type ‘V’ to remove the overlap.</a:t>
            </a:r>
          </a:p>
          <a:p>
            <a:r>
              <a:rPr lang="en-US" sz="1600" dirty="0" smtClean="0">
                <a:solidFill>
                  <a:schemeClr val="bg1"/>
                </a:solidFill>
                <a:sym typeface="Wingdings" pitchFamily="2" charset="2"/>
              </a:rPr>
              <a:t>You will be prompted for a destination layer.</a:t>
            </a:r>
          </a:p>
          <a:p>
            <a:r>
              <a:rPr lang="en-US" sz="1600" dirty="0" smtClean="0">
                <a:solidFill>
                  <a:schemeClr val="bg1"/>
                </a:solidFill>
                <a:sym typeface="Wingdings" pitchFamily="2" charset="2"/>
              </a:rPr>
              <a:t>Let’s choose layer 1, since the original shapes are on </a:t>
            </a:r>
            <a:br>
              <a:rPr lang="en-US" sz="1600" dirty="0" smtClean="0">
                <a:solidFill>
                  <a:schemeClr val="bg1"/>
                </a:solidFill>
                <a:sym typeface="Wingdings" pitchFamily="2" charset="2"/>
              </a:rPr>
            </a:br>
            <a:r>
              <a:rPr lang="en-US" sz="1600" dirty="0" smtClean="0">
                <a:solidFill>
                  <a:schemeClr val="bg1"/>
                </a:solidFill>
                <a:sym typeface="Wingdings" pitchFamily="2" charset="2"/>
              </a:rPr>
              <a:t>other layers.</a:t>
            </a:r>
            <a:endParaRPr lang="en-US" sz="1600" dirty="0">
              <a:solidFill>
                <a:schemeClr val="bg1"/>
              </a:solidFill>
              <a:sym typeface="Wingdings"/>
            </a:endParaRPr>
          </a:p>
          <a:p>
            <a:endParaRPr lang="en-US" sz="1600" dirty="0">
              <a:solidFill>
                <a:schemeClr val="bg1"/>
              </a:solidFill>
            </a:endParaRPr>
          </a:p>
        </p:txBody>
      </p:sp>
      <p:sp>
        <p:nvSpPr>
          <p:cNvPr id="4" name="Rectangle 3"/>
          <p:cNvSpPr/>
          <p:nvPr/>
        </p:nvSpPr>
        <p:spPr bwMode="auto">
          <a:xfrm>
            <a:off x="824248" y="30971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678172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6839"/>
            <a:ext cx="9144000" cy="5931361"/>
          </a:xfrm>
          <a:prstGeom prst="rect">
            <a:avLst/>
          </a:prstGeom>
        </p:spPr>
      </p:pic>
      <p:sp>
        <p:nvSpPr>
          <p:cNvPr id="4" name="TextBox 3"/>
          <p:cNvSpPr txBox="1"/>
          <p:nvPr/>
        </p:nvSpPr>
        <p:spPr>
          <a:xfrm>
            <a:off x="1451623" y="4356086"/>
            <a:ext cx="7228261" cy="1077218"/>
          </a:xfrm>
          <a:prstGeom prst="rect">
            <a:avLst/>
          </a:prstGeom>
          <a:noFill/>
        </p:spPr>
        <p:txBody>
          <a:bodyPr wrap="none" rtlCol="0">
            <a:spAutoFit/>
          </a:bodyPr>
          <a:lstStyle/>
          <a:p>
            <a:r>
              <a:rPr lang="en-US" sz="1600" dirty="0" smtClean="0">
                <a:solidFill>
                  <a:schemeClr val="bg1"/>
                </a:solidFill>
                <a:sym typeface="Wingdings"/>
              </a:rPr>
              <a:t>Draw </a:t>
            </a:r>
            <a:r>
              <a:rPr lang="en-US" sz="1600" dirty="0" smtClean="0">
                <a:solidFill>
                  <a:schemeClr val="bg1"/>
                </a:solidFill>
                <a:sym typeface="Wingdings" pitchFamily="2" charset="2"/>
              </a:rPr>
              <a:t> Merge or ‘V’ removes overlaps. The resulting polygon is</a:t>
            </a:r>
            <a:br>
              <a:rPr lang="en-US" sz="1600" dirty="0" smtClean="0">
                <a:solidFill>
                  <a:schemeClr val="bg1"/>
                </a:solidFill>
                <a:sym typeface="Wingdings" pitchFamily="2" charset="2"/>
              </a:rPr>
            </a:br>
            <a:r>
              <a:rPr lang="en-US" sz="1600" dirty="0" smtClean="0">
                <a:solidFill>
                  <a:schemeClr val="bg1"/>
                </a:solidFill>
                <a:sym typeface="Wingdings" pitchFamily="2" charset="2"/>
              </a:rPr>
              <a:t>on layer 1, and the new shape is now selected. Use Select  Invert Selection</a:t>
            </a:r>
            <a:br>
              <a:rPr lang="en-US" sz="1600" dirty="0" smtClean="0">
                <a:solidFill>
                  <a:schemeClr val="bg1"/>
                </a:solidFill>
                <a:sym typeface="Wingdings" pitchFamily="2" charset="2"/>
              </a:rPr>
            </a:br>
            <a:r>
              <a:rPr lang="en-US" sz="1600" dirty="0" smtClean="0">
                <a:solidFill>
                  <a:schemeClr val="bg1"/>
                </a:solidFill>
                <a:sym typeface="Wingdings" pitchFamily="2" charset="2"/>
              </a:rPr>
              <a:t>then type ‘d’ to delete the original shapes.</a:t>
            </a:r>
            <a:endParaRPr lang="en-US" sz="1600" dirty="0">
              <a:solidFill>
                <a:schemeClr val="bg1"/>
              </a:solidFill>
              <a:sym typeface="Wingdings"/>
            </a:endParaRPr>
          </a:p>
          <a:p>
            <a:endParaRPr lang="en-US" sz="1600" dirty="0">
              <a:solidFill>
                <a:schemeClr val="bg1"/>
              </a:solidFill>
            </a:endParaRPr>
          </a:p>
        </p:txBody>
      </p:sp>
      <p:sp>
        <p:nvSpPr>
          <p:cNvPr id="5" name="Rectangle 4"/>
          <p:cNvSpPr/>
          <p:nvPr/>
        </p:nvSpPr>
        <p:spPr bwMode="auto">
          <a:xfrm>
            <a:off x="824248" y="211388"/>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151413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951" y="1021787"/>
            <a:ext cx="6410729" cy="4524315"/>
          </a:xfrm>
          <a:prstGeom prst="rect">
            <a:avLst/>
          </a:prstGeom>
          <a:noFill/>
        </p:spPr>
        <p:txBody>
          <a:bodyPr wrap="none" rtlCol="0">
            <a:spAutoFit/>
          </a:bodyPr>
          <a:lstStyle/>
          <a:p>
            <a:r>
              <a:rPr lang="en-US" sz="1800" b="1" dirty="0" smtClean="0"/>
              <a:t>Boolean operations</a:t>
            </a:r>
          </a:p>
          <a:p>
            <a:endParaRPr lang="en-US" sz="1800" dirty="0"/>
          </a:p>
          <a:p>
            <a:endParaRPr lang="en-US" sz="1800" dirty="0" smtClean="0"/>
          </a:p>
          <a:p>
            <a:r>
              <a:rPr lang="en-US" sz="1800" dirty="0" smtClean="0"/>
              <a:t>Logical operations such as “and”, “or”, and “not”, </a:t>
            </a:r>
            <a:br>
              <a:rPr lang="en-US" sz="1800" dirty="0" smtClean="0"/>
            </a:br>
            <a:r>
              <a:rPr lang="en-US" sz="1800" dirty="0" smtClean="0"/>
              <a:t>as well as +/-, are very useful for designing complex designs.</a:t>
            </a:r>
          </a:p>
          <a:p>
            <a:endParaRPr lang="en-US" sz="1800" dirty="0"/>
          </a:p>
          <a:p>
            <a:r>
              <a:rPr lang="en-US" sz="1800" dirty="0" smtClean="0"/>
              <a:t>Layout will let you perform Boolean operations on individual </a:t>
            </a:r>
            <a:br>
              <a:rPr lang="en-US" sz="1800" dirty="0" smtClean="0"/>
            </a:br>
            <a:r>
              <a:rPr lang="en-US" sz="1800" dirty="0" smtClean="0"/>
              <a:t>shapes, but this example shows you how to do these </a:t>
            </a:r>
            <a:br>
              <a:rPr lang="en-US" sz="1800" dirty="0" smtClean="0"/>
            </a:br>
            <a:r>
              <a:rPr lang="en-US" sz="1800" dirty="0" smtClean="0"/>
              <a:t>operations on entire layers.</a:t>
            </a:r>
          </a:p>
          <a:p>
            <a:endParaRPr lang="en-US" sz="1800" dirty="0"/>
          </a:p>
          <a:p>
            <a:r>
              <a:rPr lang="en-US" sz="1800" dirty="0" smtClean="0"/>
              <a:t>First we will assign the label “A” to one layer, and the </a:t>
            </a:r>
            <a:br>
              <a:rPr lang="en-US" sz="1800" dirty="0" smtClean="0"/>
            </a:br>
            <a:r>
              <a:rPr lang="en-US" sz="1800" dirty="0" smtClean="0"/>
              <a:t>label “B” to another layer. We will select a third layer</a:t>
            </a:r>
            <a:br>
              <a:rPr lang="en-US" sz="1800" dirty="0" smtClean="0"/>
            </a:br>
            <a:r>
              <a:rPr lang="en-US" sz="1800" dirty="0" smtClean="0"/>
              <a:t>to hold the results, and then we will perform an operation </a:t>
            </a:r>
            <a:br>
              <a:rPr lang="en-US" sz="1800" dirty="0" smtClean="0"/>
            </a:br>
            <a:r>
              <a:rPr lang="en-US" sz="1800" dirty="0" smtClean="0"/>
              <a:t>such as A – B. </a:t>
            </a:r>
            <a:endParaRPr lang="en-US" sz="1800" dirty="0"/>
          </a:p>
          <a:p>
            <a:endParaRPr lang="en-US" sz="1800" dirty="0"/>
          </a:p>
          <a:p>
            <a:endParaRPr lang="en-US" sz="1800" dirty="0"/>
          </a:p>
        </p:txBody>
      </p:sp>
    </p:spTree>
    <p:extLst>
      <p:ext uri="{BB962C8B-B14F-4D97-AF65-F5344CB8AC3E}">
        <p14:creationId xmlns:p14="http://schemas.microsoft.com/office/powerpoint/2010/main" val="897099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1147" y="846689"/>
            <a:ext cx="6581802" cy="415498"/>
          </a:xfrm>
          <a:prstGeom prst="rect">
            <a:avLst/>
          </a:prstGeom>
          <a:noFill/>
        </p:spPr>
        <p:txBody>
          <a:bodyPr wrap="none" rtlCol="0">
            <a:spAutoFit/>
          </a:bodyPr>
          <a:lstStyle/>
          <a:p>
            <a:r>
              <a:rPr lang="en-US" dirty="0" smtClean="0"/>
              <a:t>A lot of people don’t understand this, so pay attention:</a:t>
            </a:r>
            <a:endParaRPr lang="en-US"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754" y="4168056"/>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986" y="4195147"/>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989" y="4229018"/>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765106" y="2907370"/>
            <a:ext cx="670376" cy="821018"/>
            <a:chOff x="4236812" y="3354388"/>
            <a:chExt cx="670376" cy="821018"/>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3354388"/>
              <a:ext cx="5238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6812" y="3898407"/>
              <a:ext cx="670376" cy="276999"/>
            </a:xfrm>
            <a:prstGeom prst="rect">
              <a:avLst/>
            </a:prstGeom>
            <a:noFill/>
          </p:spPr>
          <p:txBody>
            <a:bodyPr wrap="none" rtlCol="0">
              <a:spAutoFit/>
            </a:bodyPr>
            <a:lstStyle/>
            <a:p>
              <a:r>
                <a:rPr lang="en-US" sz="1200" dirty="0"/>
                <a:t>c</a:t>
              </a:r>
              <a:r>
                <a:rPr lang="en-US" sz="1200" dirty="0" smtClean="0"/>
                <a:t>ell “w”</a:t>
              </a:r>
              <a:endParaRPr lang="en-US" sz="1200" dirty="0"/>
            </a:p>
          </p:txBody>
        </p:sp>
      </p:grpSp>
      <p:grpSp>
        <p:nvGrpSpPr>
          <p:cNvPr id="5" name="Group 4"/>
          <p:cNvGrpSpPr/>
          <p:nvPr/>
        </p:nvGrpSpPr>
        <p:grpSpPr>
          <a:xfrm>
            <a:off x="5858999" y="2907370"/>
            <a:ext cx="670376" cy="834918"/>
            <a:chOff x="5330705" y="3354388"/>
            <a:chExt cx="670376" cy="834918"/>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956" y="3354388"/>
              <a:ext cx="5238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330705" y="3912307"/>
              <a:ext cx="670376" cy="276999"/>
            </a:xfrm>
            <a:prstGeom prst="rect">
              <a:avLst/>
            </a:prstGeom>
            <a:noFill/>
          </p:spPr>
          <p:txBody>
            <a:bodyPr wrap="none" rtlCol="0">
              <a:spAutoFit/>
            </a:bodyPr>
            <a:lstStyle/>
            <a:p>
              <a:r>
                <a:rPr lang="en-US" sz="1200" dirty="0"/>
                <a:t>c</a:t>
              </a:r>
              <a:r>
                <a:rPr lang="en-US" sz="1200" dirty="0" smtClean="0"/>
                <a:t>ell “w”</a:t>
              </a:r>
              <a:endParaRPr lang="en-US" sz="1200" dirty="0"/>
            </a:p>
          </p:txBody>
        </p:sp>
      </p:grpSp>
      <p:grpSp>
        <p:nvGrpSpPr>
          <p:cNvPr id="6" name="Group 5"/>
          <p:cNvGrpSpPr/>
          <p:nvPr/>
        </p:nvGrpSpPr>
        <p:grpSpPr>
          <a:xfrm>
            <a:off x="4638754" y="2278401"/>
            <a:ext cx="2027834" cy="1028700"/>
            <a:chOff x="4110460" y="2725419"/>
            <a:chExt cx="2027834" cy="1028700"/>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0460" y="2725419"/>
              <a:ext cx="19526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493566" y="2725419"/>
              <a:ext cx="644728" cy="276999"/>
            </a:xfrm>
            <a:prstGeom prst="rect">
              <a:avLst/>
            </a:prstGeom>
            <a:noFill/>
          </p:spPr>
          <p:txBody>
            <a:bodyPr wrap="none" rtlCol="0">
              <a:spAutoFit/>
            </a:bodyPr>
            <a:lstStyle/>
            <a:p>
              <a:r>
                <a:rPr lang="en-US" sz="1200" dirty="0"/>
                <a:t>c</a:t>
              </a:r>
              <a:r>
                <a:rPr lang="en-US" sz="1200" dirty="0" smtClean="0"/>
                <a:t>ell “b”</a:t>
              </a:r>
              <a:endParaRPr lang="en-US" sz="1200" dirty="0"/>
            </a:p>
          </p:txBody>
        </p:sp>
      </p:grpSp>
      <p:sp>
        <p:nvSpPr>
          <p:cNvPr id="7" name="Rectangle 6"/>
          <p:cNvSpPr/>
          <p:nvPr/>
        </p:nvSpPr>
        <p:spPr bwMode="auto">
          <a:xfrm>
            <a:off x="4050427" y="1835594"/>
            <a:ext cx="3264747" cy="2332461"/>
          </a:xfrm>
          <a:prstGeom prst="rect">
            <a:avLst/>
          </a:prstGeom>
          <a:no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8" name="TextBox 17"/>
          <p:cNvSpPr txBox="1"/>
          <p:nvPr/>
        </p:nvSpPr>
        <p:spPr>
          <a:xfrm>
            <a:off x="4050427" y="1835594"/>
            <a:ext cx="772969" cy="276999"/>
          </a:xfrm>
          <a:prstGeom prst="rect">
            <a:avLst/>
          </a:prstGeom>
          <a:noFill/>
        </p:spPr>
        <p:txBody>
          <a:bodyPr wrap="none" rtlCol="0">
            <a:spAutoFit/>
          </a:bodyPr>
          <a:lstStyle/>
          <a:p>
            <a:r>
              <a:rPr lang="en-US" sz="1200" dirty="0"/>
              <a:t>c</a:t>
            </a:r>
            <a:r>
              <a:rPr lang="en-US" sz="1200" dirty="0" smtClean="0"/>
              <a:t>ell “car”</a:t>
            </a:r>
            <a:endParaRPr lang="en-US" sz="1200" dirty="0"/>
          </a:p>
        </p:txBody>
      </p:sp>
      <p:sp>
        <p:nvSpPr>
          <p:cNvPr id="8" name="TextBox 7"/>
          <p:cNvSpPr txBox="1"/>
          <p:nvPr/>
        </p:nvSpPr>
        <p:spPr>
          <a:xfrm>
            <a:off x="1198880" y="2112593"/>
            <a:ext cx="1951175" cy="584775"/>
          </a:xfrm>
          <a:prstGeom prst="rect">
            <a:avLst/>
          </a:prstGeom>
          <a:noFill/>
        </p:spPr>
        <p:txBody>
          <a:bodyPr wrap="none" rtlCol="0">
            <a:spAutoFit/>
          </a:bodyPr>
          <a:lstStyle/>
          <a:p>
            <a:r>
              <a:rPr lang="en-US" sz="1600" dirty="0" smtClean="0"/>
              <a:t>CAD cells are parts</a:t>
            </a:r>
            <a:br>
              <a:rPr lang="en-US" sz="1600" dirty="0" smtClean="0"/>
            </a:br>
            <a:r>
              <a:rPr lang="en-US" sz="1600" dirty="0" smtClean="0"/>
              <a:t>of the final device</a:t>
            </a:r>
            <a:endParaRPr lang="en-US" sz="1600" dirty="0"/>
          </a:p>
        </p:txBody>
      </p:sp>
      <p:sp>
        <p:nvSpPr>
          <p:cNvPr id="20" name="TextBox 19"/>
          <p:cNvSpPr txBox="1"/>
          <p:nvPr/>
        </p:nvSpPr>
        <p:spPr>
          <a:xfrm>
            <a:off x="1198880" y="3035592"/>
            <a:ext cx="2404826" cy="584775"/>
          </a:xfrm>
          <a:prstGeom prst="rect">
            <a:avLst/>
          </a:prstGeom>
          <a:noFill/>
        </p:spPr>
        <p:txBody>
          <a:bodyPr wrap="none" rtlCol="0">
            <a:spAutoFit/>
          </a:bodyPr>
          <a:lstStyle/>
          <a:p>
            <a:r>
              <a:rPr lang="en-US" sz="1600" dirty="0" smtClean="0"/>
              <a:t>The cells are contained</a:t>
            </a:r>
            <a:br>
              <a:rPr lang="en-US" sz="1600" dirty="0" smtClean="0"/>
            </a:br>
            <a:r>
              <a:rPr lang="en-US" sz="1600" dirty="0" smtClean="0"/>
              <a:t>inside higher level cells.</a:t>
            </a:r>
            <a:endParaRPr lang="en-US" sz="1600" dirty="0"/>
          </a:p>
        </p:txBody>
      </p:sp>
      <p:sp>
        <p:nvSpPr>
          <p:cNvPr id="21" name="TextBox 20"/>
          <p:cNvSpPr txBox="1"/>
          <p:nvPr/>
        </p:nvSpPr>
        <p:spPr>
          <a:xfrm>
            <a:off x="1198880" y="4432460"/>
            <a:ext cx="2592376" cy="1077218"/>
          </a:xfrm>
          <a:prstGeom prst="rect">
            <a:avLst/>
          </a:prstGeom>
          <a:noFill/>
        </p:spPr>
        <p:txBody>
          <a:bodyPr wrap="none" rtlCol="0">
            <a:spAutoFit/>
          </a:bodyPr>
          <a:lstStyle/>
          <a:p>
            <a:r>
              <a:rPr lang="en-US" sz="1600" dirty="0" smtClean="0"/>
              <a:t>Inside each cell are found</a:t>
            </a:r>
            <a:br>
              <a:rPr lang="en-US" sz="1600" dirty="0" smtClean="0"/>
            </a:br>
            <a:r>
              <a:rPr lang="en-US" sz="1600" dirty="0" smtClean="0"/>
              <a:t>layers which represent </a:t>
            </a:r>
            <a:br>
              <a:rPr lang="en-US" sz="1600" dirty="0" smtClean="0"/>
            </a:br>
            <a:r>
              <a:rPr lang="en-US" sz="1600" dirty="0" smtClean="0"/>
              <a:t>steps in the manufacturing</a:t>
            </a:r>
            <a:br>
              <a:rPr lang="en-US" sz="1600" dirty="0" smtClean="0"/>
            </a:br>
            <a:r>
              <a:rPr lang="en-US" sz="1600" dirty="0" smtClean="0"/>
              <a:t>process.</a:t>
            </a:r>
            <a:endParaRPr lang="en-US" sz="1600" dirty="0"/>
          </a:p>
        </p:txBody>
      </p:sp>
    </p:spTree>
    <p:extLst>
      <p:ext uri="{BB962C8B-B14F-4D97-AF65-F5344CB8AC3E}">
        <p14:creationId xmlns:p14="http://schemas.microsoft.com/office/powerpoint/2010/main" val="1504009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8462"/>
            <a:ext cx="9144000" cy="5970158"/>
          </a:xfrm>
          <a:prstGeom prst="rect">
            <a:avLst/>
          </a:prstGeom>
        </p:spPr>
      </p:pic>
      <p:sp>
        <p:nvSpPr>
          <p:cNvPr id="4" name="TextBox 3"/>
          <p:cNvSpPr txBox="1"/>
          <p:nvPr/>
        </p:nvSpPr>
        <p:spPr>
          <a:xfrm>
            <a:off x="1158240" y="4632960"/>
            <a:ext cx="4943982" cy="584775"/>
          </a:xfrm>
          <a:prstGeom prst="rect">
            <a:avLst/>
          </a:prstGeom>
          <a:noFill/>
        </p:spPr>
        <p:txBody>
          <a:bodyPr wrap="none" rtlCol="0">
            <a:spAutoFit/>
          </a:bodyPr>
          <a:lstStyle/>
          <a:p>
            <a:r>
              <a:rPr lang="en-US" sz="1600" dirty="0">
                <a:solidFill>
                  <a:schemeClr val="bg1"/>
                </a:solidFill>
              </a:rPr>
              <a:t>F</a:t>
            </a:r>
            <a:r>
              <a:rPr lang="en-US" sz="1600" dirty="0" smtClean="0">
                <a:solidFill>
                  <a:schemeClr val="bg1"/>
                </a:solidFill>
              </a:rPr>
              <a:t>irst draw a rectangle on layer 1, </a:t>
            </a:r>
            <a:br>
              <a:rPr lang="en-US" sz="1600" dirty="0" smtClean="0">
                <a:solidFill>
                  <a:schemeClr val="bg1"/>
                </a:solidFill>
              </a:rPr>
            </a:br>
            <a:r>
              <a:rPr lang="en-US" sz="1600" dirty="0" smtClean="0">
                <a:solidFill>
                  <a:schemeClr val="bg1"/>
                </a:solidFill>
              </a:rPr>
              <a:t>and some other shape</a:t>
            </a:r>
            <a:r>
              <a:rPr lang="en-US" sz="1600" dirty="0">
                <a:solidFill>
                  <a:schemeClr val="bg1"/>
                </a:solidFill>
              </a:rPr>
              <a:t> </a:t>
            </a:r>
            <a:r>
              <a:rPr lang="en-US" sz="1600" dirty="0" smtClean="0">
                <a:solidFill>
                  <a:schemeClr val="bg1"/>
                </a:solidFill>
              </a:rPr>
              <a:t>(such as a circle) on layer 2.</a:t>
            </a:r>
            <a:endParaRPr lang="en-US" sz="1600" dirty="0">
              <a:solidFill>
                <a:schemeClr val="bg1"/>
              </a:solidFill>
            </a:endParaRPr>
          </a:p>
        </p:txBody>
      </p:sp>
      <p:sp>
        <p:nvSpPr>
          <p:cNvPr id="5" name="Rectangle 4"/>
          <p:cNvSpPr/>
          <p:nvPr/>
        </p:nvSpPr>
        <p:spPr bwMode="auto">
          <a:xfrm>
            <a:off x="824248" y="33920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21959703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6534"/>
            <a:ext cx="9144000" cy="5967663"/>
          </a:xfrm>
          <a:prstGeom prst="rect">
            <a:avLst/>
          </a:prstGeom>
        </p:spPr>
      </p:pic>
      <p:sp>
        <p:nvSpPr>
          <p:cNvPr id="3" name="TextBox 2"/>
          <p:cNvSpPr txBox="1"/>
          <p:nvPr/>
        </p:nvSpPr>
        <p:spPr>
          <a:xfrm>
            <a:off x="1192107" y="4538133"/>
            <a:ext cx="5561138" cy="1077218"/>
          </a:xfrm>
          <a:prstGeom prst="rect">
            <a:avLst/>
          </a:prstGeom>
          <a:noFill/>
        </p:spPr>
        <p:txBody>
          <a:bodyPr wrap="none" rtlCol="0">
            <a:spAutoFit/>
          </a:bodyPr>
          <a:lstStyle/>
          <a:p>
            <a:r>
              <a:rPr lang="en-US" sz="1600" dirty="0" smtClean="0">
                <a:solidFill>
                  <a:schemeClr val="bg1"/>
                </a:solidFill>
              </a:rPr>
              <a:t>Make layer 1 active (click) then choose Utilities </a:t>
            </a:r>
            <a:r>
              <a:rPr lang="en-US" sz="1600" dirty="0" smtClean="0">
                <a:solidFill>
                  <a:schemeClr val="bg1"/>
                </a:solidFill>
                <a:sym typeface="Wingdings" pitchFamily="2" charset="2"/>
              </a:rPr>
              <a:t> Boolean </a:t>
            </a:r>
            <a:br>
              <a:rPr lang="en-US" sz="1600" dirty="0" smtClean="0">
                <a:solidFill>
                  <a:schemeClr val="bg1"/>
                </a:solidFill>
                <a:sym typeface="Wingdings" pitchFamily="2" charset="2"/>
              </a:rPr>
            </a:br>
            <a:r>
              <a:rPr lang="en-US" sz="1600" dirty="0" smtClean="0">
                <a:solidFill>
                  <a:schemeClr val="bg1"/>
                </a:solidFill>
                <a:sym typeface="Wingdings" pitchFamily="2" charset="2"/>
              </a:rPr>
              <a:t> Set active layer to A</a:t>
            </a:r>
          </a:p>
          <a:p>
            <a:endParaRPr lang="en-US" sz="1600" dirty="0">
              <a:solidFill>
                <a:schemeClr val="bg1"/>
              </a:solidFill>
              <a:sym typeface="Wingdings" pitchFamily="2" charset="2"/>
            </a:endParaRPr>
          </a:p>
          <a:p>
            <a:r>
              <a:rPr lang="en-US" sz="1600" dirty="0" smtClean="0">
                <a:solidFill>
                  <a:schemeClr val="bg1"/>
                </a:solidFill>
                <a:sym typeface="Wingdings" pitchFamily="2" charset="2"/>
              </a:rPr>
              <a:t>Or, use Shift-9 </a:t>
            </a:r>
            <a:endParaRPr lang="en-US" sz="1600" dirty="0">
              <a:solidFill>
                <a:schemeClr val="bg1"/>
              </a:solidFill>
            </a:endParaRPr>
          </a:p>
        </p:txBody>
      </p:sp>
      <p:cxnSp>
        <p:nvCxnSpPr>
          <p:cNvPr id="4" name="Straight Arrow Connector 3"/>
          <p:cNvCxnSpPr/>
          <p:nvPr/>
        </p:nvCxnSpPr>
        <p:spPr bwMode="auto">
          <a:xfrm flipH="1" flipV="1">
            <a:off x="271935" y="1312596"/>
            <a:ext cx="1001451" cy="3225537"/>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cxnSp>
        <p:nvCxnSpPr>
          <p:cNvPr id="6" name="Straight Arrow Connector 5"/>
          <p:cNvCxnSpPr/>
          <p:nvPr/>
        </p:nvCxnSpPr>
        <p:spPr bwMode="auto">
          <a:xfrm flipH="1" flipV="1">
            <a:off x="4572000" y="3986106"/>
            <a:ext cx="568960" cy="447040"/>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7" name="Rectangle 6"/>
          <p:cNvSpPr/>
          <p:nvPr/>
        </p:nvSpPr>
        <p:spPr bwMode="auto">
          <a:xfrm>
            <a:off x="824248" y="30971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2909429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79134"/>
            <a:ext cx="9144000" cy="5934430"/>
          </a:xfrm>
          <a:prstGeom prst="rect">
            <a:avLst/>
          </a:prstGeom>
        </p:spPr>
      </p:pic>
      <p:sp>
        <p:nvSpPr>
          <p:cNvPr id="3" name="TextBox 2"/>
          <p:cNvSpPr txBox="1"/>
          <p:nvPr/>
        </p:nvSpPr>
        <p:spPr>
          <a:xfrm>
            <a:off x="1192107" y="4538133"/>
            <a:ext cx="5561138" cy="1077218"/>
          </a:xfrm>
          <a:prstGeom prst="rect">
            <a:avLst/>
          </a:prstGeom>
          <a:noFill/>
        </p:spPr>
        <p:txBody>
          <a:bodyPr wrap="none" rtlCol="0">
            <a:spAutoFit/>
          </a:bodyPr>
          <a:lstStyle/>
          <a:p>
            <a:r>
              <a:rPr lang="en-US" sz="1600" dirty="0" smtClean="0">
                <a:solidFill>
                  <a:schemeClr val="bg1"/>
                </a:solidFill>
              </a:rPr>
              <a:t>Make layer 2 active (click) then choose Utilities </a:t>
            </a:r>
            <a:r>
              <a:rPr lang="en-US" sz="1600" dirty="0" smtClean="0">
                <a:solidFill>
                  <a:schemeClr val="bg1"/>
                </a:solidFill>
                <a:sym typeface="Wingdings" pitchFamily="2" charset="2"/>
              </a:rPr>
              <a:t> Boolean </a:t>
            </a:r>
            <a:br>
              <a:rPr lang="en-US" sz="1600" dirty="0" smtClean="0">
                <a:solidFill>
                  <a:schemeClr val="bg1"/>
                </a:solidFill>
                <a:sym typeface="Wingdings" pitchFamily="2" charset="2"/>
              </a:rPr>
            </a:br>
            <a:r>
              <a:rPr lang="en-US" sz="1600" dirty="0" smtClean="0">
                <a:solidFill>
                  <a:schemeClr val="bg1"/>
                </a:solidFill>
                <a:sym typeface="Wingdings" pitchFamily="2" charset="2"/>
              </a:rPr>
              <a:t> Set active layer to B</a:t>
            </a:r>
          </a:p>
          <a:p>
            <a:endParaRPr lang="en-US" sz="1600" dirty="0">
              <a:solidFill>
                <a:schemeClr val="bg1"/>
              </a:solidFill>
              <a:sym typeface="Wingdings" pitchFamily="2" charset="2"/>
            </a:endParaRPr>
          </a:p>
          <a:p>
            <a:r>
              <a:rPr lang="en-US" sz="1600" dirty="0" smtClean="0">
                <a:solidFill>
                  <a:schemeClr val="bg1"/>
                </a:solidFill>
                <a:sym typeface="Wingdings" pitchFamily="2" charset="2"/>
              </a:rPr>
              <a:t>Or, use Shift-0 </a:t>
            </a:r>
            <a:endParaRPr lang="en-US" sz="1600" dirty="0">
              <a:solidFill>
                <a:schemeClr val="bg1"/>
              </a:solidFill>
            </a:endParaRPr>
          </a:p>
        </p:txBody>
      </p:sp>
      <p:cxnSp>
        <p:nvCxnSpPr>
          <p:cNvPr id="4" name="Straight Arrow Connector 3"/>
          <p:cNvCxnSpPr/>
          <p:nvPr/>
        </p:nvCxnSpPr>
        <p:spPr bwMode="auto">
          <a:xfrm flipH="1" flipV="1">
            <a:off x="321018" y="1565214"/>
            <a:ext cx="871089" cy="2972919"/>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cxnSp>
        <p:nvCxnSpPr>
          <p:cNvPr id="6" name="Straight Arrow Connector 5"/>
          <p:cNvCxnSpPr/>
          <p:nvPr/>
        </p:nvCxnSpPr>
        <p:spPr bwMode="auto">
          <a:xfrm flipH="1" flipV="1">
            <a:off x="4572000" y="4314613"/>
            <a:ext cx="218941" cy="223520"/>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7" name="Rectangle 6"/>
          <p:cNvSpPr/>
          <p:nvPr/>
        </p:nvSpPr>
        <p:spPr bwMode="auto">
          <a:xfrm>
            <a:off x="824248" y="44244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36163590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29296"/>
            <a:ext cx="9144000" cy="5933130"/>
          </a:xfrm>
          <a:prstGeom prst="rect">
            <a:avLst/>
          </a:prstGeom>
        </p:spPr>
      </p:pic>
      <p:sp>
        <p:nvSpPr>
          <p:cNvPr id="3" name="TextBox 2"/>
          <p:cNvSpPr txBox="1"/>
          <p:nvPr/>
        </p:nvSpPr>
        <p:spPr>
          <a:xfrm>
            <a:off x="2100067" y="4332071"/>
            <a:ext cx="5617115" cy="1569660"/>
          </a:xfrm>
          <a:prstGeom prst="rect">
            <a:avLst/>
          </a:prstGeom>
          <a:noFill/>
        </p:spPr>
        <p:txBody>
          <a:bodyPr wrap="none" rtlCol="0">
            <a:spAutoFit/>
          </a:bodyPr>
          <a:lstStyle/>
          <a:p>
            <a:r>
              <a:rPr lang="en-US" sz="1600" dirty="0" smtClean="0">
                <a:solidFill>
                  <a:schemeClr val="bg1"/>
                </a:solidFill>
              </a:rPr>
              <a:t>Click on layer 3 to make it the active layer. Now the result of</a:t>
            </a:r>
            <a:br>
              <a:rPr lang="en-US" sz="1600" dirty="0" smtClean="0">
                <a:solidFill>
                  <a:schemeClr val="bg1"/>
                </a:solidFill>
              </a:rPr>
            </a:br>
            <a:r>
              <a:rPr lang="en-US" sz="1600" dirty="0" smtClean="0">
                <a:solidFill>
                  <a:schemeClr val="bg1"/>
                </a:solidFill>
              </a:rPr>
              <a:t>the Boolean operation will go to layer 3.</a:t>
            </a:r>
          </a:p>
          <a:p>
            <a:endParaRPr lang="en-US" sz="1600" dirty="0" smtClean="0">
              <a:solidFill>
                <a:schemeClr val="bg1"/>
              </a:solidFill>
            </a:endParaRPr>
          </a:p>
          <a:p>
            <a:r>
              <a:rPr lang="en-US" sz="1600" dirty="0" smtClean="0">
                <a:solidFill>
                  <a:schemeClr val="bg1"/>
                </a:solidFill>
              </a:rPr>
              <a:t>Choose Utilities </a:t>
            </a:r>
            <a:r>
              <a:rPr lang="en-US" sz="1600" dirty="0" smtClean="0">
                <a:solidFill>
                  <a:schemeClr val="bg1"/>
                </a:solidFill>
                <a:sym typeface="Wingdings" pitchFamily="2" charset="2"/>
              </a:rPr>
              <a:t> Boolean  A </a:t>
            </a:r>
            <a:r>
              <a:rPr lang="en-US" sz="1600" dirty="0">
                <a:solidFill>
                  <a:schemeClr val="bg1"/>
                </a:solidFill>
                <a:sym typeface="Wingdings" pitchFamily="2" charset="2"/>
              </a:rPr>
              <a:t>-</a:t>
            </a:r>
            <a:r>
              <a:rPr lang="en-US" sz="1600" dirty="0" smtClean="0">
                <a:solidFill>
                  <a:schemeClr val="bg1"/>
                </a:solidFill>
                <a:sym typeface="Wingdings" pitchFamily="2" charset="2"/>
              </a:rPr>
              <a:t> B with delete A,B</a:t>
            </a:r>
          </a:p>
          <a:p>
            <a:endParaRPr lang="en-US" sz="1600" dirty="0">
              <a:solidFill>
                <a:schemeClr val="bg1"/>
              </a:solidFill>
              <a:sym typeface="Wingdings" pitchFamily="2" charset="2"/>
            </a:endParaRPr>
          </a:p>
          <a:p>
            <a:endParaRPr lang="en-US" sz="1600" dirty="0">
              <a:solidFill>
                <a:schemeClr val="bg1"/>
              </a:solidFill>
            </a:endParaRPr>
          </a:p>
        </p:txBody>
      </p:sp>
      <p:cxnSp>
        <p:nvCxnSpPr>
          <p:cNvPr id="6" name="Straight Arrow Connector 5"/>
          <p:cNvCxnSpPr/>
          <p:nvPr/>
        </p:nvCxnSpPr>
        <p:spPr bwMode="auto">
          <a:xfrm flipH="1" flipV="1">
            <a:off x="350495" y="1669246"/>
            <a:ext cx="480907" cy="148202"/>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5" name="Rectangle 4"/>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498340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586" y="472655"/>
            <a:ext cx="4519186" cy="4878259"/>
          </a:xfrm>
          <a:prstGeom prst="rect">
            <a:avLst/>
          </a:prstGeom>
          <a:noFill/>
        </p:spPr>
        <p:txBody>
          <a:bodyPr wrap="none" rtlCol="0">
            <a:spAutoFit/>
          </a:bodyPr>
          <a:lstStyle/>
          <a:p>
            <a:r>
              <a:rPr lang="en-US" b="1" dirty="0" smtClean="0"/>
              <a:t>Homework:  </a:t>
            </a:r>
            <a:r>
              <a:rPr lang="en-US" sz="1800" dirty="0" smtClean="0"/>
              <a:t>Design a simple transistor:</a:t>
            </a:r>
          </a:p>
          <a:p>
            <a:endParaRPr lang="en-US" sz="1800" dirty="0"/>
          </a:p>
          <a:p>
            <a:r>
              <a:rPr lang="en-US" sz="1600" dirty="0" smtClean="0"/>
              <a:t>Put square alignment marks on layer 0.</a:t>
            </a:r>
          </a:p>
          <a:p>
            <a:endParaRPr lang="en-US" sz="1600" dirty="0" smtClean="0"/>
          </a:p>
          <a:p>
            <a:r>
              <a:rPr lang="en-US" sz="1600" dirty="0" smtClean="0"/>
              <a:t>Draw the mesa (silicon island) on layer 1.</a:t>
            </a:r>
          </a:p>
          <a:p>
            <a:endParaRPr lang="en-US" sz="1600" dirty="0" smtClean="0"/>
          </a:p>
          <a:p>
            <a:r>
              <a:rPr lang="en-US" sz="1600" dirty="0" smtClean="0"/>
              <a:t>Source and drain go on layer 2.</a:t>
            </a:r>
          </a:p>
          <a:p>
            <a:endParaRPr lang="en-US" sz="1600" dirty="0" smtClean="0"/>
          </a:p>
          <a:p>
            <a:r>
              <a:rPr lang="en-US" sz="1600" dirty="0" smtClean="0"/>
              <a:t>Metal pads go on layer 3.</a:t>
            </a:r>
          </a:p>
          <a:p>
            <a:endParaRPr lang="en-US" sz="1600" dirty="0" smtClean="0"/>
          </a:p>
          <a:p>
            <a:r>
              <a:rPr lang="en-US" sz="1600" dirty="0" smtClean="0"/>
              <a:t>Dopants go on layer 4.</a:t>
            </a:r>
            <a:endParaRPr lang="en-US" sz="1600" dirty="0"/>
          </a:p>
          <a:p>
            <a:endParaRPr lang="en-US" sz="1600" dirty="0" smtClean="0"/>
          </a:p>
          <a:p>
            <a:endParaRPr lang="en-US" sz="1600" dirty="0"/>
          </a:p>
          <a:p>
            <a:endParaRPr lang="en-US" sz="1600" dirty="0" smtClean="0"/>
          </a:p>
          <a:p>
            <a:r>
              <a:rPr lang="en-US" sz="1600" dirty="0" smtClean="0"/>
              <a:t>Alignment marks should be 20 um squares,</a:t>
            </a:r>
            <a:br>
              <a:rPr lang="en-US" sz="1600" dirty="0" smtClean="0"/>
            </a:br>
            <a:r>
              <a:rPr lang="en-US" sz="1600" dirty="0" smtClean="0"/>
              <a:t>in the corners. The center of each mark</a:t>
            </a:r>
            <a:br>
              <a:rPr lang="en-US" sz="1600" dirty="0" smtClean="0"/>
            </a:br>
            <a:r>
              <a:rPr lang="en-US" sz="1600" dirty="0" smtClean="0"/>
              <a:t>should fall on a 10 um grid; that is, the</a:t>
            </a:r>
            <a:br>
              <a:rPr lang="en-US" sz="1600" dirty="0" smtClean="0"/>
            </a:br>
            <a:r>
              <a:rPr lang="en-US" sz="1600" dirty="0" smtClean="0"/>
              <a:t>coordinate of each mark should be a </a:t>
            </a:r>
            <a:br>
              <a:rPr lang="en-US" sz="1600" dirty="0" smtClean="0"/>
            </a:br>
            <a:r>
              <a:rPr lang="en-US" sz="1600" dirty="0" smtClean="0"/>
              <a:t>multiple of 10 um.</a:t>
            </a:r>
          </a:p>
        </p:txBody>
      </p:sp>
      <p:sp>
        <p:nvSpPr>
          <p:cNvPr id="5" name="Rectangle 4"/>
          <p:cNvSpPr/>
          <p:nvPr/>
        </p:nvSpPr>
        <p:spPr>
          <a:xfrm>
            <a:off x="5826293" y="325776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23"/>
          <p:cNvGrpSpPr/>
          <p:nvPr/>
        </p:nvGrpSpPr>
        <p:grpSpPr>
          <a:xfrm>
            <a:off x="5978693" y="3257760"/>
            <a:ext cx="1447800" cy="457200"/>
            <a:chOff x="5334000" y="4114800"/>
            <a:chExt cx="1447800" cy="457200"/>
          </a:xfrm>
        </p:grpSpPr>
        <p:sp>
          <p:nvSpPr>
            <p:cNvPr id="7" name="Rounded Rectangle 6"/>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ounded Rectangle 8"/>
          <p:cNvSpPr/>
          <p:nvPr/>
        </p:nvSpPr>
        <p:spPr>
          <a:xfrm>
            <a:off x="5978693" y="210502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7045493" y="211476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512093" y="325776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bwMode="auto">
          <a:xfrm>
            <a:off x="4796746" y="154749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3" name="Rectangle 12"/>
          <p:cNvSpPr/>
          <p:nvPr/>
        </p:nvSpPr>
        <p:spPr bwMode="auto">
          <a:xfrm>
            <a:off x="8132613" y="154749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4" name="Rectangle 13"/>
          <p:cNvSpPr/>
          <p:nvPr/>
        </p:nvSpPr>
        <p:spPr bwMode="auto">
          <a:xfrm>
            <a:off x="4796746" y="530330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5" name="Rectangle 14"/>
          <p:cNvSpPr/>
          <p:nvPr/>
        </p:nvSpPr>
        <p:spPr bwMode="auto">
          <a:xfrm>
            <a:off x="8132613" y="530330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cxnSp>
        <p:nvCxnSpPr>
          <p:cNvPr id="17" name="Curved Connector 16"/>
          <p:cNvCxnSpPr/>
          <p:nvPr/>
        </p:nvCxnSpPr>
        <p:spPr bwMode="auto">
          <a:xfrm>
            <a:off x="4241333" y="1251588"/>
            <a:ext cx="508000" cy="377185"/>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20" name="Curved Connector 19"/>
          <p:cNvCxnSpPr/>
          <p:nvPr/>
        </p:nvCxnSpPr>
        <p:spPr bwMode="auto">
          <a:xfrm>
            <a:off x="4288746" y="1781173"/>
            <a:ext cx="1537547" cy="1476587"/>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26" name="Curved Connector 25"/>
          <p:cNvCxnSpPr/>
          <p:nvPr/>
        </p:nvCxnSpPr>
        <p:spPr bwMode="auto">
          <a:xfrm>
            <a:off x="3140667" y="2670602"/>
            <a:ext cx="3371426" cy="1547706"/>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28" name="TextBox 27"/>
          <p:cNvSpPr txBox="1"/>
          <p:nvPr/>
        </p:nvSpPr>
        <p:spPr>
          <a:xfrm>
            <a:off x="6330536" y="2967214"/>
            <a:ext cx="744114" cy="276999"/>
          </a:xfrm>
          <a:prstGeom prst="rect">
            <a:avLst/>
          </a:prstGeom>
          <a:noFill/>
        </p:spPr>
        <p:txBody>
          <a:bodyPr wrap="none" rtlCol="0">
            <a:spAutoFit/>
          </a:bodyPr>
          <a:lstStyle/>
          <a:p>
            <a:r>
              <a:rPr lang="en-US" sz="1200" dirty="0" smtClean="0"/>
              <a:t>S        D</a:t>
            </a:r>
            <a:endParaRPr lang="en-US" sz="1200" dirty="0"/>
          </a:p>
        </p:txBody>
      </p:sp>
      <p:sp>
        <p:nvSpPr>
          <p:cNvPr id="3" name="TextBox 2"/>
          <p:cNvSpPr txBox="1"/>
          <p:nvPr/>
        </p:nvSpPr>
        <p:spPr>
          <a:xfrm>
            <a:off x="468586" y="6220468"/>
            <a:ext cx="7019551" cy="430887"/>
          </a:xfrm>
          <a:prstGeom prst="rect">
            <a:avLst/>
          </a:prstGeom>
          <a:noFill/>
        </p:spPr>
        <p:txBody>
          <a:bodyPr wrap="square" rtlCol="0">
            <a:spAutoFit/>
          </a:bodyPr>
          <a:lstStyle/>
          <a:p>
            <a:r>
              <a:rPr lang="en-US" sz="1100" dirty="0" smtClean="0"/>
              <a:t>Electrical engineering and physics students: Be sure to get the dopant layer right, or you will look pretty stupid. And you’ll have to do it over. </a:t>
            </a:r>
            <a:endParaRPr lang="en-US" sz="1100" dirty="0"/>
          </a:p>
        </p:txBody>
      </p:sp>
    </p:spTree>
    <p:extLst>
      <p:ext uri="{BB962C8B-B14F-4D97-AF65-F5344CB8AC3E}">
        <p14:creationId xmlns:p14="http://schemas.microsoft.com/office/powerpoint/2010/main" val="23645579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229365" y="1612054"/>
            <a:ext cx="644048" cy="721359"/>
            <a:chOff x="4152053" y="2404533"/>
            <a:chExt cx="3498427" cy="3918373"/>
          </a:xfrm>
        </p:grpSpPr>
        <p:sp>
          <p:nvSpPr>
            <p:cNvPr id="2" name="Rectangle 1"/>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23"/>
            <p:cNvGrpSpPr/>
            <p:nvPr/>
          </p:nvGrpSpPr>
          <p:grpSpPr>
            <a:xfrm>
              <a:off x="5334000" y="4114800"/>
              <a:ext cx="1447800" cy="457200"/>
              <a:chOff x="5334000" y="4114800"/>
              <a:chExt cx="1447800" cy="457200"/>
            </a:xfrm>
          </p:grpSpPr>
          <p:sp>
            <p:nvSpPr>
              <p:cNvPr id="22" name="Rounded Rectangle 2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ounded Rectangle 2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35" name="Rectangle 3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36" name="Rectangle 3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37" name="Rectangle 3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sp>
        <p:nvSpPr>
          <p:cNvPr id="39" name="Oval 38"/>
          <p:cNvSpPr/>
          <p:nvPr/>
        </p:nvSpPr>
        <p:spPr bwMode="auto">
          <a:xfrm>
            <a:off x="3257976" y="1029543"/>
            <a:ext cx="4412128" cy="4412128"/>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nvGrpSpPr>
          <p:cNvPr id="52" name="Group 51"/>
          <p:cNvGrpSpPr/>
          <p:nvPr/>
        </p:nvGrpSpPr>
        <p:grpSpPr>
          <a:xfrm>
            <a:off x="5082805" y="1612054"/>
            <a:ext cx="644048" cy="721359"/>
            <a:chOff x="4152053" y="2404533"/>
            <a:chExt cx="3498427" cy="3918373"/>
          </a:xfrm>
        </p:grpSpPr>
        <p:sp>
          <p:nvSpPr>
            <p:cNvPr id="53" name="Rectangle 52"/>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23"/>
            <p:cNvGrpSpPr/>
            <p:nvPr/>
          </p:nvGrpSpPr>
          <p:grpSpPr>
            <a:xfrm>
              <a:off x="5334000" y="4114800"/>
              <a:ext cx="1447800" cy="457200"/>
              <a:chOff x="5334000" y="4114800"/>
              <a:chExt cx="1447800" cy="457200"/>
            </a:xfrm>
          </p:grpSpPr>
          <p:sp>
            <p:nvSpPr>
              <p:cNvPr id="62" name="Rounded Rectangle 6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Rounded Rectangle 54"/>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59" name="Rectangle 58"/>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0" name="Rectangle 59"/>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1" name="Rectangle 60"/>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64" name="Group 63"/>
          <p:cNvGrpSpPr/>
          <p:nvPr/>
        </p:nvGrpSpPr>
        <p:grpSpPr>
          <a:xfrm>
            <a:off x="5940170" y="1611501"/>
            <a:ext cx="644048" cy="721359"/>
            <a:chOff x="4152053" y="2404533"/>
            <a:chExt cx="3498427" cy="3918373"/>
          </a:xfrm>
        </p:grpSpPr>
        <p:sp>
          <p:nvSpPr>
            <p:cNvPr id="65" name="Rectangle 64"/>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23"/>
            <p:cNvGrpSpPr/>
            <p:nvPr/>
          </p:nvGrpSpPr>
          <p:grpSpPr>
            <a:xfrm>
              <a:off x="5334000" y="4114800"/>
              <a:ext cx="1447800" cy="457200"/>
              <a:chOff x="5334000" y="4114800"/>
              <a:chExt cx="1447800" cy="457200"/>
            </a:xfrm>
          </p:grpSpPr>
          <p:sp>
            <p:nvSpPr>
              <p:cNvPr id="74" name="Rounded Rectangle 73"/>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 name="Rounded Rectangle 6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ounded Rectangle 6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ounded Rectangle 6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71" name="Rectangle 70"/>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72" name="Rectangle 71"/>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73" name="Rectangle 72"/>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76" name="Group 75"/>
          <p:cNvGrpSpPr/>
          <p:nvPr/>
        </p:nvGrpSpPr>
        <p:grpSpPr>
          <a:xfrm>
            <a:off x="4229365" y="2485813"/>
            <a:ext cx="644048" cy="721359"/>
            <a:chOff x="4152053" y="2404533"/>
            <a:chExt cx="3498427" cy="3918373"/>
          </a:xfrm>
        </p:grpSpPr>
        <p:sp>
          <p:nvSpPr>
            <p:cNvPr id="77" name="Rectangle 76"/>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23"/>
            <p:cNvGrpSpPr/>
            <p:nvPr/>
          </p:nvGrpSpPr>
          <p:grpSpPr>
            <a:xfrm>
              <a:off x="5334000" y="4114800"/>
              <a:ext cx="1447800" cy="457200"/>
              <a:chOff x="5334000" y="4114800"/>
              <a:chExt cx="1447800" cy="457200"/>
            </a:xfrm>
          </p:grpSpPr>
          <p:sp>
            <p:nvSpPr>
              <p:cNvPr id="86" name="Rounded Rectangle 85"/>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Rounded Rectangle 7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83" name="Rectangle 82"/>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84" name="Rectangle 83"/>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85" name="Rectangle 84"/>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88" name="Group 87"/>
          <p:cNvGrpSpPr/>
          <p:nvPr/>
        </p:nvGrpSpPr>
        <p:grpSpPr>
          <a:xfrm>
            <a:off x="5082805" y="2485813"/>
            <a:ext cx="644048" cy="721359"/>
            <a:chOff x="4152053" y="2404533"/>
            <a:chExt cx="3498427" cy="3918373"/>
          </a:xfrm>
        </p:grpSpPr>
        <p:sp>
          <p:nvSpPr>
            <p:cNvPr id="89" name="Rectangle 88"/>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23"/>
            <p:cNvGrpSpPr/>
            <p:nvPr/>
          </p:nvGrpSpPr>
          <p:grpSpPr>
            <a:xfrm>
              <a:off x="5334000" y="4114800"/>
              <a:ext cx="1447800" cy="457200"/>
              <a:chOff x="5334000" y="4114800"/>
              <a:chExt cx="1447800" cy="457200"/>
            </a:xfrm>
          </p:grpSpPr>
          <p:sp>
            <p:nvSpPr>
              <p:cNvPr id="98" name="Rounded Rectangle 97"/>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ounded Rectangle 98"/>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 name="Rounded Rectangle 90"/>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ounded Rectangle 91"/>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ounded Rectangle 92"/>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95" name="Rectangle 9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96" name="Rectangle 9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97" name="Rectangle 9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00" name="Group 99"/>
          <p:cNvGrpSpPr/>
          <p:nvPr/>
        </p:nvGrpSpPr>
        <p:grpSpPr>
          <a:xfrm>
            <a:off x="5940170" y="2500776"/>
            <a:ext cx="644048" cy="721359"/>
            <a:chOff x="4152053" y="2404533"/>
            <a:chExt cx="3498427" cy="3918373"/>
          </a:xfrm>
        </p:grpSpPr>
        <p:sp>
          <p:nvSpPr>
            <p:cNvPr id="101" name="Rectangle 10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23"/>
            <p:cNvGrpSpPr/>
            <p:nvPr/>
          </p:nvGrpSpPr>
          <p:grpSpPr>
            <a:xfrm>
              <a:off x="5334000" y="4114800"/>
              <a:ext cx="1447800" cy="457200"/>
              <a:chOff x="5334000" y="4114800"/>
              <a:chExt cx="1447800" cy="457200"/>
            </a:xfrm>
          </p:grpSpPr>
          <p:sp>
            <p:nvSpPr>
              <p:cNvPr id="110" name="Rounded Rectangle 109"/>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ounded Rectangle 110"/>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3" name="Rounded Rectangle 102"/>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ounded Rectangle 103"/>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ounded Rectangle 104"/>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07" name="Rectangle 106"/>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08" name="Rectangle 107"/>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09" name="Rectangle 108"/>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12" name="Group 111"/>
          <p:cNvGrpSpPr/>
          <p:nvPr/>
        </p:nvGrpSpPr>
        <p:grpSpPr>
          <a:xfrm>
            <a:off x="6793610" y="2500776"/>
            <a:ext cx="644048" cy="721359"/>
            <a:chOff x="4152053" y="2404533"/>
            <a:chExt cx="3498427" cy="3918373"/>
          </a:xfrm>
        </p:grpSpPr>
        <p:sp>
          <p:nvSpPr>
            <p:cNvPr id="113" name="Rectangle 112"/>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23"/>
            <p:cNvGrpSpPr/>
            <p:nvPr/>
          </p:nvGrpSpPr>
          <p:grpSpPr>
            <a:xfrm>
              <a:off x="5334000" y="4114800"/>
              <a:ext cx="1447800" cy="457200"/>
              <a:chOff x="5334000" y="4114800"/>
              <a:chExt cx="1447800" cy="457200"/>
            </a:xfrm>
          </p:grpSpPr>
          <p:sp>
            <p:nvSpPr>
              <p:cNvPr id="122" name="Rounded Rectangle 12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ounded Rectangle 12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5" name="Rounded Rectangle 114"/>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ounded Rectangle 115"/>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ounded Rectangle 116"/>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19" name="Rectangle 118"/>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20" name="Rectangle 119"/>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21" name="Rectangle 120"/>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24" name="Group 123"/>
          <p:cNvGrpSpPr/>
          <p:nvPr/>
        </p:nvGrpSpPr>
        <p:grpSpPr>
          <a:xfrm>
            <a:off x="3480911" y="2482071"/>
            <a:ext cx="644048" cy="721359"/>
            <a:chOff x="4152053" y="2404533"/>
            <a:chExt cx="3498427" cy="3918373"/>
          </a:xfrm>
        </p:grpSpPr>
        <p:sp>
          <p:nvSpPr>
            <p:cNvPr id="125" name="Rectangle 124"/>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6" name="Group 23"/>
            <p:cNvGrpSpPr/>
            <p:nvPr/>
          </p:nvGrpSpPr>
          <p:grpSpPr>
            <a:xfrm>
              <a:off x="5334000" y="4114800"/>
              <a:ext cx="1447800" cy="457200"/>
              <a:chOff x="5334000" y="4114800"/>
              <a:chExt cx="1447800" cy="457200"/>
            </a:xfrm>
          </p:grpSpPr>
          <p:sp>
            <p:nvSpPr>
              <p:cNvPr id="134" name="Rounded Rectangle 133"/>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ounded Rectangle 134"/>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7" name="Rounded Rectangle 12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ounded Rectangle 12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ounded Rectangle 12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31" name="Rectangle 130"/>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32" name="Rectangle 131"/>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33" name="Rectangle 132"/>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36" name="Group 135"/>
          <p:cNvGrpSpPr/>
          <p:nvPr/>
        </p:nvGrpSpPr>
        <p:grpSpPr>
          <a:xfrm>
            <a:off x="4223130" y="3297193"/>
            <a:ext cx="644048" cy="721359"/>
            <a:chOff x="4152053" y="2404533"/>
            <a:chExt cx="3498427" cy="3918373"/>
          </a:xfrm>
        </p:grpSpPr>
        <p:sp>
          <p:nvSpPr>
            <p:cNvPr id="137" name="Rectangle 136"/>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8" name="Group 23"/>
            <p:cNvGrpSpPr/>
            <p:nvPr/>
          </p:nvGrpSpPr>
          <p:grpSpPr>
            <a:xfrm>
              <a:off x="5334000" y="4114800"/>
              <a:ext cx="1447800" cy="457200"/>
              <a:chOff x="5334000" y="4114800"/>
              <a:chExt cx="1447800" cy="457200"/>
            </a:xfrm>
          </p:grpSpPr>
          <p:sp>
            <p:nvSpPr>
              <p:cNvPr id="146" name="Rounded Rectangle 145"/>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ounded Rectangle 146"/>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9" name="Rounded Rectangle 13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ounded Rectangle 13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ounded Rectangle 14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43" name="Rectangle 142"/>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44" name="Rectangle 143"/>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45" name="Rectangle 144"/>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48" name="Group 147"/>
          <p:cNvGrpSpPr/>
          <p:nvPr/>
        </p:nvGrpSpPr>
        <p:grpSpPr>
          <a:xfrm>
            <a:off x="5076570" y="3297193"/>
            <a:ext cx="644048" cy="721359"/>
            <a:chOff x="4152053" y="2404533"/>
            <a:chExt cx="3498427" cy="3918373"/>
          </a:xfrm>
        </p:grpSpPr>
        <p:sp>
          <p:nvSpPr>
            <p:cNvPr id="149" name="Rectangle 148"/>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0" name="Group 23"/>
            <p:cNvGrpSpPr/>
            <p:nvPr/>
          </p:nvGrpSpPr>
          <p:grpSpPr>
            <a:xfrm>
              <a:off x="5334000" y="4114800"/>
              <a:ext cx="1447800" cy="457200"/>
              <a:chOff x="5334000" y="4114800"/>
              <a:chExt cx="1447800" cy="457200"/>
            </a:xfrm>
          </p:grpSpPr>
          <p:sp>
            <p:nvSpPr>
              <p:cNvPr id="158" name="Rounded Rectangle 157"/>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ounded Rectangle 158"/>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1" name="Rounded Rectangle 150"/>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ounded Rectangle 151"/>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ounded Rectangle 152"/>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55" name="Rectangle 15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56" name="Rectangle 15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57" name="Rectangle 15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60" name="Group 159"/>
          <p:cNvGrpSpPr/>
          <p:nvPr/>
        </p:nvGrpSpPr>
        <p:grpSpPr>
          <a:xfrm>
            <a:off x="5933935" y="3312156"/>
            <a:ext cx="644048" cy="721359"/>
            <a:chOff x="4152053" y="2404533"/>
            <a:chExt cx="3498427" cy="3918373"/>
          </a:xfrm>
        </p:grpSpPr>
        <p:sp>
          <p:nvSpPr>
            <p:cNvPr id="161" name="Rectangle 16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2" name="Group 23"/>
            <p:cNvGrpSpPr/>
            <p:nvPr/>
          </p:nvGrpSpPr>
          <p:grpSpPr>
            <a:xfrm>
              <a:off x="5334000" y="4114800"/>
              <a:ext cx="1447800" cy="457200"/>
              <a:chOff x="5334000" y="4114800"/>
              <a:chExt cx="1447800" cy="457200"/>
            </a:xfrm>
          </p:grpSpPr>
          <p:sp>
            <p:nvSpPr>
              <p:cNvPr id="170" name="Rounded Rectangle 169"/>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ounded Rectangle 170"/>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3" name="Rounded Rectangle 162"/>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ounded Rectangle 163"/>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ounded Rectangle 164"/>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67" name="Rectangle 166"/>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68" name="Rectangle 167"/>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69" name="Rectangle 168"/>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72" name="Group 171"/>
          <p:cNvGrpSpPr/>
          <p:nvPr/>
        </p:nvGrpSpPr>
        <p:grpSpPr>
          <a:xfrm>
            <a:off x="6787375" y="3312156"/>
            <a:ext cx="644048" cy="721359"/>
            <a:chOff x="4152053" y="2404533"/>
            <a:chExt cx="3498427" cy="3918373"/>
          </a:xfrm>
        </p:grpSpPr>
        <p:sp>
          <p:nvSpPr>
            <p:cNvPr id="173" name="Rectangle 172"/>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4" name="Group 23"/>
            <p:cNvGrpSpPr/>
            <p:nvPr/>
          </p:nvGrpSpPr>
          <p:grpSpPr>
            <a:xfrm>
              <a:off x="5334000" y="4114800"/>
              <a:ext cx="1447800" cy="457200"/>
              <a:chOff x="5334000" y="4114800"/>
              <a:chExt cx="1447800" cy="457200"/>
            </a:xfrm>
          </p:grpSpPr>
          <p:sp>
            <p:nvSpPr>
              <p:cNvPr id="182" name="Rounded Rectangle 18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ounded Rectangle 18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5" name="Rounded Rectangle 174"/>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ounded Rectangle 175"/>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ounded Rectangle 176"/>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79" name="Rectangle 178"/>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80" name="Rectangle 179"/>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81" name="Rectangle 180"/>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84" name="Group 183"/>
          <p:cNvGrpSpPr/>
          <p:nvPr/>
        </p:nvGrpSpPr>
        <p:grpSpPr>
          <a:xfrm>
            <a:off x="3474676" y="3293451"/>
            <a:ext cx="644048" cy="721359"/>
            <a:chOff x="4152053" y="2404533"/>
            <a:chExt cx="3498427" cy="3918373"/>
          </a:xfrm>
        </p:grpSpPr>
        <p:sp>
          <p:nvSpPr>
            <p:cNvPr id="185" name="Rectangle 184"/>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6" name="Group 23"/>
            <p:cNvGrpSpPr/>
            <p:nvPr/>
          </p:nvGrpSpPr>
          <p:grpSpPr>
            <a:xfrm>
              <a:off x="5334000" y="4114800"/>
              <a:ext cx="1447800" cy="457200"/>
              <a:chOff x="5334000" y="4114800"/>
              <a:chExt cx="1447800" cy="457200"/>
            </a:xfrm>
          </p:grpSpPr>
          <p:sp>
            <p:nvSpPr>
              <p:cNvPr id="194" name="Rounded Rectangle 193"/>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ounded Rectangle 194"/>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7" name="Rounded Rectangle 18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ounded Rectangle 18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ounded Rectangle 18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91" name="Rectangle 190"/>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92" name="Rectangle 191"/>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93" name="Rectangle 192"/>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196" name="Group 195"/>
          <p:cNvGrpSpPr/>
          <p:nvPr/>
        </p:nvGrpSpPr>
        <p:grpSpPr>
          <a:xfrm>
            <a:off x="4227609" y="4114801"/>
            <a:ext cx="644048" cy="721359"/>
            <a:chOff x="4152053" y="2404533"/>
            <a:chExt cx="3498427" cy="3918373"/>
          </a:xfrm>
        </p:grpSpPr>
        <p:sp>
          <p:nvSpPr>
            <p:cNvPr id="197" name="Rectangle 196"/>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8" name="Group 23"/>
            <p:cNvGrpSpPr/>
            <p:nvPr/>
          </p:nvGrpSpPr>
          <p:grpSpPr>
            <a:xfrm>
              <a:off x="5334000" y="4114800"/>
              <a:ext cx="1447800" cy="457200"/>
              <a:chOff x="5334000" y="4114800"/>
              <a:chExt cx="1447800" cy="457200"/>
            </a:xfrm>
          </p:grpSpPr>
          <p:sp>
            <p:nvSpPr>
              <p:cNvPr id="206" name="Rounded Rectangle 205"/>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ounded Rectangle 206"/>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9" name="Rounded Rectangle 19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ounded Rectangle 19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ounded Rectangle 20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03" name="Rectangle 202"/>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04" name="Rectangle 203"/>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05" name="Rectangle 204"/>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208" name="Group 207"/>
          <p:cNvGrpSpPr/>
          <p:nvPr/>
        </p:nvGrpSpPr>
        <p:grpSpPr>
          <a:xfrm>
            <a:off x="5081049" y="4114801"/>
            <a:ext cx="644048" cy="721359"/>
            <a:chOff x="4152053" y="2404533"/>
            <a:chExt cx="3498427" cy="3918373"/>
          </a:xfrm>
        </p:grpSpPr>
        <p:sp>
          <p:nvSpPr>
            <p:cNvPr id="209" name="Rectangle 208"/>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0" name="Group 23"/>
            <p:cNvGrpSpPr/>
            <p:nvPr/>
          </p:nvGrpSpPr>
          <p:grpSpPr>
            <a:xfrm>
              <a:off x="5334000" y="4114800"/>
              <a:ext cx="1447800" cy="457200"/>
              <a:chOff x="5334000" y="4114800"/>
              <a:chExt cx="1447800" cy="457200"/>
            </a:xfrm>
          </p:grpSpPr>
          <p:sp>
            <p:nvSpPr>
              <p:cNvPr id="218" name="Rounded Rectangle 217"/>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ounded Rectangle 218"/>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1" name="Rounded Rectangle 210"/>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ounded Rectangle 211"/>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ounded Rectangle 212"/>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15" name="Rectangle 21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16" name="Rectangle 21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17" name="Rectangle 21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grpSp>
        <p:nvGrpSpPr>
          <p:cNvPr id="220" name="Group 219"/>
          <p:cNvGrpSpPr/>
          <p:nvPr/>
        </p:nvGrpSpPr>
        <p:grpSpPr>
          <a:xfrm>
            <a:off x="5938414" y="4114248"/>
            <a:ext cx="644048" cy="721359"/>
            <a:chOff x="4152053" y="2404533"/>
            <a:chExt cx="3498427" cy="3918373"/>
          </a:xfrm>
        </p:grpSpPr>
        <p:sp>
          <p:nvSpPr>
            <p:cNvPr id="221" name="Rectangle 22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2" name="Group 23"/>
            <p:cNvGrpSpPr/>
            <p:nvPr/>
          </p:nvGrpSpPr>
          <p:grpSpPr>
            <a:xfrm>
              <a:off x="5334000" y="4114800"/>
              <a:ext cx="1447800" cy="457200"/>
              <a:chOff x="5334000" y="4114800"/>
              <a:chExt cx="1447800" cy="457200"/>
            </a:xfrm>
          </p:grpSpPr>
          <p:sp>
            <p:nvSpPr>
              <p:cNvPr id="230" name="Rounded Rectangle 229"/>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ounded Rectangle 230"/>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3" name="Rounded Rectangle 222"/>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ounded Rectangle 223"/>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ounded Rectangle 224"/>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27" name="Rectangle 226"/>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28" name="Rectangle 227"/>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29" name="Rectangle 228"/>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grpSp>
      <p:sp>
        <p:nvSpPr>
          <p:cNvPr id="232" name="TextBox 231"/>
          <p:cNvSpPr txBox="1"/>
          <p:nvPr/>
        </p:nvSpPr>
        <p:spPr>
          <a:xfrm>
            <a:off x="6584218" y="1036320"/>
            <a:ext cx="934871" cy="276999"/>
          </a:xfrm>
          <a:prstGeom prst="rect">
            <a:avLst/>
          </a:prstGeom>
          <a:noFill/>
        </p:spPr>
        <p:txBody>
          <a:bodyPr wrap="none" rtlCol="0">
            <a:spAutoFit/>
          </a:bodyPr>
          <a:lstStyle/>
          <a:p>
            <a:r>
              <a:rPr lang="en-US" sz="1200" dirty="0"/>
              <a:t>c</a:t>
            </a:r>
            <a:r>
              <a:rPr lang="en-US" sz="1200" dirty="0" smtClean="0"/>
              <a:t>ell “wafer”</a:t>
            </a:r>
            <a:endParaRPr lang="en-US" sz="1200" dirty="0"/>
          </a:p>
        </p:txBody>
      </p:sp>
      <p:sp>
        <p:nvSpPr>
          <p:cNvPr id="233" name="TextBox 232"/>
          <p:cNvSpPr txBox="1"/>
          <p:nvPr/>
        </p:nvSpPr>
        <p:spPr>
          <a:xfrm>
            <a:off x="575733" y="1174819"/>
            <a:ext cx="3262432" cy="5355312"/>
          </a:xfrm>
          <a:prstGeom prst="rect">
            <a:avLst/>
          </a:prstGeom>
          <a:noFill/>
        </p:spPr>
        <p:txBody>
          <a:bodyPr wrap="none" rtlCol="0">
            <a:spAutoFit/>
          </a:bodyPr>
          <a:lstStyle/>
          <a:p>
            <a:r>
              <a:rPr lang="en-US" sz="1800" dirty="0" smtClean="0"/>
              <a:t>Sometimes it is handy</a:t>
            </a:r>
            <a:br>
              <a:rPr lang="en-US" sz="1800" dirty="0" smtClean="0"/>
            </a:br>
            <a:r>
              <a:rPr lang="en-US" sz="1800" dirty="0" smtClean="0"/>
              <a:t>to mock up the full wafer</a:t>
            </a:r>
            <a:br>
              <a:rPr lang="en-US" sz="1800" dirty="0" smtClean="0"/>
            </a:br>
            <a:r>
              <a:rPr lang="en-US" sz="1800" dirty="0" smtClean="0"/>
              <a:t>by creating a higher-level</a:t>
            </a:r>
            <a:br>
              <a:rPr lang="en-US" sz="1800" dirty="0" smtClean="0"/>
            </a:br>
            <a:r>
              <a:rPr lang="en-US" sz="1800" dirty="0" smtClean="0"/>
              <a:t>cell.</a:t>
            </a:r>
          </a:p>
          <a:p>
            <a:endParaRPr lang="en-US" sz="1800" dirty="0"/>
          </a:p>
          <a:p>
            <a:r>
              <a:rPr lang="en-US" sz="1800" dirty="0" smtClean="0"/>
              <a:t>But you would not </a:t>
            </a:r>
            <a:br>
              <a:rPr lang="en-US" sz="1800" dirty="0" smtClean="0"/>
            </a:br>
            <a:r>
              <a:rPr lang="en-US" sz="1800" dirty="0" smtClean="0"/>
              <a:t>print this version with</a:t>
            </a:r>
            <a:br>
              <a:rPr lang="en-US" sz="1800" dirty="0" smtClean="0"/>
            </a:br>
            <a:r>
              <a:rPr lang="en-US" sz="1800" dirty="0" smtClean="0"/>
              <a:t>the e-beam writer.</a:t>
            </a:r>
          </a:p>
          <a:p>
            <a:endParaRPr lang="en-US" sz="1800" dirty="0"/>
          </a:p>
          <a:p>
            <a:r>
              <a:rPr lang="en-US" sz="1800" dirty="0" smtClean="0"/>
              <a:t>Instead, the e-beam</a:t>
            </a:r>
            <a:br>
              <a:rPr lang="en-US" sz="1800" dirty="0" smtClean="0"/>
            </a:br>
            <a:r>
              <a:rPr lang="en-US" sz="1800" dirty="0" smtClean="0"/>
              <a:t>writer will step out </a:t>
            </a:r>
            <a:br>
              <a:rPr lang="en-US" sz="1800" dirty="0" smtClean="0"/>
            </a:br>
            <a:r>
              <a:rPr lang="en-US" sz="1800" dirty="0" smtClean="0"/>
              <a:t>the unit cell.</a:t>
            </a:r>
          </a:p>
          <a:p>
            <a:endParaRPr lang="en-US" sz="1800" dirty="0"/>
          </a:p>
          <a:p>
            <a:r>
              <a:rPr lang="en-US" sz="1800" dirty="0" smtClean="0"/>
              <a:t>Do not start thinking that</a:t>
            </a:r>
            <a:br>
              <a:rPr lang="en-US" sz="1800" dirty="0" smtClean="0"/>
            </a:br>
            <a:r>
              <a:rPr lang="en-US" sz="1800" dirty="0" smtClean="0"/>
              <a:t>you can simplify the job</a:t>
            </a:r>
            <a:br>
              <a:rPr lang="en-US" sz="1800" dirty="0" smtClean="0"/>
            </a:br>
            <a:r>
              <a:rPr lang="en-US" sz="1800" dirty="0" smtClean="0"/>
              <a:t>by creating one gigantic “chip”</a:t>
            </a:r>
            <a:br>
              <a:rPr lang="en-US" sz="1800" dirty="0" smtClean="0"/>
            </a:br>
            <a:r>
              <a:rPr lang="en-US" sz="1800" dirty="0" smtClean="0"/>
              <a:t>that covers the wafer. There </a:t>
            </a:r>
            <a:br>
              <a:rPr lang="en-US" sz="1800" dirty="0" smtClean="0"/>
            </a:br>
            <a:r>
              <a:rPr lang="en-US" sz="1800" dirty="0" smtClean="0"/>
              <a:t>are several reasons why this</a:t>
            </a:r>
            <a:br>
              <a:rPr lang="en-US" sz="1800" dirty="0" smtClean="0"/>
            </a:br>
            <a:r>
              <a:rPr lang="en-US" sz="1800" dirty="0" smtClean="0"/>
              <a:t>is not a good strategy.</a:t>
            </a:r>
            <a:endParaRPr lang="en-US" sz="1800" dirty="0"/>
          </a:p>
        </p:txBody>
      </p:sp>
    </p:spTree>
    <p:extLst>
      <p:ext uri="{BB962C8B-B14F-4D97-AF65-F5344CB8AC3E}">
        <p14:creationId xmlns:p14="http://schemas.microsoft.com/office/powerpoint/2010/main" val="767344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6133" y="2458720"/>
            <a:ext cx="5925020" cy="3831818"/>
          </a:xfrm>
          <a:prstGeom prst="rect">
            <a:avLst/>
          </a:prstGeom>
          <a:noFill/>
        </p:spPr>
        <p:txBody>
          <a:bodyPr wrap="none" rtlCol="0">
            <a:spAutoFit/>
          </a:bodyPr>
          <a:lstStyle/>
          <a:p>
            <a:r>
              <a:rPr lang="en-US" dirty="0" smtClean="0"/>
              <a:t>Optional subjects:</a:t>
            </a:r>
          </a:p>
          <a:p>
            <a:endParaRPr lang="en-US" dirty="0"/>
          </a:p>
          <a:p>
            <a:r>
              <a:rPr lang="en-US" dirty="0" smtClean="0"/>
              <a:t>	Algorithmic pattern generation</a:t>
            </a:r>
          </a:p>
          <a:p>
            <a:endParaRPr lang="en-US" dirty="0" smtClean="0"/>
          </a:p>
          <a:p>
            <a:r>
              <a:rPr lang="en-US" dirty="0"/>
              <a:t>	</a:t>
            </a:r>
            <a:r>
              <a:rPr lang="en-US" dirty="0" smtClean="0"/>
              <a:t>Using photos in CAD</a:t>
            </a:r>
          </a:p>
          <a:p>
            <a:endParaRPr lang="en-US" dirty="0"/>
          </a:p>
          <a:p>
            <a:endParaRPr lang="en-US" dirty="0" smtClean="0"/>
          </a:p>
          <a:p>
            <a:endParaRPr lang="en-US" dirty="0"/>
          </a:p>
          <a:p>
            <a:endParaRPr lang="en-US" dirty="0" smtClean="0"/>
          </a:p>
          <a:p>
            <a:endParaRPr lang="en-US" dirty="0"/>
          </a:p>
          <a:p>
            <a:r>
              <a:rPr lang="en-US" sz="1200" dirty="0" smtClean="0"/>
              <a:t>			(you can stop here if you are not interested)</a:t>
            </a:r>
          </a:p>
          <a:p>
            <a:endParaRPr lang="en-US" dirty="0"/>
          </a:p>
        </p:txBody>
      </p:sp>
    </p:spTree>
    <p:extLst>
      <p:ext uri="{BB962C8B-B14F-4D97-AF65-F5344CB8AC3E}">
        <p14:creationId xmlns:p14="http://schemas.microsoft.com/office/powerpoint/2010/main" val="4288316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951" y="1021787"/>
            <a:ext cx="6789038" cy="5078313"/>
          </a:xfrm>
          <a:prstGeom prst="rect">
            <a:avLst/>
          </a:prstGeom>
          <a:noFill/>
        </p:spPr>
        <p:txBody>
          <a:bodyPr wrap="none" rtlCol="0">
            <a:spAutoFit/>
          </a:bodyPr>
          <a:lstStyle/>
          <a:p>
            <a:endParaRPr lang="en-US" sz="1800" dirty="0"/>
          </a:p>
          <a:p>
            <a:endParaRPr lang="en-US" sz="1800" b="1" dirty="0"/>
          </a:p>
          <a:p>
            <a:endParaRPr lang="en-US" sz="1800" b="1" dirty="0" smtClean="0"/>
          </a:p>
          <a:p>
            <a:pPr algn="ctr"/>
            <a:r>
              <a:rPr lang="en-US" sz="1800" b="1" dirty="0" smtClean="0"/>
              <a:t>Algorithmic </a:t>
            </a:r>
            <a:r>
              <a:rPr lang="en-US" sz="1800" b="1" dirty="0"/>
              <a:t>CAD</a:t>
            </a:r>
          </a:p>
          <a:p>
            <a:endParaRPr lang="en-US" sz="1800" dirty="0" smtClean="0"/>
          </a:p>
          <a:p>
            <a:endParaRPr lang="en-US" sz="1800" dirty="0"/>
          </a:p>
          <a:p>
            <a:endParaRPr lang="en-US" sz="1800" dirty="0" smtClean="0"/>
          </a:p>
          <a:p>
            <a:endParaRPr lang="en-US" sz="1800" dirty="0"/>
          </a:p>
          <a:p>
            <a:r>
              <a:rPr lang="en-US" sz="1800" dirty="0"/>
              <a:t>You will find an example C program on </a:t>
            </a:r>
            <a:r>
              <a:rPr lang="en-US" sz="1800" dirty="0" err="1" smtClean="0"/>
              <a:t>sizzlorr</a:t>
            </a:r>
            <a:r>
              <a:rPr lang="en-US" sz="1800" dirty="0" smtClean="0"/>
              <a:t>, </a:t>
            </a:r>
            <a:r>
              <a:rPr lang="en-US" sz="1800" dirty="0"/>
              <a:t>in /public</a:t>
            </a:r>
          </a:p>
          <a:p>
            <a:endParaRPr lang="en-US" sz="1800" dirty="0"/>
          </a:p>
          <a:p>
            <a:r>
              <a:rPr lang="en-US" sz="1800" dirty="0" smtClean="0"/>
              <a:t>The program </a:t>
            </a:r>
          </a:p>
          <a:p>
            <a:endParaRPr lang="en-US" sz="1800" dirty="0"/>
          </a:p>
          <a:p>
            <a:r>
              <a:rPr lang="en-US" sz="1800" dirty="0" smtClean="0"/>
              <a:t>	</a:t>
            </a:r>
            <a:r>
              <a:rPr lang="en-US" sz="1800" dirty="0" err="1" smtClean="0"/>
              <a:t>write_gds_examples.c</a:t>
            </a:r>
            <a:endParaRPr lang="en-US" sz="1800" dirty="0"/>
          </a:p>
          <a:p>
            <a:endParaRPr lang="en-US" sz="1800" dirty="0" smtClean="0"/>
          </a:p>
          <a:p>
            <a:r>
              <a:rPr lang="en-US" sz="1800" dirty="0" smtClean="0"/>
              <a:t>can be compiled by copying this along with /public/</a:t>
            </a:r>
            <a:r>
              <a:rPr lang="en-US" sz="1800" dirty="0" err="1" smtClean="0"/>
              <a:t>makefile</a:t>
            </a:r>
            <a:r>
              <a:rPr lang="en-US" sz="1800" dirty="0" smtClean="0"/>
              <a:t>, then</a:t>
            </a:r>
          </a:p>
          <a:p>
            <a:endParaRPr lang="en-US" sz="1800" dirty="0"/>
          </a:p>
          <a:p>
            <a:r>
              <a:rPr lang="en-US" sz="1800" dirty="0" smtClean="0"/>
              <a:t>	make </a:t>
            </a:r>
            <a:r>
              <a:rPr lang="en-US" sz="1800" dirty="0" err="1" smtClean="0"/>
              <a:t>write_gds_examples</a:t>
            </a:r>
            <a:endParaRPr lang="en-US" sz="1800" dirty="0" smtClean="0"/>
          </a:p>
          <a:p>
            <a:endParaRPr lang="en-US" sz="1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81" y="392853"/>
            <a:ext cx="8551238" cy="6858000"/>
          </a:xfrm>
          <a:prstGeom prst="rect">
            <a:avLst/>
          </a:prstGeom>
        </p:spPr>
      </p:pic>
      <p:sp>
        <p:nvSpPr>
          <p:cNvPr id="4" name="TextBox 3"/>
          <p:cNvSpPr txBox="1"/>
          <p:nvPr/>
        </p:nvSpPr>
        <p:spPr>
          <a:xfrm>
            <a:off x="3224107" y="1801707"/>
            <a:ext cx="4076757" cy="338554"/>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Copy the example to your directory (folder)</a:t>
            </a:r>
            <a:endParaRPr lang="en-US" sz="1600" dirty="0">
              <a:solidFill>
                <a:srgbClr val="0070C0"/>
              </a:solidFill>
            </a:endParaRPr>
          </a:p>
        </p:txBody>
      </p:sp>
      <p:sp>
        <p:nvSpPr>
          <p:cNvPr id="5" name="TextBox 4"/>
          <p:cNvSpPr txBox="1"/>
          <p:nvPr/>
        </p:nvSpPr>
        <p:spPr>
          <a:xfrm>
            <a:off x="3224105" y="2157082"/>
            <a:ext cx="4076759" cy="338554"/>
          </a:xfrm>
          <a:prstGeom prst="rect">
            <a:avLst/>
          </a:prstGeom>
          <a:solidFill>
            <a:schemeClr val="bg1"/>
          </a:solidFill>
          <a:ln>
            <a:solidFill>
              <a:srgbClr val="0070C0"/>
            </a:solidFill>
          </a:ln>
        </p:spPr>
        <p:txBody>
          <a:bodyPr wrap="square" rtlCol="0">
            <a:spAutoFit/>
          </a:bodyPr>
          <a:lstStyle/>
          <a:p>
            <a:r>
              <a:rPr lang="en-US" sz="1600" dirty="0" smtClean="0">
                <a:solidFill>
                  <a:srgbClr val="0070C0"/>
                </a:solidFill>
              </a:rPr>
              <a:t>Copy the </a:t>
            </a:r>
            <a:r>
              <a:rPr lang="en-US" sz="1600" dirty="0" err="1" smtClean="0">
                <a:solidFill>
                  <a:srgbClr val="0070C0"/>
                </a:solidFill>
              </a:rPr>
              <a:t>makefile</a:t>
            </a:r>
            <a:r>
              <a:rPr lang="en-US" sz="1600" dirty="0" smtClean="0">
                <a:solidFill>
                  <a:srgbClr val="0070C0"/>
                </a:solidFill>
              </a:rPr>
              <a:t> to ‘.’ meaning “here”</a:t>
            </a:r>
            <a:endParaRPr lang="en-US" sz="1600" dirty="0">
              <a:solidFill>
                <a:srgbClr val="0070C0"/>
              </a:solidFill>
            </a:endParaRPr>
          </a:p>
        </p:txBody>
      </p:sp>
      <p:sp>
        <p:nvSpPr>
          <p:cNvPr id="6" name="TextBox 5"/>
          <p:cNvSpPr txBox="1"/>
          <p:nvPr/>
        </p:nvSpPr>
        <p:spPr>
          <a:xfrm>
            <a:off x="1303867" y="2658533"/>
            <a:ext cx="1701107" cy="338554"/>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Edit the </a:t>
            </a:r>
            <a:r>
              <a:rPr lang="en-US" sz="1600" dirty="0" err="1" smtClean="0">
                <a:solidFill>
                  <a:srgbClr val="0070C0"/>
                </a:solidFill>
              </a:rPr>
              <a:t>makefile</a:t>
            </a:r>
            <a:endParaRPr lang="en-US" sz="1600" dirty="0">
              <a:solidFill>
                <a:srgbClr val="0070C0"/>
              </a:solidFill>
            </a:endParaRPr>
          </a:p>
        </p:txBody>
      </p:sp>
      <p:sp>
        <p:nvSpPr>
          <p:cNvPr id="7" name="TextBox 6"/>
          <p:cNvSpPr txBox="1"/>
          <p:nvPr/>
        </p:nvSpPr>
        <p:spPr>
          <a:xfrm>
            <a:off x="5950430" y="3821853"/>
            <a:ext cx="2700868" cy="338554"/>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We can delete these 5 lines</a:t>
            </a:r>
            <a:endParaRPr lang="en-US" sz="1600" dirty="0">
              <a:solidFill>
                <a:srgbClr val="0070C0"/>
              </a:solidFill>
            </a:endParaRPr>
          </a:p>
        </p:txBody>
      </p:sp>
      <p:sp>
        <p:nvSpPr>
          <p:cNvPr id="8" name="TextBox 7"/>
          <p:cNvSpPr txBox="1"/>
          <p:nvPr/>
        </p:nvSpPr>
        <p:spPr>
          <a:xfrm>
            <a:off x="5067243" y="5063067"/>
            <a:ext cx="3387466" cy="584775"/>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and replace “</a:t>
            </a:r>
            <a:r>
              <a:rPr lang="en-US" sz="1600" dirty="0" err="1" smtClean="0">
                <a:solidFill>
                  <a:srgbClr val="0070C0"/>
                </a:solidFill>
              </a:rPr>
              <a:t>make_gds_examples</a:t>
            </a:r>
            <a:r>
              <a:rPr lang="en-US" sz="1600" dirty="0" smtClean="0">
                <a:solidFill>
                  <a:srgbClr val="0070C0"/>
                </a:solidFill>
              </a:rPr>
              <a:t>”</a:t>
            </a:r>
          </a:p>
          <a:p>
            <a:r>
              <a:rPr lang="en-US" sz="1600" dirty="0">
                <a:solidFill>
                  <a:srgbClr val="0070C0"/>
                </a:solidFill>
              </a:rPr>
              <a:t>w</a:t>
            </a:r>
            <a:r>
              <a:rPr lang="en-US" sz="1600" dirty="0" smtClean="0">
                <a:solidFill>
                  <a:srgbClr val="0070C0"/>
                </a:solidFill>
              </a:rPr>
              <a:t>ith “barf”</a:t>
            </a:r>
            <a:endParaRPr lang="en-US" sz="1600" dirty="0">
              <a:solidFill>
                <a:srgbClr val="0070C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91" y="0"/>
            <a:ext cx="8437418" cy="6858000"/>
          </a:xfrm>
          <a:prstGeom prst="rect">
            <a:avLst/>
          </a:prstGeom>
        </p:spPr>
      </p:pic>
      <p:sp>
        <p:nvSpPr>
          <p:cNvPr id="4" name="TextBox 3"/>
          <p:cNvSpPr txBox="1"/>
          <p:nvPr/>
        </p:nvSpPr>
        <p:spPr>
          <a:xfrm>
            <a:off x="1185728" y="3901441"/>
            <a:ext cx="4759636" cy="338554"/>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Make whatever changes you like to the C program</a:t>
            </a:r>
            <a:endParaRPr lang="en-US" sz="1600" dirty="0">
              <a:solidFill>
                <a:srgbClr val="0070C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879" y="1543612"/>
            <a:ext cx="6058518" cy="584775"/>
          </a:xfrm>
          <a:prstGeom prst="rect">
            <a:avLst/>
          </a:prstGeom>
          <a:noFill/>
        </p:spPr>
        <p:txBody>
          <a:bodyPr wrap="none" rtlCol="0">
            <a:spAutoFit/>
          </a:bodyPr>
          <a:lstStyle/>
          <a:p>
            <a:r>
              <a:rPr lang="en-US" sz="1600" dirty="0" smtClean="0"/>
              <a:t>To build the device, the cells are “flattened” to remove hierarchy, </a:t>
            </a:r>
            <a:br>
              <a:rPr lang="en-US" sz="1600" dirty="0" smtClean="0"/>
            </a:br>
            <a:r>
              <a:rPr lang="en-US" sz="1600" dirty="0" smtClean="0"/>
              <a:t>then the layers are extracted into separate files.</a:t>
            </a:r>
            <a:endParaRPr lang="en-US" sz="1600" dirty="0"/>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980" y="2285067"/>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176" y="2285067"/>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481" y="2280429"/>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51279" y="4026039"/>
            <a:ext cx="5971507" cy="1323439"/>
          </a:xfrm>
          <a:prstGeom prst="rect">
            <a:avLst/>
          </a:prstGeom>
          <a:noFill/>
        </p:spPr>
        <p:txBody>
          <a:bodyPr wrap="none" rtlCol="0">
            <a:spAutoFit/>
          </a:bodyPr>
          <a:lstStyle/>
          <a:p>
            <a:r>
              <a:rPr lang="en-US" sz="1600" dirty="0" smtClean="0"/>
              <a:t>But not until later, and not with the CAD program.</a:t>
            </a:r>
          </a:p>
          <a:p>
            <a:endParaRPr lang="en-US" sz="1600" dirty="0"/>
          </a:p>
          <a:p>
            <a:r>
              <a:rPr lang="en-US" sz="1600" dirty="0" smtClean="0"/>
              <a:t>There is a separate program for flattening and extracting layers,</a:t>
            </a:r>
            <a:br>
              <a:rPr lang="en-US" sz="1600" dirty="0" smtClean="0"/>
            </a:br>
            <a:r>
              <a:rPr lang="en-US" sz="1600" dirty="0" smtClean="0"/>
              <a:t>and then fracturing the shapes into simple forms that can be</a:t>
            </a:r>
            <a:br>
              <a:rPr lang="en-US" sz="1600" dirty="0" smtClean="0"/>
            </a:br>
            <a:r>
              <a:rPr lang="en-US" sz="1600" dirty="0" smtClean="0"/>
              <a:t>printed with the e-beam system.</a:t>
            </a:r>
            <a:endParaRPr lang="en-US" sz="1600" dirty="0"/>
          </a:p>
        </p:txBody>
      </p:sp>
    </p:spTree>
    <p:extLst>
      <p:ext uri="{BB962C8B-B14F-4D97-AF65-F5344CB8AC3E}">
        <p14:creationId xmlns:p14="http://schemas.microsoft.com/office/powerpoint/2010/main" val="9748103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99" y="0"/>
            <a:ext cx="8570401" cy="6858000"/>
          </a:xfrm>
          <a:prstGeom prst="rect">
            <a:avLst/>
          </a:prstGeom>
        </p:spPr>
      </p:pic>
      <p:sp>
        <p:nvSpPr>
          <p:cNvPr id="5" name="TextBox 4"/>
          <p:cNvSpPr txBox="1"/>
          <p:nvPr/>
        </p:nvSpPr>
        <p:spPr>
          <a:xfrm>
            <a:off x="1822422" y="2878668"/>
            <a:ext cx="4342856" cy="338554"/>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Compile </a:t>
            </a:r>
            <a:r>
              <a:rPr lang="en-US" sz="1600" dirty="0" err="1" smtClean="0">
                <a:solidFill>
                  <a:srgbClr val="0070C0"/>
                </a:solidFill>
              </a:rPr>
              <a:t>barf.c</a:t>
            </a:r>
            <a:r>
              <a:rPr lang="en-US" sz="1600" dirty="0" smtClean="0">
                <a:solidFill>
                  <a:srgbClr val="0070C0"/>
                </a:solidFill>
              </a:rPr>
              <a:t> with the command “make barf”</a:t>
            </a:r>
            <a:endParaRPr lang="en-US" sz="1600" dirty="0">
              <a:solidFill>
                <a:srgbClr val="0070C0"/>
              </a:solidFill>
            </a:endParaRPr>
          </a:p>
        </p:txBody>
      </p:sp>
      <p:sp>
        <p:nvSpPr>
          <p:cNvPr id="6" name="TextBox 5"/>
          <p:cNvSpPr txBox="1"/>
          <p:nvPr/>
        </p:nvSpPr>
        <p:spPr>
          <a:xfrm>
            <a:off x="1497301" y="3562887"/>
            <a:ext cx="2151551" cy="338554"/>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Run it by typing “barf”</a:t>
            </a:r>
            <a:endParaRPr lang="en-US" sz="1600" dirty="0">
              <a:solidFill>
                <a:srgbClr val="0070C0"/>
              </a:solidFill>
            </a:endParaRPr>
          </a:p>
        </p:txBody>
      </p:sp>
      <p:sp>
        <p:nvSpPr>
          <p:cNvPr id="7" name="TextBox 6"/>
          <p:cNvSpPr txBox="1"/>
          <p:nvPr/>
        </p:nvSpPr>
        <p:spPr>
          <a:xfrm>
            <a:off x="1185728" y="4734561"/>
            <a:ext cx="2855269" cy="584775"/>
          </a:xfrm>
          <a:prstGeom prst="rect">
            <a:avLst/>
          </a:prstGeom>
          <a:solidFill>
            <a:schemeClr val="bg1"/>
          </a:solidFill>
          <a:ln>
            <a:solidFill>
              <a:srgbClr val="0070C0"/>
            </a:solidFill>
          </a:ln>
        </p:spPr>
        <p:txBody>
          <a:bodyPr wrap="none" rtlCol="0">
            <a:spAutoFit/>
          </a:bodyPr>
          <a:lstStyle/>
          <a:p>
            <a:r>
              <a:rPr lang="en-US" sz="1600" dirty="0" smtClean="0">
                <a:solidFill>
                  <a:srgbClr val="0070C0"/>
                </a:solidFill>
              </a:rPr>
              <a:t>Look at the result with Layout</a:t>
            </a:r>
            <a:br>
              <a:rPr lang="en-US" sz="1600" dirty="0" smtClean="0">
                <a:solidFill>
                  <a:srgbClr val="0070C0"/>
                </a:solidFill>
              </a:rPr>
            </a:br>
            <a:r>
              <a:rPr lang="en-US" sz="1600" dirty="0" smtClean="0">
                <a:solidFill>
                  <a:srgbClr val="0070C0"/>
                </a:solidFill>
              </a:rPr>
              <a:t>or any other CAD program</a:t>
            </a:r>
          </a:p>
        </p:txBody>
      </p:sp>
    </p:spTree>
    <p:extLst>
      <p:ext uri="{BB962C8B-B14F-4D97-AF65-F5344CB8AC3E}">
        <p14:creationId xmlns:p14="http://schemas.microsoft.com/office/powerpoint/2010/main" val="7434956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32" y="597899"/>
            <a:ext cx="7801813" cy="6321061"/>
          </a:xfrm>
          <a:prstGeom prst="rect">
            <a:avLst/>
          </a:prstGeom>
        </p:spPr>
      </p:pic>
      <p:sp>
        <p:nvSpPr>
          <p:cNvPr id="3" name="TextBox 2"/>
          <p:cNvSpPr txBox="1"/>
          <p:nvPr/>
        </p:nvSpPr>
        <p:spPr>
          <a:xfrm>
            <a:off x="1428698" y="1360934"/>
            <a:ext cx="7566292" cy="338554"/>
          </a:xfrm>
          <a:prstGeom prst="rect">
            <a:avLst/>
          </a:prstGeom>
          <a:solidFill>
            <a:schemeClr val="bg1"/>
          </a:solidFill>
          <a:ln>
            <a:solidFill>
              <a:srgbClr val="0070C0"/>
            </a:solidFill>
          </a:ln>
        </p:spPr>
        <p:txBody>
          <a:bodyPr wrap="square" rtlCol="0">
            <a:spAutoFit/>
          </a:bodyPr>
          <a:lstStyle/>
          <a:p>
            <a:r>
              <a:rPr lang="en-US" sz="1600" dirty="0" smtClean="0">
                <a:solidFill>
                  <a:srgbClr val="0070C0"/>
                </a:solidFill>
              </a:rPr>
              <a:t>To combine this GDS file with another GDS file, use “attach” in Layout’s File menu</a:t>
            </a:r>
            <a:endParaRPr lang="en-US" sz="1600" dirty="0">
              <a:solidFill>
                <a:srgbClr val="0070C0"/>
              </a:solidFill>
            </a:endParaRPr>
          </a:p>
        </p:txBody>
      </p:sp>
      <p:sp>
        <p:nvSpPr>
          <p:cNvPr id="4" name="Left Arrow 3"/>
          <p:cNvSpPr/>
          <p:nvPr/>
        </p:nvSpPr>
        <p:spPr bwMode="auto">
          <a:xfrm>
            <a:off x="961812" y="1418732"/>
            <a:ext cx="379307" cy="222958"/>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3506350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3035" y="876182"/>
            <a:ext cx="4195699" cy="415498"/>
          </a:xfrm>
          <a:prstGeom prst="rect">
            <a:avLst/>
          </a:prstGeom>
          <a:noFill/>
        </p:spPr>
        <p:txBody>
          <a:bodyPr wrap="none" rtlCol="0">
            <a:spAutoFit/>
          </a:bodyPr>
          <a:lstStyle/>
          <a:p>
            <a:r>
              <a:rPr lang="en-US" dirty="0"/>
              <a:t>Using microscope images in CAD</a:t>
            </a:r>
          </a:p>
        </p:txBody>
      </p:sp>
      <p:sp>
        <p:nvSpPr>
          <p:cNvPr id="5" name="TextBox 4"/>
          <p:cNvSpPr txBox="1"/>
          <p:nvPr/>
        </p:nvSpPr>
        <p:spPr>
          <a:xfrm>
            <a:off x="2106387" y="4430979"/>
            <a:ext cx="4677627" cy="1323439"/>
          </a:xfrm>
          <a:prstGeom prst="rect">
            <a:avLst/>
          </a:prstGeom>
          <a:noFill/>
        </p:spPr>
        <p:txBody>
          <a:bodyPr wrap="none" rtlCol="0">
            <a:spAutoFit/>
          </a:bodyPr>
          <a:lstStyle/>
          <a:p>
            <a:r>
              <a:rPr lang="en-US" sz="1600" dirty="0"/>
              <a:t>Start by adding an image to the background.</a:t>
            </a:r>
          </a:p>
          <a:p>
            <a:r>
              <a:rPr lang="en-US" sz="1600" dirty="0"/>
              <a:t>Look in /public for an image.</a:t>
            </a:r>
          </a:p>
          <a:p>
            <a:endParaRPr lang="en-US" sz="1600" dirty="0"/>
          </a:p>
          <a:p>
            <a:r>
              <a:rPr lang="en-US" sz="1600" dirty="0"/>
              <a:t>At this step X and Y can be scaled </a:t>
            </a:r>
            <a:r>
              <a:rPr lang="en-US" sz="1600" dirty="0" smtClean="0"/>
              <a:t>independently,</a:t>
            </a:r>
            <a:br>
              <a:rPr lang="en-US" sz="1600" dirty="0" smtClean="0"/>
            </a:br>
            <a:r>
              <a:rPr lang="en-US" sz="1600" dirty="0" smtClean="0"/>
              <a:t>and you can rotate the image.</a:t>
            </a:r>
          </a:p>
        </p:txBody>
      </p:sp>
      <p:sp>
        <p:nvSpPr>
          <p:cNvPr id="4" name="TextBox 3"/>
          <p:cNvSpPr txBox="1"/>
          <p:nvPr/>
        </p:nvSpPr>
        <p:spPr>
          <a:xfrm>
            <a:off x="1338147" y="2593473"/>
            <a:ext cx="5447325" cy="1077218"/>
          </a:xfrm>
          <a:prstGeom prst="rect">
            <a:avLst/>
          </a:prstGeom>
          <a:noFill/>
        </p:spPr>
        <p:txBody>
          <a:bodyPr wrap="none" rtlCol="0">
            <a:spAutoFit/>
          </a:bodyPr>
          <a:lstStyle/>
          <a:p>
            <a:r>
              <a:rPr lang="en-US" sz="1600" dirty="0" smtClean="0"/>
              <a:t>If you do not see the “background” panel on the right side,</a:t>
            </a:r>
            <a:br>
              <a:rPr lang="en-US" sz="1600" dirty="0" smtClean="0"/>
            </a:br>
            <a:r>
              <a:rPr lang="en-US" sz="1600" dirty="0" smtClean="0"/>
              <a:t>use the menu: </a:t>
            </a:r>
            <a:br>
              <a:rPr lang="en-US" sz="1600" dirty="0" smtClean="0"/>
            </a:br>
            <a:endParaRPr lang="en-US" sz="1600" dirty="0" smtClean="0"/>
          </a:p>
          <a:p>
            <a:r>
              <a:rPr lang="en-US" sz="1600" i="1" dirty="0" smtClean="0"/>
              <a:t>Utilities </a:t>
            </a:r>
            <a:r>
              <a:rPr lang="en-US" sz="1600" i="1" dirty="0" smtClean="0">
                <a:sym typeface="Wingdings" panose="05000000000000000000" pitchFamily="2" charset="2"/>
              </a:rPr>
              <a:t> </a:t>
            </a:r>
            <a:r>
              <a:rPr lang="en-US" sz="1600" i="1" dirty="0" err="1" smtClean="0">
                <a:sym typeface="Wingdings" panose="05000000000000000000" pitchFamily="2" charset="2"/>
              </a:rPr>
              <a:t>Misc</a:t>
            </a:r>
            <a:r>
              <a:rPr lang="en-US" sz="1600" i="1" dirty="0" smtClean="0">
                <a:sym typeface="Wingdings" panose="05000000000000000000" pitchFamily="2" charset="2"/>
              </a:rPr>
              <a:t>  Set background image</a:t>
            </a:r>
            <a:endParaRPr lang="en-US" sz="1600" i="1" dirty="0" smtClean="0"/>
          </a:p>
        </p:txBody>
      </p:sp>
      <p:pic>
        <p:nvPicPr>
          <p:cNvPr id="6" name="Picture 5"/>
          <p:cNvPicPr>
            <a:picLocks noChangeAspect="1"/>
          </p:cNvPicPr>
          <p:nvPr/>
        </p:nvPicPr>
        <p:blipFill>
          <a:blip r:embed="rId2"/>
          <a:stretch>
            <a:fillRect/>
          </a:stretch>
        </p:blipFill>
        <p:spPr>
          <a:xfrm>
            <a:off x="7241170" y="96592"/>
            <a:ext cx="1668528" cy="665193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484" y="6087806"/>
            <a:ext cx="7988084" cy="584775"/>
          </a:xfrm>
          <a:prstGeom prst="rect">
            <a:avLst/>
          </a:prstGeom>
          <a:noFill/>
        </p:spPr>
        <p:txBody>
          <a:bodyPr wrap="none" rtlCol="0">
            <a:spAutoFit/>
          </a:bodyPr>
          <a:lstStyle/>
          <a:p>
            <a:r>
              <a:rPr lang="en-US" sz="1600" dirty="0"/>
              <a:t>The image can be moved around in the background, but it is not part of the design</a:t>
            </a:r>
          </a:p>
          <a:p>
            <a:r>
              <a:rPr lang="en-US" sz="1600" dirty="0"/>
              <a:t>and it is not inside any particular cell.  U</a:t>
            </a:r>
            <a:r>
              <a:rPr lang="en-US" sz="1600" dirty="0" smtClean="0"/>
              <a:t>se </a:t>
            </a:r>
            <a:r>
              <a:rPr lang="en-US" sz="1600" dirty="0"/>
              <a:t>“</a:t>
            </a:r>
            <a:r>
              <a:rPr lang="en-US" sz="1600" dirty="0" err="1"/>
              <a:t>vectorize</a:t>
            </a:r>
            <a:r>
              <a:rPr lang="en-US" sz="1600" dirty="0" smtClean="0"/>
              <a:t>” to turn this image into polygons.</a:t>
            </a:r>
            <a:endParaRPr lang="en-US" sz="1600" dirty="0"/>
          </a:p>
        </p:txBody>
      </p:sp>
      <p:pic>
        <p:nvPicPr>
          <p:cNvPr id="4" name="Picture 3"/>
          <p:cNvPicPr>
            <a:picLocks noChangeAspect="1"/>
          </p:cNvPicPr>
          <p:nvPr/>
        </p:nvPicPr>
        <p:blipFill>
          <a:blip r:embed="rId2"/>
          <a:stretch>
            <a:fillRect/>
          </a:stretch>
        </p:blipFill>
        <p:spPr>
          <a:xfrm>
            <a:off x="0" y="399849"/>
            <a:ext cx="9144000" cy="5636208"/>
          </a:xfrm>
          <a:prstGeom prst="rect">
            <a:avLst/>
          </a:prstGeom>
        </p:spPr>
      </p:pic>
      <p:sp>
        <p:nvSpPr>
          <p:cNvPr id="5" name="Rectangle 4"/>
          <p:cNvSpPr/>
          <p:nvPr/>
        </p:nvSpPr>
        <p:spPr bwMode="auto">
          <a:xfrm>
            <a:off x="789836" y="36378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6750" y="5922214"/>
            <a:ext cx="8478603" cy="830997"/>
          </a:xfrm>
          <a:prstGeom prst="rect">
            <a:avLst/>
          </a:prstGeom>
          <a:noFill/>
        </p:spPr>
        <p:txBody>
          <a:bodyPr wrap="none" rtlCol="0">
            <a:spAutoFit/>
          </a:bodyPr>
          <a:lstStyle/>
          <a:p>
            <a:r>
              <a:rPr lang="en-US" sz="1600" dirty="0"/>
              <a:t>In the “</a:t>
            </a:r>
            <a:r>
              <a:rPr lang="en-US" sz="1600" dirty="0" err="1"/>
              <a:t>vectorize</a:t>
            </a:r>
            <a:r>
              <a:rPr lang="en-US" sz="1600" dirty="0"/>
              <a:t>” tab, </a:t>
            </a:r>
            <a:r>
              <a:rPr lang="en-US" sz="1600" dirty="0" smtClean="0"/>
              <a:t>click on the tiny “preview</a:t>
            </a:r>
            <a:r>
              <a:rPr lang="en-US" sz="1600" dirty="0"/>
              <a:t>” </a:t>
            </a:r>
            <a:r>
              <a:rPr lang="en-US" sz="1600" dirty="0" smtClean="0"/>
              <a:t>button and then adjust </a:t>
            </a:r>
            <a:r>
              <a:rPr lang="en-US" sz="1600" dirty="0"/>
              <a:t>the parameters.  </a:t>
            </a:r>
            <a:endParaRPr lang="en-US" sz="1600" dirty="0" smtClean="0"/>
          </a:p>
          <a:p>
            <a:r>
              <a:rPr lang="en-US" sz="1600" dirty="0" smtClean="0"/>
              <a:t>The </a:t>
            </a:r>
            <a:r>
              <a:rPr lang="en-US" sz="1600" dirty="0"/>
              <a:t>chosen </a:t>
            </a:r>
            <a:r>
              <a:rPr lang="en-US" sz="1600" dirty="0" smtClean="0"/>
              <a:t>threshold (or the chosen color </a:t>
            </a:r>
            <a:r>
              <a:rPr lang="en-US" sz="1600" dirty="0" err="1" smtClean="0"/>
              <a:t>etc</a:t>
            </a:r>
            <a:r>
              <a:rPr lang="en-US" sz="1600" dirty="0" smtClean="0"/>
              <a:t>) will </a:t>
            </a:r>
            <a:r>
              <a:rPr lang="en-US" sz="1600" dirty="0"/>
              <a:t>be used to turn the image into polygons</a:t>
            </a:r>
            <a:r>
              <a:rPr lang="en-US" sz="1600" dirty="0" smtClean="0"/>
              <a:t>.</a:t>
            </a:r>
          </a:p>
          <a:p>
            <a:r>
              <a:rPr lang="en-US" sz="1600" dirty="0" smtClean="0"/>
              <a:t>Click on “</a:t>
            </a:r>
            <a:r>
              <a:rPr lang="en-US" sz="1600" dirty="0" err="1" smtClean="0"/>
              <a:t>vectorize</a:t>
            </a:r>
            <a:r>
              <a:rPr lang="en-US" sz="1600" dirty="0" smtClean="0"/>
              <a:t>” to make it happen. Rename the cell, and the original image disappears.</a:t>
            </a:r>
            <a:endParaRPr lang="en-US" sz="1600" dirty="0"/>
          </a:p>
        </p:txBody>
      </p:sp>
      <p:pic>
        <p:nvPicPr>
          <p:cNvPr id="4" name="Picture 3"/>
          <p:cNvPicPr>
            <a:picLocks noChangeAspect="1"/>
          </p:cNvPicPr>
          <p:nvPr/>
        </p:nvPicPr>
        <p:blipFill>
          <a:blip r:embed="rId2"/>
          <a:stretch>
            <a:fillRect/>
          </a:stretch>
        </p:blipFill>
        <p:spPr>
          <a:xfrm>
            <a:off x="0" y="286219"/>
            <a:ext cx="9144000" cy="5588911"/>
          </a:xfrm>
          <a:prstGeom prst="rect">
            <a:avLst/>
          </a:prstGeom>
        </p:spPr>
      </p:pic>
      <p:sp>
        <p:nvSpPr>
          <p:cNvPr id="13" name="Freeform 12"/>
          <p:cNvSpPr/>
          <p:nvPr/>
        </p:nvSpPr>
        <p:spPr bwMode="auto">
          <a:xfrm>
            <a:off x="8413083" y="1783724"/>
            <a:ext cx="675789" cy="1970468"/>
          </a:xfrm>
          <a:custGeom>
            <a:avLst/>
            <a:gdLst>
              <a:gd name="connsiteX0" fmla="*/ 177125 w 675789"/>
              <a:gd name="connsiteY0" fmla="*/ 1970468 h 1970468"/>
              <a:gd name="connsiteX1" fmla="*/ 3261 w 675789"/>
              <a:gd name="connsiteY1" fmla="*/ 1448873 h 1970468"/>
              <a:gd name="connsiteX2" fmla="*/ 312354 w 675789"/>
              <a:gd name="connsiteY2" fmla="*/ 1023870 h 1970468"/>
              <a:gd name="connsiteX3" fmla="*/ 660083 w 675789"/>
              <a:gd name="connsiteY3" fmla="*/ 534473 h 1970468"/>
              <a:gd name="connsiteX4" fmla="*/ 582810 w 675789"/>
              <a:gd name="connsiteY4" fmla="*/ 115910 h 1970468"/>
              <a:gd name="connsiteX5" fmla="*/ 286596 w 675789"/>
              <a:gd name="connsiteY5" fmla="*/ 70834 h 1970468"/>
              <a:gd name="connsiteX6" fmla="*/ 402506 w 675789"/>
              <a:gd name="connsiteY6" fmla="*/ 0 h 19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789" h="1970468">
                <a:moveTo>
                  <a:pt x="177125" y="1970468"/>
                </a:moveTo>
                <a:cubicBezTo>
                  <a:pt x="78924" y="1788553"/>
                  <a:pt x="-19277" y="1606639"/>
                  <a:pt x="3261" y="1448873"/>
                </a:cubicBezTo>
                <a:cubicBezTo>
                  <a:pt x="25799" y="1291107"/>
                  <a:pt x="202884" y="1176270"/>
                  <a:pt x="312354" y="1023870"/>
                </a:cubicBezTo>
                <a:cubicBezTo>
                  <a:pt x="421824" y="871470"/>
                  <a:pt x="615007" y="685800"/>
                  <a:pt x="660083" y="534473"/>
                </a:cubicBezTo>
                <a:cubicBezTo>
                  <a:pt x="705159" y="383146"/>
                  <a:pt x="645058" y="193183"/>
                  <a:pt x="582810" y="115910"/>
                </a:cubicBezTo>
                <a:cubicBezTo>
                  <a:pt x="520562" y="38637"/>
                  <a:pt x="316646" y="90152"/>
                  <a:pt x="286596" y="70834"/>
                </a:cubicBezTo>
                <a:cubicBezTo>
                  <a:pt x="256546" y="51516"/>
                  <a:pt x="329526" y="25758"/>
                  <a:pt x="402506" y="0"/>
                </a:cubicBezTo>
              </a:path>
            </a:pathLst>
          </a:cu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cxnSp>
        <p:nvCxnSpPr>
          <p:cNvPr id="17" name="Straight Connector 16"/>
          <p:cNvCxnSpPr/>
          <p:nvPr/>
        </p:nvCxnSpPr>
        <p:spPr bwMode="auto">
          <a:xfrm>
            <a:off x="8673920" y="1861019"/>
            <a:ext cx="154546" cy="109470"/>
          </a:xfrm>
          <a:prstGeom prst="line">
            <a:avLst/>
          </a:prstGeom>
          <a:solidFill>
            <a:schemeClr val="accent1"/>
          </a:solidFill>
          <a:ln w="25400" cap="flat" cmpd="sng" algn="ctr">
            <a:solidFill>
              <a:srgbClr val="0070C0"/>
            </a:solidFill>
            <a:prstDash val="solid"/>
            <a:round/>
            <a:headEnd type="none" w="med" len="med"/>
            <a:tailEnd type="none" w="med" len="med"/>
          </a:ln>
          <a:effectLst/>
        </p:spPr>
      </p:cxnSp>
      <p:sp>
        <p:nvSpPr>
          <p:cNvPr id="18" name="TextBox 17"/>
          <p:cNvSpPr txBox="1"/>
          <p:nvPr/>
        </p:nvSpPr>
        <p:spPr>
          <a:xfrm>
            <a:off x="8139448" y="3779964"/>
            <a:ext cx="934871" cy="1169551"/>
          </a:xfrm>
          <a:prstGeom prst="rect">
            <a:avLst/>
          </a:prstGeom>
          <a:noFill/>
        </p:spPr>
        <p:txBody>
          <a:bodyPr wrap="none" rtlCol="0">
            <a:spAutoFit/>
          </a:bodyPr>
          <a:lstStyle/>
          <a:p>
            <a:r>
              <a:rPr lang="en-US" sz="1000" dirty="0" smtClean="0"/>
              <a:t>Here is the</a:t>
            </a:r>
            <a:br>
              <a:rPr lang="en-US" sz="1000" dirty="0" smtClean="0"/>
            </a:br>
            <a:r>
              <a:rPr lang="en-US" sz="1000" dirty="0" smtClean="0"/>
              <a:t>absurdly tiny</a:t>
            </a:r>
            <a:br>
              <a:rPr lang="en-US" sz="1000" dirty="0" smtClean="0"/>
            </a:br>
            <a:r>
              <a:rPr lang="en-US" sz="1000" dirty="0" smtClean="0"/>
              <a:t>PREVIEW</a:t>
            </a:r>
            <a:br>
              <a:rPr lang="en-US" sz="1000" dirty="0" smtClean="0"/>
            </a:br>
            <a:r>
              <a:rPr lang="en-US" sz="1000" dirty="0" smtClean="0"/>
              <a:t>button. Press</a:t>
            </a:r>
            <a:br>
              <a:rPr lang="en-US" sz="1000" dirty="0" smtClean="0"/>
            </a:br>
            <a:r>
              <a:rPr lang="en-US" sz="1000" dirty="0" smtClean="0"/>
              <a:t>this and then</a:t>
            </a:r>
            <a:br>
              <a:rPr lang="en-US" sz="1000" dirty="0" smtClean="0"/>
            </a:br>
            <a:r>
              <a:rPr lang="en-US" sz="1000" dirty="0" smtClean="0"/>
              <a:t>change the </a:t>
            </a:r>
            <a:br>
              <a:rPr lang="en-US" sz="1000" dirty="0" smtClean="0"/>
            </a:br>
            <a:r>
              <a:rPr lang="en-US" sz="1000" dirty="0" smtClean="0"/>
              <a:t>range</a:t>
            </a:r>
            <a:endParaRPr lang="en-US" sz="1000" dirty="0"/>
          </a:p>
        </p:txBody>
      </p:sp>
      <p:sp>
        <p:nvSpPr>
          <p:cNvPr id="7" name="Rectangle 6"/>
          <p:cNvSpPr/>
          <p:nvPr/>
        </p:nvSpPr>
        <p:spPr bwMode="auto">
          <a:xfrm>
            <a:off x="780004" y="26546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5279" y="5727225"/>
            <a:ext cx="7774372" cy="830997"/>
          </a:xfrm>
          <a:prstGeom prst="rect">
            <a:avLst/>
          </a:prstGeom>
          <a:noFill/>
        </p:spPr>
        <p:txBody>
          <a:bodyPr wrap="none" rtlCol="0">
            <a:spAutoFit/>
          </a:bodyPr>
          <a:lstStyle/>
          <a:p>
            <a:r>
              <a:rPr lang="en-US" sz="1600" dirty="0" smtClean="0"/>
              <a:t>Here we show the image cell placed inside a cell of fiducial marks. We selected </a:t>
            </a:r>
            <a:r>
              <a:rPr lang="en-US" sz="1600" dirty="0"/>
              <a:t>the </a:t>
            </a:r>
            <a:r>
              <a:rPr lang="en-US" sz="1600" dirty="0" smtClean="0"/>
              <a:t/>
            </a:r>
            <a:br>
              <a:rPr lang="en-US" sz="1600" dirty="0" smtClean="0"/>
            </a:br>
            <a:r>
              <a:rPr lang="en-US" sz="1600" dirty="0" smtClean="0"/>
              <a:t>image </a:t>
            </a:r>
            <a:r>
              <a:rPr lang="en-US" sz="1600" dirty="0"/>
              <a:t>cell, then </a:t>
            </a:r>
            <a:r>
              <a:rPr lang="en-US" sz="1600" dirty="0" smtClean="0"/>
              <a:t>right-clicked </a:t>
            </a:r>
            <a:r>
              <a:rPr lang="en-US" sz="1600" dirty="0"/>
              <a:t>to change scaling and </a:t>
            </a:r>
            <a:r>
              <a:rPr lang="en-US" sz="1600" dirty="0" smtClean="0"/>
              <a:t>rotation. We put the image on</a:t>
            </a:r>
            <a:br>
              <a:rPr lang="en-US" sz="1600" dirty="0" smtClean="0"/>
            </a:br>
            <a:r>
              <a:rPr lang="en-US" sz="1600" dirty="0" smtClean="0"/>
              <a:t>an unused layer, so we could design contact pads around it. </a:t>
            </a:r>
          </a:p>
        </p:txBody>
      </p:sp>
      <p:pic>
        <p:nvPicPr>
          <p:cNvPr id="4" name="Picture 3"/>
          <p:cNvPicPr>
            <a:picLocks noChangeAspect="1"/>
          </p:cNvPicPr>
          <p:nvPr/>
        </p:nvPicPr>
        <p:blipFill>
          <a:blip r:embed="rId2"/>
          <a:stretch>
            <a:fillRect/>
          </a:stretch>
        </p:blipFill>
        <p:spPr>
          <a:xfrm>
            <a:off x="0" y="0"/>
            <a:ext cx="9144000" cy="5618850"/>
          </a:xfrm>
          <a:prstGeom prst="rect">
            <a:avLst/>
          </a:prstGeom>
        </p:spPr>
      </p:pic>
      <p:sp>
        <p:nvSpPr>
          <p:cNvPr id="5" name="Rectangle 4"/>
          <p:cNvSpPr/>
          <p:nvPr/>
        </p:nvSpPr>
        <p:spPr bwMode="auto">
          <a:xfrm>
            <a:off x="784920" y="-4425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9361" y="1605386"/>
            <a:ext cx="6410729" cy="3539430"/>
          </a:xfrm>
          <a:prstGeom prst="rect">
            <a:avLst/>
          </a:prstGeom>
          <a:noFill/>
        </p:spPr>
        <p:txBody>
          <a:bodyPr wrap="none" rtlCol="0">
            <a:spAutoFit/>
          </a:bodyPr>
          <a:lstStyle/>
          <a:p>
            <a:r>
              <a:rPr lang="en-US" sz="1600" b="1" dirty="0" smtClean="0"/>
              <a:t>Converting images to exposable shapes</a:t>
            </a:r>
          </a:p>
          <a:p>
            <a:endParaRPr lang="en-US" sz="1600" dirty="0"/>
          </a:p>
          <a:p>
            <a:endParaRPr lang="en-US" sz="1600" dirty="0" smtClean="0"/>
          </a:p>
          <a:p>
            <a:r>
              <a:rPr lang="en-US" sz="1600" dirty="0" smtClean="0"/>
              <a:t>Simple </a:t>
            </a:r>
            <a:r>
              <a:rPr lang="en-US" sz="1600" dirty="0" err="1" smtClean="0"/>
              <a:t>thresholding</a:t>
            </a:r>
            <a:r>
              <a:rPr lang="en-US" sz="1600" dirty="0" smtClean="0"/>
              <a:t>, as shown above, is not a good way to prepare</a:t>
            </a:r>
            <a:br>
              <a:rPr lang="en-US" sz="1600" dirty="0" smtClean="0"/>
            </a:br>
            <a:r>
              <a:rPr lang="en-US" sz="1600" dirty="0" smtClean="0"/>
              <a:t>images for printing with e-beam or photo-lithography. </a:t>
            </a:r>
          </a:p>
          <a:p>
            <a:endParaRPr lang="en-US" sz="1600" dirty="0"/>
          </a:p>
          <a:p>
            <a:r>
              <a:rPr lang="en-US" sz="1600" dirty="0" smtClean="0"/>
              <a:t>Since you are using a binary tone printing process, the image should</a:t>
            </a:r>
            <a:br>
              <a:rPr lang="en-US" sz="1600" dirty="0" smtClean="0"/>
            </a:br>
            <a:r>
              <a:rPr lang="en-US" sz="1600" dirty="0" smtClean="0"/>
              <a:t>be converted to grey-scale, and then the grey scales should be</a:t>
            </a:r>
            <a:br>
              <a:rPr lang="en-US" sz="1600" dirty="0" smtClean="0"/>
            </a:br>
            <a:r>
              <a:rPr lang="en-US" sz="1600" dirty="0" smtClean="0"/>
              <a:t>represented by different densities of dots. This dot representation</a:t>
            </a:r>
            <a:br>
              <a:rPr lang="en-US" sz="1600" dirty="0" smtClean="0"/>
            </a:br>
            <a:r>
              <a:rPr lang="en-US" sz="1600" dirty="0" smtClean="0"/>
              <a:t>is called “half tone” or “newsprint”.</a:t>
            </a:r>
          </a:p>
          <a:p>
            <a:endParaRPr lang="en-US" sz="1600" dirty="0"/>
          </a:p>
          <a:p>
            <a:r>
              <a:rPr lang="en-US" sz="1600" dirty="0" smtClean="0"/>
              <a:t>Start by opening an image in gimp. (You could instead use </a:t>
            </a:r>
            <a:br>
              <a:rPr lang="en-US" sz="1600" dirty="0" smtClean="0"/>
            </a:br>
            <a:r>
              <a:rPr lang="en-US" sz="1600" dirty="0" smtClean="0"/>
              <a:t>Photoshop, but this tutorial uses gimp, which is free and runs on</a:t>
            </a:r>
            <a:br>
              <a:rPr lang="en-US" sz="1600" dirty="0" smtClean="0"/>
            </a:br>
            <a:r>
              <a:rPr lang="en-US" sz="1600" dirty="0" smtClean="0"/>
              <a:t>any operating system.)</a:t>
            </a:r>
            <a:endParaRPr lang="en-US" sz="1600" dirty="0"/>
          </a:p>
        </p:txBody>
      </p:sp>
    </p:spTree>
    <p:extLst>
      <p:ext uri="{BB962C8B-B14F-4D97-AF65-F5344CB8AC3E}">
        <p14:creationId xmlns:p14="http://schemas.microsoft.com/office/powerpoint/2010/main" val="11158676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900"/>
            <a:ext cx="9144000" cy="58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9654" y="4700799"/>
            <a:ext cx="6325771" cy="338554"/>
          </a:xfrm>
          <a:prstGeom prst="rect">
            <a:avLst/>
          </a:prstGeom>
          <a:noFill/>
        </p:spPr>
        <p:txBody>
          <a:bodyPr wrap="none" rtlCol="0">
            <a:spAutoFit/>
          </a:bodyPr>
          <a:lstStyle/>
          <a:p>
            <a:r>
              <a:rPr lang="en-US" sz="1600" dirty="0" smtClean="0">
                <a:solidFill>
                  <a:schemeClr val="bg1"/>
                </a:solidFill>
              </a:rPr>
              <a:t>Convert the image to grayscale, using Image </a:t>
            </a:r>
            <a:r>
              <a:rPr lang="en-US" sz="1600" dirty="0" smtClean="0">
                <a:solidFill>
                  <a:schemeClr val="bg1"/>
                </a:solidFill>
                <a:sym typeface="Wingdings" pitchFamily="2" charset="2"/>
              </a:rPr>
              <a:t> Mode  Grayscale</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005"/>
            <a:ext cx="9144000" cy="592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04881" y="1524106"/>
            <a:ext cx="5296643" cy="584775"/>
          </a:xfrm>
          <a:prstGeom prst="rect">
            <a:avLst/>
          </a:prstGeom>
          <a:noFill/>
        </p:spPr>
        <p:txBody>
          <a:bodyPr wrap="none" rtlCol="0">
            <a:spAutoFit/>
          </a:bodyPr>
          <a:lstStyle/>
          <a:p>
            <a:r>
              <a:rPr lang="en-US" sz="1600" dirty="0" smtClean="0">
                <a:solidFill>
                  <a:schemeClr val="bg1"/>
                </a:solidFill>
              </a:rPr>
              <a:t>Adjust the brightness and contrast, keeping in mind that </a:t>
            </a:r>
            <a:br>
              <a:rPr lang="en-US" sz="1600" dirty="0" smtClean="0">
                <a:solidFill>
                  <a:schemeClr val="bg1"/>
                </a:solidFill>
              </a:rPr>
            </a:br>
            <a:r>
              <a:rPr lang="en-US" sz="1600" dirty="0" smtClean="0">
                <a:solidFill>
                  <a:schemeClr val="bg1"/>
                </a:solidFill>
              </a:rPr>
              <a:t>the bright parts will be exposed as shapes.</a:t>
            </a:r>
            <a:endParaRPr lang="en-US" sz="1600" dirty="0">
              <a:solidFill>
                <a:schemeClr val="bg1"/>
              </a:solidFill>
            </a:endParaRPr>
          </a:p>
        </p:txBody>
      </p:sp>
      <p:sp>
        <p:nvSpPr>
          <p:cNvPr id="4" name="TextBox 3"/>
          <p:cNvSpPr txBox="1"/>
          <p:nvPr/>
        </p:nvSpPr>
        <p:spPr>
          <a:xfrm>
            <a:off x="2156987" y="5269759"/>
            <a:ext cx="4537589" cy="584775"/>
          </a:xfrm>
          <a:prstGeom prst="rect">
            <a:avLst/>
          </a:prstGeom>
          <a:noFill/>
        </p:spPr>
        <p:txBody>
          <a:bodyPr wrap="none" rtlCol="0">
            <a:spAutoFit/>
          </a:bodyPr>
          <a:lstStyle/>
          <a:p>
            <a:r>
              <a:rPr lang="en-US" sz="1600" dirty="0" smtClean="0">
                <a:solidFill>
                  <a:schemeClr val="bg1"/>
                </a:solidFill>
              </a:rPr>
              <a:t>If necessary, invert the tone with colors </a:t>
            </a:r>
            <a:r>
              <a:rPr lang="en-US" sz="1600" dirty="0" smtClean="0">
                <a:solidFill>
                  <a:schemeClr val="bg1"/>
                </a:solidFill>
                <a:sym typeface="Wingdings" pitchFamily="2" charset="2"/>
              </a:rPr>
              <a:t> invert</a:t>
            </a:r>
            <a:r>
              <a:rPr lang="en-US" sz="1600" dirty="0" smtClean="0">
                <a:solidFill>
                  <a:schemeClr val="bg1"/>
                </a:solidFill>
              </a:rPr>
              <a:t/>
            </a:r>
            <a:br>
              <a:rPr lang="en-US" sz="1600" dirty="0" smtClean="0">
                <a:solidFill>
                  <a:schemeClr val="bg1"/>
                </a:solidFill>
              </a:rPr>
            </a:br>
            <a:endParaRPr lang="en-US" sz="1600" dirty="0">
              <a:solidFill>
                <a:schemeClr val="bg1"/>
              </a:solidFill>
            </a:endParaRPr>
          </a:p>
        </p:txBody>
      </p:sp>
    </p:spTree>
    <p:extLst>
      <p:ext uri="{BB962C8B-B14F-4D97-AF65-F5344CB8AC3E}">
        <p14:creationId xmlns:p14="http://schemas.microsoft.com/office/powerpoint/2010/main" val="3496785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9912"/>
            <a:ext cx="9144000" cy="567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22208" y="1592972"/>
            <a:ext cx="3550972" cy="584775"/>
          </a:xfrm>
          <a:prstGeom prst="rect">
            <a:avLst/>
          </a:prstGeom>
          <a:noFill/>
        </p:spPr>
        <p:txBody>
          <a:bodyPr wrap="none" rtlCol="0">
            <a:spAutoFit/>
          </a:bodyPr>
          <a:lstStyle/>
          <a:p>
            <a:r>
              <a:rPr lang="en-US" sz="1600" dirty="0" smtClean="0">
                <a:solidFill>
                  <a:schemeClr val="bg1"/>
                </a:solidFill>
              </a:rPr>
              <a:t>Convert the image to half-tone using </a:t>
            </a:r>
            <a:br>
              <a:rPr lang="en-US" sz="1600" dirty="0" smtClean="0">
                <a:solidFill>
                  <a:schemeClr val="bg1"/>
                </a:solidFill>
              </a:rPr>
            </a:br>
            <a:r>
              <a:rPr lang="en-US" sz="1600" dirty="0" smtClean="0">
                <a:solidFill>
                  <a:schemeClr val="bg1"/>
                </a:solidFill>
              </a:rPr>
              <a:t>gimp’s function “Newsprint”</a:t>
            </a:r>
            <a:endParaRPr lang="en-US" sz="1600" dirty="0">
              <a:solidFill>
                <a:schemeClr val="bg1"/>
              </a:solidFill>
            </a:endParaRPr>
          </a:p>
        </p:txBody>
      </p:sp>
    </p:spTree>
    <p:extLst>
      <p:ext uri="{BB962C8B-B14F-4D97-AF65-F5344CB8AC3E}">
        <p14:creationId xmlns:p14="http://schemas.microsoft.com/office/powerpoint/2010/main" val="2740727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905760" y="2194579"/>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3" name="Rectangle 2"/>
          <p:cNvSpPr/>
          <p:nvPr/>
        </p:nvSpPr>
        <p:spPr bwMode="auto">
          <a:xfrm>
            <a:off x="5821680" y="2194578"/>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Rectangle 3"/>
          <p:cNvSpPr/>
          <p:nvPr/>
        </p:nvSpPr>
        <p:spPr bwMode="auto">
          <a:xfrm>
            <a:off x="290575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5" name="Rectangle 4"/>
          <p:cNvSpPr/>
          <p:nvPr/>
        </p:nvSpPr>
        <p:spPr bwMode="auto">
          <a:xfrm>
            <a:off x="582167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3156373" y="3860819"/>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7" name="Rectangle 6"/>
          <p:cNvSpPr/>
          <p:nvPr/>
        </p:nvSpPr>
        <p:spPr bwMode="auto">
          <a:xfrm>
            <a:off x="3156372" y="2821112"/>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8" name="Rectangle 7"/>
          <p:cNvSpPr/>
          <p:nvPr/>
        </p:nvSpPr>
        <p:spPr bwMode="auto">
          <a:xfrm>
            <a:off x="5350932" y="3383299"/>
            <a:ext cx="470747"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9" name="Rectangle 8"/>
          <p:cNvSpPr/>
          <p:nvPr/>
        </p:nvSpPr>
        <p:spPr bwMode="auto">
          <a:xfrm>
            <a:off x="4548293" y="3379912"/>
            <a:ext cx="71120" cy="62992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0" name="Rectangle 9"/>
          <p:cNvSpPr/>
          <p:nvPr/>
        </p:nvSpPr>
        <p:spPr bwMode="auto">
          <a:xfrm>
            <a:off x="4412826" y="3618672"/>
            <a:ext cx="938106" cy="1524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1" name="Rectangle 10"/>
          <p:cNvSpPr/>
          <p:nvPr/>
        </p:nvSpPr>
        <p:spPr bwMode="auto">
          <a:xfrm>
            <a:off x="4452619" y="3785466"/>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2" name="Rectangle 11"/>
          <p:cNvSpPr/>
          <p:nvPr/>
        </p:nvSpPr>
        <p:spPr bwMode="auto">
          <a:xfrm>
            <a:off x="4452618" y="3390072"/>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4" name="Rectangle 13"/>
          <p:cNvSpPr/>
          <p:nvPr/>
        </p:nvSpPr>
        <p:spPr bwMode="auto">
          <a:xfrm>
            <a:off x="4280747" y="3937019"/>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5" name="Rectangle 14"/>
          <p:cNvSpPr/>
          <p:nvPr/>
        </p:nvSpPr>
        <p:spPr bwMode="auto">
          <a:xfrm>
            <a:off x="4280746" y="3374832"/>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6" name="Rectangle 15"/>
          <p:cNvSpPr/>
          <p:nvPr/>
        </p:nvSpPr>
        <p:spPr bwMode="auto">
          <a:xfrm>
            <a:off x="2573867" y="1849139"/>
            <a:ext cx="3948853" cy="388112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17" name="TextBox 16"/>
          <p:cNvSpPr txBox="1"/>
          <p:nvPr/>
        </p:nvSpPr>
        <p:spPr>
          <a:xfrm>
            <a:off x="907627" y="555423"/>
            <a:ext cx="5660524" cy="1015663"/>
          </a:xfrm>
          <a:prstGeom prst="rect">
            <a:avLst/>
          </a:prstGeom>
          <a:noFill/>
        </p:spPr>
        <p:txBody>
          <a:bodyPr wrap="none" rtlCol="0">
            <a:spAutoFit/>
          </a:bodyPr>
          <a:lstStyle/>
          <a:p>
            <a:r>
              <a:rPr lang="en-US" b="1" dirty="0" smtClean="0"/>
              <a:t>Remember this:</a:t>
            </a:r>
          </a:p>
          <a:p>
            <a:endParaRPr lang="en-US" dirty="0"/>
          </a:p>
          <a:p>
            <a:r>
              <a:rPr lang="en-US" sz="1800" dirty="0" smtClean="0"/>
              <a:t>The top-level cell should look just like the final device.</a:t>
            </a:r>
            <a:endParaRPr lang="en-US" sz="1800" dirty="0"/>
          </a:p>
        </p:txBody>
      </p:sp>
      <p:sp>
        <p:nvSpPr>
          <p:cNvPr id="18" name="TextBox 17"/>
          <p:cNvSpPr txBox="1"/>
          <p:nvPr/>
        </p:nvSpPr>
        <p:spPr>
          <a:xfrm>
            <a:off x="1165013" y="6055374"/>
            <a:ext cx="7464416" cy="646331"/>
          </a:xfrm>
          <a:prstGeom prst="rect">
            <a:avLst/>
          </a:prstGeom>
          <a:noFill/>
        </p:spPr>
        <p:txBody>
          <a:bodyPr wrap="none" rtlCol="0">
            <a:spAutoFit/>
          </a:bodyPr>
          <a:lstStyle/>
          <a:p>
            <a:r>
              <a:rPr lang="en-US" sz="1800" dirty="0" smtClean="0"/>
              <a:t>e.g., alignment marks do not go into a separate FILE </a:t>
            </a:r>
            <a:br>
              <a:rPr lang="en-US" sz="1800" dirty="0" smtClean="0"/>
            </a:br>
            <a:r>
              <a:rPr lang="en-US" sz="1800" dirty="0" smtClean="0"/>
              <a:t>they go on a separate LAYER.  </a:t>
            </a:r>
            <a:r>
              <a:rPr lang="en-US" sz="1800" dirty="0" smtClean="0">
                <a:solidFill>
                  <a:srgbClr val="C00000"/>
                </a:solidFill>
              </a:rPr>
              <a:t>Do not make this typical, stupid mistake.</a:t>
            </a:r>
            <a:endParaRPr lang="en-US" sz="1800" dirty="0">
              <a:solidFill>
                <a:srgbClr val="C00000"/>
              </a:solidFill>
            </a:endParaRPr>
          </a:p>
        </p:txBody>
      </p:sp>
    </p:spTree>
    <p:extLst>
      <p:ext uri="{BB962C8B-B14F-4D97-AF65-F5344CB8AC3E}">
        <p14:creationId xmlns:p14="http://schemas.microsoft.com/office/powerpoint/2010/main" val="32496648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7894"/>
            <a:ext cx="9144000" cy="571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06102" y="1240758"/>
            <a:ext cx="4403770" cy="584775"/>
          </a:xfrm>
          <a:prstGeom prst="rect">
            <a:avLst/>
          </a:prstGeom>
          <a:noFill/>
        </p:spPr>
        <p:txBody>
          <a:bodyPr wrap="none" rtlCol="0">
            <a:spAutoFit/>
          </a:bodyPr>
          <a:lstStyle/>
          <a:p>
            <a:r>
              <a:rPr lang="en-US" sz="1600" dirty="0" smtClean="0">
                <a:solidFill>
                  <a:schemeClr val="bg1"/>
                </a:solidFill>
              </a:rPr>
              <a:t>Use a small cell size and oversampling of ~6.</a:t>
            </a:r>
          </a:p>
          <a:p>
            <a:r>
              <a:rPr lang="en-US" sz="1600" dirty="0" smtClean="0">
                <a:solidFill>
                  <a:schemeClr val="bg1"/>
                </a:solidFill>
              </a:rPr>
              <a:t>Play with the angle to get the best antialiasing.</a:t>
            </a:r>
            <a:endParaRPr lang="en-US" sz="1600" dirty="0">
              <a:solidFill>
                <a:schemeClr val="bg1"/>
              </a:solidFill>
            </a:endParaRPr>
          </a:p>
        </p:txBody>
      </p:sp>
    </p:spTree>
    <p:extLst>
      <p:ext uri="{BB962C8B-B14F-4D97-AF65-F5344CB8AC3E}">
        <p14:creationId xmlns:p14="http://schemas.microsoft.com/office/powerpoint/2010/main" val="42157623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304"/>
            <a:ext cx="9144000" cy="569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811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0907" y="1205760"/>
            <a:ext cx="4199676" cy="4524315"/>
          </a:xfrm>
          <a:prstGeom prst="rect">
            <a:avLst/>
          </a:prstGeom>
          <a:noFill/>
        </p:spPr>
        <p:txBody>
          <a:bodyPr wrap="none" rtlCol="0">
            <a:spAutoFit/>
          </a:bodyPr>
          <a:lstStyle/>
          <a:p>
            <a:r>
              <a:rPr lang="en-US" sz="1600" dirty="0" smtClean="0"/>
              <a:t>Save the image in TIFF format (</a:t>
            </a:r>
            <a:r>
              <a:rPr lang="en-US" sz="1600" dirty="0" err="1" smtClean="0"/>
              <a:t>filename.tif</a:t>
            </a:r>
            <a:r>
              <a:rPr lang="en-US" sz="1600" dirty="0" smtClean="0"/>
              <a:t>) </a:t>
            </a:r>
            <a:r>
              <a:rPr lang="en-US" sz="1600" dirty="0"/>
              <a:t/>
            </a:r>
            <a:br>
              <a:rPr lang="en-US" sz="1600" dirty="0"/>
            </a:br>
            <a:r>
              <a:rPr lang="en-US" sz="1600" dirty="0" smtClean="0"/>
              <a:t>then convert the bright pixels to polygons </a:t>
            </a:r>
            <a:br>
              <a:rPr lang="en-US" sz="1600" dirty="0" smtClean="0"/>
            </a:br>
            <a:r>
              <a:rPr lang="en-US" sz="1600" dirty="0" smtClean="0"/>
              <a:t>in CIF format.</a:t>
            </a:r>
          </a:p>
          <a:p>
            <a:endParaRPr lang="en-US" sz="1600" dirty="0"/>
          </a:p>
          <a:p>
            <a:r>
              <a:rPr lang="en-US" sz="1600" dirty="0" smtClean="0"/>
              <a:t>From a terminal window, use</a:t>
            </a:r>
          </a:p>
          <a:p>
            <a:endParaRPr lang="en-US" sz="1600" dirty="0" smtClean="0"/>
          </a:p>
          <a:p>
            <a:r>
              <a:rPr lang="en-US" sz="1600" dirty="0"/>
              <a:t>	</a:t>
            </a:r>
            <a:r>
              <a:rPr lang="en-US" sz="1600" b="1" dirty="0" smtClean="0">
                <a:latin typeface="Courier New" pitchFamily="49" charset="0"/>
                <a:cs typeface="Courier New" pitchFamily="49" charset="0"/>
              </a:rPr>
              <a:t>tif2gds filename</a:t>
            </a:r>
          </a:p>
          <a:p>
            <a:endParaRPr lang="en-US" sz="1600" dirty="0"/>
          </a:p>
          <a:p>
            <a:r>
              <a:rPr lang="en-US" sz="1600" dirty="0" smtClean="0"/>
              <a:t>to convert </a:t>
            </a:r>
            <a:r>
              <a:rPr lang="en-US" sz="1600" dirty="0" err="1" smtClean="0"/>
              <a:t>filename.tif</a:t>
            </a:r>
            <a:r>
              <a:rPr lang="en-US" sz="1600" dirty="0" smtClean="0"/>
              <a:t> to </a:t>
            </a:r>
            <a:r>
              <a:rPr lang="en-US" sz="1600" dirty="0" err="1" smtClean="0"/>
              <a:t>filename.gds</a:t>
            </a:r>
            <a:endParaRPr lang="en-US" sz="1600" dirty="0" smtClean="0"/>
          </a:p>
          <a:p>
            <a:endParaRPr lang="en-US" sz="1600" dirty="0"/>
          </a:p>
          <a:p>
            <a:r>
              <a:rPr lang="en-US" sz="1600" dirty="0" smtClean="0"/>
              <a:t>Start the CAD program with the command</a:t>
            </a:r>
          </a:p>
          <a:p>
            <a:endParaRPr lang="en-US" sz="1600" dirty="0"/>
          </a:p>
          <a:p>
            <a:r>
              <a:rPr lang="en-US" sz="1600" dirty="0" smtClean="0"/>
              <a:t>	</a:t>
            </a:r>
            <a:r>
              <a:rPr lang="en-US" sz="1600" b="1" dirty="0" smtClean="0">
                <a:latin typeface="Courier New" pitchFamily="49" charset="0"/>
                <a:cs typeface="Courier New" pitchFamily="49" charset="0"/>
              </a:rPr>
              <a:t>layout</a:t>
            </a:r>
          </a:p>
          <a:p>
            <a:endParaRPr lang="en-US" sz="1600" dirty="0"/>
          </a:p>
          <a:p>
            <a:r>
              <a:rPr lang="en-US" sz="1600" dirty="0" smtClean="0"/>
              <a:t>then open the file </a:t>
            </a:r>
            <a:r>
              <a:rPr lang="en-US" sz="1600" dirty="0" err="1" smtClean="0"/>
              <a:t>filename.gds</a:t>
            </a:r>
            <a:endParaRPr lang="en-US" sz="1600" dirty="0" smtClean="0"/>
          </a:p>
          <a:p>
            <a:endParaRPr lang="en-US" sz="1600" dirty="0"/>
          </a:p>
          <a:p>
            <a:endParaRPr lang="en-US" sz="1600" dirty="0" smtClean="0"/>
          </a:p>
          <a:p>
            <a:endParaRPr lang="en-US" sz="1600" dirty="0" smtClean="0"/>
          </a:p>
        </p:txBody>
      </p:sp>
    </p:spTree>
    <p:extLst>
      <p:ext uri="{BB962C8B-B14F-4D97-AF65-F5344CB8AC3E}">
        <p14:creationId xmlns:p14="http://schemas.microsoft.com/office/powerpoint/2010/main" val="35017254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00"/>
            <a:ext cx="9144000" cy="668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Up Arrow 2"/>
          <p:cNvSpPr/>
          <p:nvPr/>
        </p:nvSpPr>
        <p:spPr bwMode="auto">
          <a:xfrm rot="19225173">
            <a:off x="717468" y="43561"/>
            <a:ext cx="269060" cy="177816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2" name="Rounded Rectangle 1"/>
          <p:cNvSpPr/>
          <p:nvPr/>
        </p:nvSpPr>
        <p:spPr bwMode="auto">
          <a:xfrm>
            <a:off x="1295657" y="1639629"/>
            <a:ext cx="2672671" cy="120517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362061" y="1703605"/>
            <a:ext cx="2539862" cy="1077218"/>
          </a:xfrm>
          <a:prstGeom prst="rect">
            <a:avLst/>
          </a:prstGeom>
          <a:noFill/>
        </p:spPr>
        <p:txBody>
          <a:bodyPr wrap="none" rtlCol="0">
            <a:spAutoFit/>
          </a:bodyPr>
          <a:lstStyle/>
          <a:p>
            <a:r>
              <a:rPr lang="en-US" sz="1600" dirty="0" smtClean="0"/>
              <a:t>You can merge this file to </a:t>
            </a:r>
            <a:br>
              <a:rPr lang="en-US" sz="1600" dirty="0" smtClean="0"/>
            </a:br>
            <a:r>
              <a:rPr lang="en-US" sz="1600" dirty="0" smtClean="0"/>
              <a:t>another</a:t>
            </a:r>
            <a:r>
              <a:rPr lang="en-US" sz="1600" dirty="0"/>
              <a:t> </a:t>
            </a:r>
            <a:r>
              <a:rPr lang="en-US" sz="1600" dirty="0" smtClean="0"/>
              <a:t>GDS file using </a:t>
            </a:r>
            <a:br>
              <a:rPr lang="en-US" sz="1600" dirty="0" smtClean="0"/>
            </a:br>
            <a:r>
              <a:rPr lang="en-US" sz="1600" dirty="0" smtClean="0"/>
              <a:t/>
            </a:r>
            <a:br>
              <a:rPr lang="en-US" sz="1600" dirty="0" smtClean="0"/>
            </a:br>
            <a:r>
              <a:rPr lang="en-US" sz="1600" dirty="0" smtClean="0"/>
              <a:t>File </a:t>
            </a:r>
            <a:r>
              <a:rPr lang="en-US" sz="1600" dirty="0" smtClean="0">
                <a:sym typeface="Wingdings" pitchFamily="2" charset="2"/>
              </a:rPr>
              <a:t> Attach</a:t>
            </a:r>
            <a:endParaRPr lang="en-US" sz="1600" dirty="0"/>
          </a:p>
        </p:txBody>
      </p:sp>
    </p:spTree>
    <p:extLst>
      <p:ext uri="{BB962C8B-B14F-4D97-AF65-F5344CB8AC3E}">
        <p14:creationId xmlns:p14="http://schemas.microsoft.com/office/powerpoint/2010/main" val="27705898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4710" y="3045854"/>
            <a:ext cx="4503156" cy="1061829"/>
          </a:xfrm>
          <a:prstGeom prst="rect">
            <a:avLst/>
          </a:prstGeom>
          <a:noFill/>
        </p:spPr>
        <p:txBody>
          <a:bodyPr wrap="none" rtlCol="0">
            <a:spAutoFit/>
          </a:bodyPr>
          <a:lstStyle/>
          <a:p>
            <a:r>
              <a:rPr lang="en-US" dirty="0" smtClean="0"/>
              <a:t>End of Layout CAD tutorial</a:t>
            </a:r>
          </a:p>
          <a:p>
            <a:endParaRPr lang="en-US" dirty="0"/>
          </a:p>
          <a:p>
            <a:r>
              <a:rPr lang="en-US" dirty="0" smtClean="0"/>
              <a:t>Go forth and design something cool.</a:t>
            </a:r>
            <a:endParaRPr lang="en-US" dirty="0"/>
          </a:p>
        </p:txBody>
      </p:sp>
    </p:spTree>
    <p:extLst>
      <p:ext uri="{BB962C8B-B14F-4D97-AF65-F5344CB8AC3E}">
        <p14:creationId xmlns:p14="http://schemas.microsoft.com/office/powerpoint/2010/main" val="96412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9413" y="2506133"/>
            <a:ext cx="3244734" cy="738664"/>
          </a:xfrm>
          <a:prstGeom prst="rect">
            <a:avLst/>
          </a:prstGeom>
          <a:noFill/>
        </p:spPr>
        <p:txBody>
          <a:bodyPr wrap="none" rtlCol="0">
            <a:spAutoFit/>
          </a:bodyPr>
          <a:lstStyle/>
          <a:p>
            <a:r>
              <a:rPr lang="en-US" dirty="0" smtClean="0"/>
              <a:t>Now let’s get started with </a:t>
            </a:r>
            <a:br>
              <a:rPr lang="en-US" dirty="0" smtClean="0"/>
            </a:br>
            <a:r>
              <a:rPr lang="en-US" dirty="0" smtClean="0"/>
              <a:t>the CAD program Layout.</a:t>
            </a:r>
            <a:endParaRPr lang="en-US" dirty="0"/>
          </a:p>
        </p:txBody>
      </p:sp>
    </p:spTree>
    <p:extLst>
      <p:ext uri="{BB962C8B-B14F-4D97-AF65-F5344CB8AC3E}">
        <p14:creationId xmlns:p14="http://schemas.microsoft.com/office/powerpoint/2010/main" val="1466055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1523"/>
            <a:ext cx="9144000" cy="6798235"/>
          </a:xfrm>
          <a:prstGeom prst="rect">
            <a:avLst/>
          </a:prstGeom>
        </p:spPr>
      </p:pic>
      <p:sp>
        <p:nvSpPr>
          <p:cNvPr id="4" name="TextBox 3"/>
          <p:cNvSpPr txBox="1"/>
          <p:nvPr/>
        </p:nvSpPr>
        <p:spPr>
          <a:xfrm>
            <a:off x="1560549" y="4541508"/>
            <a:ext cx="7358204" cy="1569660"/>
          </a:xfrm>
          <a:prstGeom prst="rect">
            <a:avLst/>
          </a:prstGeom>
          <a:noFill/>
        </p:spPr>
        <p:txBody>
          <a:bodyPr wrap="none" rtlCol="0">
            <a:spAutoFit/>
          </a:bodyPr>
          <a:lstStyle/>
          <a:p>
            <a:r>
              <a:rPr lang="en-US" sz="1600">
                <a:solidFill>
                  <a:schemeClr val="bg1"/>
                </a:solidFill>
              </a:rPr>
              <a:t>Log into the Linux server and open a terminal window (try the right-click menu).</a:t>
            </a:r>
          </a:p>
          <a:p>
            <a:endParaRPr lang="en-US" sz="1600">
              <a:solidFill>
                <a:schemeClr val="bg1"/>
              </a:solidFill>
            </a:endParaRPr>
          </a:p>
          <a:p>
            <a:r>
              <a:rPr lang="en-US" sz="1600">
                <a:solidFill>
                  <a:schemeClr val="bg1"/>
                </a:solidFill>
              </a:rPr>
              <a:t>Use “mkdir” to create a directory for your project,</a:t>
            </a:r>
          </a:p>
          <a:p>
            <a:r>
              <a:rPr lang="en-US" sz="1600">
                <a:solidFill>
                  <a:schemeClr val="bg1"/>
                </a:solidFill>
              </a:rPr>
              <a:t>then use “cd” to make this the default directory.</a:t>
            </a:r>
          </a:p>
          <a:p>
            <a:endParaRPr lang="en-US" sz="1600">
              <a:solidFill>
                <a:schemeClr val="bg1"/>
              </a:solidFill>
            </a:endParaRPr>
          </a:p>
          <a:p>
            <a:r>
              <a:rPr lang="en-US" sz="1600">
                <a:solidFill>
                  <a:schemeClr val="bg1"/>
                </a:solidFill>
              </a:rPr>
              <a:t>Type “layout” to fire up the CAD program.</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istec Litho BV Presentation">
  <a:themeElements>
    <a:clrScheme name="Vistec Litho BV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stec Litho BV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Vistec Litho BV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tec Litho BV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tec Litho BV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tec Litho BV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tec Litho BV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tec Litho BV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tec Litho BV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tec Litho BV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tec Litho BV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tec Litho BV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tec Litho BV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tec Litho BV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Vistec Litho BV Presentation</Template>
  <TotalTime>8053</TotalTime>
  <Words>1890</Words>
  <Application>Microsoft Office PowerPoint</Application>
  <PresentationFormat>On-screen Show (4:3)</PresentationFormat>
  <Paragraphs>327</Paragraphs>
  <Slides>74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ＭＳ Ｐゴシック</vt:lpstr>
      <vt:lpstr>Arial</vt:lpstr>
      <vt:lpstr>Arial Narrow</vt:lpstr>
      <vt:lpstr>Courier New</vt:lpstr>
      <vt:lpstr>Symbol</vt:lpstr>
      <vt:lpstr>Times</vt:lpstr>
      <vt:lpstr>Times New Roman</vt:lpstr>
      <vt:lpstr>Wingdings</vt:lpstr>
      <vt:lpstr>Vistec Litho BV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Vistec Lithography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EBPG5000+ operator training (Linux)</dc:title>
  <dc:subject>Introduction to EBPG 5000+  operation</dc:subject>
  <dc:creator>Marc Wijnands</dc:creator>
  <cp:keywords>EBPG 5000+ Operation</cp:keywords>
  <dc:description>V2:  Added extended Linux training slides</dc:description>
  <cp:lastModifiedBy>Mr E</cp:lastModifiedBy>
  <cp:revision>330</cp:revision>
  <dcterms:created xsi:type="dcterms:W3CDTF">2011-05-04T14:08:14Z</dcterms:created>
  <dcterms:modified xsi:type="dcterms:W3CDTF">2017-12-08T16:25:09Z</dcterms:modified>
  <cp:category>Training</cp:category>
</cp:coreProperties>
</file>