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7"/>
  </p:notesMasterIdLst>
  <p:handoutMasterIdLst>
    <p:handoutMasterId r:id="rId78"/>
  </p:handoutMasterIdLst>
  <p:sldIdLst>
    <p:sldId id="855" r:id="rId2"/>
    <p:sldId id="856" r:id="rId3"/>
    <p:sldId id="817" r:id="rId4"/>
    <p:sldId id="825" r:id="rId5"/>
    <p:sldId id="918" r:id="rId6"/>
    <p:sldId id="919" r:id="rId7"/>
    <p:sldId id="920" r:id="rId8"/>
    <p:sldId id="930" r:id="rId9"/>
    <p:sldId id="921" r:id="rId10"/>
    <p:sldId id="857" r:id="rId11"/>
    <p:sldId id="827" r:id="rId12"/>
    <p:sldId id="828" r:id="rId13"/>
    <p:sldId id="829" r:id="rId14"/>
    <p:sldId id="830" r:id="rId15"/>
    <p:sldId id="831" r:id="rId16"/>
    <p:sldId id="832" r:id="rId17"/>
    <p:sldId id="833" r:id="rId18"/>
    <p:sldId id="834" r:id="rId19"/>
    <p:sldId id="837" r:id="rId20"/>
    <p:sldId id="838" r:id="rId21"/>
    <p:sldId id="839" r:id="rId22"/>
    <p:sldId id="840" r:id="rId23"/>
    <p:sldId id="927" r:id="rId24"/>
    <p:sldId id="842" r:id="rId25"/>
    <p:sldId id="928" r:id="rId26"/>
    <p:sldId id="836" r:id="rId27"/>
    <p:sldId id="844" r:id="rId28"/>
    <p:sldId id="843" r:id="rId29"/>
    <p:sldId id="845" r:id="rId30"/>
    <p:sldId id="846" r:id="rId31"/>
    <p:sldId id="847" r:id="rId32"/>
    <p:sldId id="849" r:id="rId33"/>
    <p:sldId id="852" r:id="rId34"/>
    <p:sldId id="853" r:id="rId35"/>
    <p:sldId id="925" r:id="rId36"/>
    <p:sldId id="926" r:id="rId37"/>
    <p:sldId id="858" r:id="rId38"/>
    <p:sldId id="859" r:id="rId39"/>
    <p:sldId id="860" r:id="rId40"/>
    <p:sldId id="861" r:id="rId41"/>
    <p:sldId id="862" r:id="rId42"/>
    <p:sldId id="863" r:id="rId43"/>
    <p:sldId id="864" r:id="rId44"/>
    <p:sldId id="865" r:id="rId45"/>
    <p:sldId id="866" r:id="rId46"/>
    <p:sldId id="867" r:id="rId47"/>
    <p:sldId id="900" r:id="rId48"/>
    <p:sldId id="901" r:id="rId49"/>
    <p:sldId id="902" r:id="rId50"/>
    <p:sldId id="894" r:id="rId51"/>
    <p:sldId id="895" r:id="rId52"/>
    <p:sldId id="896" r:id="rId53"/>
    <p:sldId id="897" r:id="rId54"/>
    <p:sldId id="898" r:id="rId55"/>
    <p:sldId id="931" r:id="rId56"/>
    <p:sldId id="923" r:id="rId57"/>
    <p:sldId id="924" r:id="rId58"/>
    <p:sldId id="868" r:id="rId59"/>
    <p:sldId id="869" r:id="rId60"/>
    <p:sldId id="870" r:id="rId61"/>
    <p:sldId id="916" r:id="rId62"/>
    <p:sldId id="917" r:id="rId63"/>
    <p:sldId id="878" r:id="rId64"/>
    <p:sldId id="889" r:id="rId65"/>
    <p:sldId id="890" r:id="rId66"/>
    <p:sldId id="891" r:id="rId67"/>
    <p:sldId id="909" r:id="rId68"/>
    <p:sldId id="893" r:id="rId69"/>
    <p:sldId id="903" r:id="rId70"/>
    <p:sldId id="911" r:id="rId71"/>
    <p:sldId id="914" r:id="rId72"/>
    <p:sldId id="913" r:id="rId73"/>
    <p:sldId id="910" r:id="rId74"/>
    <p:sldId id="915" r:id="rId75"/>
    <p:sldId id="929" r:id="rId76"/>
  </p:sldIdLst>
  <p:sldSz cx="9144000" cy="6858000" type="screen4x3"/>
  <p:notesSz cx="6645275" cy="9777413"/>
  <p:defaultTextStyle>
    <a:defPPr>
      <a:defRPr lang="en-US"/>
    </a:defPPr>
    <a:lvl1pPr algn="l" rtl="0" eaLnBrk="0" fontAlgn="base" hangingPunct="0">
      <a:spcBef>
        <a:spcPct val="0"/>
      </a:spcBef>
      <a:spcAft>
        <a:spcPct val="0"/>
      </a:spcAft>
      <a:defRPr sz="21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1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1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1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1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1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1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1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1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80">
          <p15:clr>
            <a:srgbClr val="A4A3A4"/>
          </p15:clr>
        </p15:guide>
        <p15:guide id="2" pos="209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60"/>
  </p:normalViewPr>
  <p:slideViewPr>
    <p:cSldViewPr snapToGrid="0">
      <p:cViewPr varScale="1">
        <p:scale>
          <a:sx n="116" d="100"/>
          <a:sy n="116" d="100"/>
        </p:scale>
        <p:origin x="1473"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0" d="100"/>
          <a:sy n="80" d="100"/>
        </p:scale>
        <p:origin x="-3312" y="-102"/>
      </p:cViewPr>
      <p:guideLst>
        <p:guide orient="horz" pos="3080"/>
        <p:guide pos="209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879725" cy="488950"/>
          </a:xfrm>
          <a:prstGeom prst="rect">
            <a:avLst/>
          </a:prstGeom>
          <a:noFill/>
          <a:ln w="9525">
            <a:noFill/>
            <a:miter lim="800000"/>
            <a:headEnd/>
            <a:tailEnd/>
          </a:ln>
          <a:effectLst/>
        </p:spPr>
        <p:txBody>
          <a:bodyPr vert="horz" wrap="square" lIns="90516" tIns="45258" rIns="90516" bIns="45258" numCol="1" anchor="t" anchorCtr="0" compatLnSpc="1">
            <a:prstTxWarp prst="textNoShape">
              <a:avLst/>
            </a:prstTxWarp>
          </a:bodyPr>
          <a:lstStyle>
            <a:lvl1pPr defTabSz="904875" eaLnBrk="1" hangingPunct="1">
              <a:defRPr sz="1200">
                <a:latin typeface="Times New Roman" pitchFamily="18" charset="0"/>
              </a:defRPr>
            </a:lvl1pPr>
          </a:lstStyle>
          <a:p>
            <a:endParaRPr lang="en-US"/>
          </a:p>
        </p:txBody>
      </p:sp>
      <p:sp>
        <p:nvSpPr>
          <p:cNvPr id="5123" name="Rectangle 3"/>
          <p:cNvSpPr>
            <a:spLocks noGrp="1" noChangeArrowheads="1"/>
          </p:cNvSpPr>
          <p:nvPr>
            <p:ph type="dt" sz="quarter" idx="1"/>
          </p:nvPr>
        </p:nvSpPr>
        <p:spPr bwMode="auto">
          <a:xfrm>
            <a:off x="3765550" y="0"/>
            <a:ext cx="2879725" cy="488950"/>
          </a:xfrm>
          <a:prstGeom prst="rect">
            <a:avLst/>
          </a:prstGeom>
          <a:noFill/>
          <a:ln w="9525">
            <a:noFill/>
            <a:miter lim="800000"/>
            <a:headEnd/>
            <a:tailEnd/>
          </a:ln>
          <a:effectLst/>
        </p:spPr>
        <p:txBody>
          <a:bodyPr vert="horz" wrap="square" lIns="90516" tIns="45258" rIns="90516" bIns="45258" numCol="1" anchor="t" anchorCtr="0" compatLnSpc="1">
            <a:prstTxWarp prst="textNoShape">
              <a:avLst/>
            </a:prstTxWarp>
          </a:bodyPr>
          <a:lstStyle>
            <a:lvl1pPr algn="r" defTabSz="904875" eaLnBrk="1" hangingPunct="1">
              <a:defRPr sz="1200">
                <a:latin typeface="Times New Roman" pitchFamily="18" charset="0"/>
              </a:defRPr>
            </a:lvl1pPr>
          </a:lstStyle>
          <a:p>
            <a:endParaRPr lang="en-US"/>
          </a:p>
        </p:txBody>
      </p:sp>
      <p:sp>
        <p:nvSpPr>
          <p:cNvPr id="5124" name="Rectangle 4"/>
          <p:cNvSpPr>
            <a:spLocks noGrp="1" noChangeArrowheads="1"/>
          </p:cNvSpPr>
          <p:nvPr>
            <p:ph type="ftr" sz="quarter" idx="2"/>
          </p:nvPr>
        </p:nvSpPr>
        <p:spPr bwMode="auto">
          <a:xfrm>
            <a:off x="0" y="9288463"/>
            <a:ext cx="2879725" cy="488950"/>
          </a:xfrm>
          <a:prstGeom prst="rect">
            <a:avLst/>
          </a:prstGeom>
          <a:noFill/>
          <a:ln w="9525">
            <a:noFill/>
            <a:miter lim="800000"/>
            <a:headEnd/>
            <a:tailEnd/>
          </a:ln>
          <a:effectLst/>
        </p:spPr>
        <p:txBody>
          <a:bodyPr vert="horz" wrap="square" lIns="90516" tIns="45258" rIns="90516" bIns="45258" numCol="1" anchor="b" anchorCtr="0" compatLnSpc="1">
            <a:prstTxWarp prst="textNoShape">
              <a:avLst/>
            </a:prstTxWarp>
          </a:bodyPr>
          <a:lstStyle>
            <a:lvl1pPr defTabSz="904875" eaLnBrk="1" hangingPunct="1">
              <a:defRPr sz="1200">
                <a:latin typeface="Times New Roman" pitchFamily="18" charset="0"/>
              </a:defRPr>
            </a:lvl1pPr>
          </a:lstStyle>
          <a:p>
            <a:endParaRPr lang="en-US"/>
          </a:p>
        </p:txBody>
      </p:sp>
      <p:sp>
        <p:nvSpPr>
          <p:cNvPr id="5125" name="Rectangle 5"/>
          <p:cNvSpPr>
            <a:spLocks noGrp="1" noChangeArrowheads="1"/>
          </p:cNvSpPr>
          <p:nvPr>
            <p:ph type="sldNum" sz="quarter" idx="3"/>
          </p:nvPr>
        </p:nvSpPr>
        <p:spPr bwMode="auto">
          <a:xfrm>
            <a:off x="3765550" y="9288463"/>
            <a:ext cx="2879725" cy="488950"/>
          </a:xfrm>
          <a:prstGeom prst="rect">
            <a:avLst/>
          </a:prstGeom>
          <a:noFill/>
          <a:ln w="9525">
            <a:noFill/>
            <a:miter lim="800000"/>
            <a:headEnd/>
            <a:tailEnd/>
          </a:ln>
          <a:effectLst/>
        </p:spPr>
        <p:txBody>
          <a:bodyPr vert="horz" wrap="square" lIns="90516" tIns="45258" rIns="90516" bIns="45258" numCol="1" anchor="b" anchorCtr="0" compatLnSpc="1">
            <a:prstTxWarp prst="textNoShape">
              <a:avLst/>
            </a:prstTxWarp>
          </a:bodyPr>
          <a:lstStyle>
            <a:lvl1pPr algn="r" defTabSz="904875" eaLnBrk="1" hangingPunct="1">
              <a:defRPr sz="1200">
                <a:latin typeface="Times New Roman" pitchFamily="18" charset="0"/>
              </a:defRPr>
            </a:lvl1pPr>
          </a:lstStyle>
          <a:p>
            <a:fld id="{B0CADC27-3BE8-4462-AF5B-A73798E972E0}" type="slidenum">
              <a:rPr lang="en-US"/>
              <a:pPr/>
              <a:t>‹#›</a:t>
            </a:fld>
            <a:endParaRPr lang="en-US"/>
          </a:p>
        </p:txBody>
      </p:sp>
    </p:spTree>
    <p:extLst>
      <p:ext uri="{BB962C8B-B14F-4D97-AF65-F5344CB8AC3E}">
        <p14:creationId xmlns:p14="http://schemas.microsoft.com/office/powerpoint/2010/main" val="21073828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879725" cy="488950"/>
          </a:xfrm>
          <a:prstGeom prst="rect">
            <a:avLst/>
          </a:prstGeom>
          <a:noFill/>
          <a:ln w="9525">
            <a:noFill/>
            <a:miter lim="800000"/>
            <a:headEnd/>
            <a:tailEnd/>
          </a:ln>
          <a:effectLst/>
        </p:spPr>
        <p:txBody>
          <a:bodyPr vert="horz" wrap="square" lIns="90516" tIns="45258" rIns="90516" bIns="45258" numCol="1" anchor="t" anchorCtr="0" compatLnSpc="1">
            <a:prstTxWarp prst="textNoShape">
              <a:avLst/>
            </a:prstTxWarp>
          </a:bodyPr>
          <a:lstStyle>
            <a:lvl1pPr defTabSz="904875" eaLnBrk="1" hangingPunct="1">
              <a:defRPr sz="1200">
                <a:latin typeface="Times New Roman" pitchFamily="18" charset="0"/>
              </a:defRPr>
            </a:lvl1pPr>
          </a:lstStyle>
          <a:p>
            <a:endParaRPr lang="en-US"/>
          </a:p>
        </p:txBody>
      </p:sp>
      <p:sp>
        <p:nvSpPr>
          <p:cNvPr id="3075" name="Rectangle 3"/>
          <p:cNvSpPr>
            <a:spLocks noGrp="1" noChangeArrowheads="1"/>
          </p:cNvSpPr>
          <p:nvPr>
            <p:ph type="dt" idx="1"/>
          </p:nvPr>
        </p:nvSpPr>
        <p:spPr bwMode="auto">
          <a:xfrm>
            <a:off x="3765550" y="0"/>
            <a:ext cx="2879725" cy="488950"/>
          </a:xfrm>
          <a:prstGeom prst="rect">
            <a:avLst/>
          </a:prstGeom>
          <a:noFill/>
          <a:ln w="9525">
            <a:noFill/>
            <a:miter lim="800000"/>
            <a:headEnd/>
            <a:tailEnd/>
          </a:ln>
          <a:effectLst/>
        </p:spPr>
        <p:txBody>
          <a:bodyPr vert="horz" wrap="square" lIns="90516" tIns="45258" rIns="90516" bIns="45258" numCol="1" anchor="t" anchorCtr="0" compatLnSpc="1">
            <a:prstTxWarp prst="textNoShape">
              <a:avLst/>
            </a:prstTxWarp>
          </a:bodyPr>
          <a:lstStyle>
            <a:lvl1pPr algn="r" defTabSz="904875" eaLnBrk="1" hangingPunct="1">
              <a:defRPr sz="1200">
                <a:latin typeface="Times New Roman" pitchFamily="18" charset="0"/>
              </a:defRPr>
            </a:lvl1pPr>
          </a:lstStyle>
          <a:p>
            <a:endParaRPr lang="en-US"/>
          </a:p>
        </p:txBody>
      </p:sp>
      <p:sp>
        <p:nvSpPr>
          <p:cNvPr id="3076" name="Rectangle 4"/>
          <p:cNvSpPr>
            <a:spLocks noGrp="1" noRot="1" noChangeAspect="1" noChangeArrowheads="1" noTextEdit="1"/>
          </p:cNvSpPr>
          <p:nvPr>
            <p:ph type="sldImg" idx="2"/>
          </p:nvPr>
        </p:nvSpPr>
        <p:spPr bwMode="auto">
          <a:xfrm>
            <a:off x="879475" y="733425"/>
            <a:ext cx="4889500" cy="3667125"/>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887413" y="4645025"/>
            <a:ext cx="4870450" cy="4398963"/>
          </a:xfrm>
          <a:prstGeom prst="rect">
            <a:avLst/>
          </a:prstGeom>
          <a:noFill/>
          <a:ln w="9525">
            <a:noFill/>
            <a:miter lim="800000"/>
            <a:headEnd/>
            <a:tailEnd/>
          </a:ln>
          <a:effectLst/>
        </p:spPr>
        <p:txBody>
          <a:bodyPr vert="horz" wrap="square" lIns="90516" tIns="45258" rIns="90516" bIns="452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9288463"/>
            <a:ext cx="2879725" cy="488950"/>
          </a:xfrm>
          <a:prstGeom prst="rect">
            <a:avLst/>
          </a:prstGeom>
          <a:noFill/>
          <a:ln w="9525">
            <a:noFill/>
            <a:miter lim="800000"/>
            <a:headEnd/>
            <a:tailEnd/>
          </a:ln>
          <a:effectLst/>
        </p:spPr>
        <p:txBody>
          <a:bodyPr vert="horz" wrap="square" lIns="90516" tIns="45258" rIns="90516" bIns="45258" numCol="1" anchor="b" anchorCtr="0" compatLnSpc="1">
            <a:prstTxWarp prst="textNoShape">
              <a:avLst/>
            </a:prstTxWarp>
          </a:bodyPr>
          <a:lstStyle>
            <a:lvl1pPr defTabSz="904875" eaLnBrk="1" hangingPunct="1">
              <a:defRPr sz="1200">
                <a:latin typeface="Times New Roman" pitchFamily="18" charset="0"/>
              </a:defRPr>
            </a:lvl1pPr>
          </a:lstStyle>
          <a:p>
            <a:endParaRPr lang="en-US"/>
          </a:p>
        </p:txBody>
      </p:sp>
      <p:sp>
        <p:nvSpPr>
          <p:cNvPr id="3079" name="Rectangle 7"/>
          <p:cNvSpPr>
            <a:spLocks noGrp="1" noChangeArrowheads="1"/>
          </p:cNvSpPr>
          <p:nvPr>
            <p:ph type="sldNum" sz="quarter" idx="5"/>
          </p:nvPr>
        </p:nvSpPr>
        <p:spPr bwMode="auto">
          <a:xfrm>
            <a:off x="3765550" y="9288463"/>
            <a:ext cx="2879725" cy="488950"/>
          </a:xfrm>
          <a:prstGeom prst="rect">
            <a:avLst/>
          </a:prstGeom>
          <a:noFill/>
          <a:ln w="9525">
            <a:noFill/>
            <a:miter lim="800000"/>
            <a:headEnd/>
            <a:tailEnd/>
          </a:ln>
          <a:effectLst/>
        </p:spPr>
        <p:txBody>
          <a:bodyPr vert="horz" wrap="square" lIns="90516" tIns="45258" rIns="90516" bIns="45258" numCol="1" anchor="b" anchorCtr="0" compatLnSpc="1">
            <a:prstTxWarp prst="textNoShape">
              <a:avLst/>
            </a:prstTxWarp>
          </a:bodyPr>
          <a:lstStyle>
            <a:lvl1pPr algn="r" defTabSz="904875" eaLnBrk="1" hangingPunct="1">
              <a:defRPr sz="1200">
                <a:latin typeface="Times New Roman" pitchFamily="18" charset="0"/>
              </a:defRPr>
            </a:lvl1pPr>
          </a:lstStyle>
          <a:p>
            <a:fld id="{A27D0955-2623-4E77-8D60-AA22E03DC0E9}" type="slidenum">
              <a:rPr lang="en-US"/>
              <a:pPr/>
              <a:t>‹#›</a:t>
            </a:fld>
            <a:endParaRPr lang="en-US"/>
          </a:p>
        </p:txBody>
      </p:sp>
    </p:spTree>
    <p:extLst>
      <p:ext uri="{BB962C8B-B14F-4D97-AF65-F5344CB8AC3E}">
        <p14:creationId xmlns:p14="http://schemas.microsoft.com/office/powerpoint/2010/main" val="1004243039"/>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6324600" cy="6858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19200" y="1600200"/>
            <a:ext cx="7162800" cy="4724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6200" y="6540500"/>
            <a:ext cx="1905000" cy="228600"/>
          </a:xfrm>
          <a:prstGeom prst="rect">
            <a:avLst/>
          </a:prstGeom>
        </p:spPr>
        <p:txBody>
          <a:bodyPr/>
          <a:lstStyle>
            <a:lvl1pPr>
              <a:defRPr/>
            </a:lvl1pPr>
          </a:lstStyle>
          <a:p>
            <a:endParaRPr lang="en-GB"/>
          </a:p>
        </p:txBody>
      </p:sp>
      <p:sp>
        <p:nvSpPr>
          <p:cNvPr id="5" name="Footer Placeholder 4"/>
          <p:cNvSpPr>
            <a:spLocks noGrp="1"/>
          </p:cNvSpPr>
          <p:nvPr>
            <p:ph type="ftr" sz="quarter" idx="11"/>
          </p:nvPr>
        </p:nvSpPr>
        <p:spPr>
          <a:xfrm>
            <a:off x="2438400" y="6540500"/>
            <a:ext cx="4953000" cy="228600"/>
          </a:xfrm>
          <a:prstGeom prst="rect">
            <a:avLst/>
          </a:prstGeom>
        </p:spPr>
        <p:txBody>
          <a:bodyPr/>
          <a:lstStyle>
            <a:lvl1pPr>
              <a:defRPr/>
            </a:lvl1pPr>
          </a:lstStyle>
          <a:p>
            <a:r>
              <a:rPr lang="en-GB"/>
              <a:t>EBPG 5000plus Operator training</a:t>
            </a:r>
          </a:p>
        </p:txBody>
      </p:sp>
      <p:sp>
        <p:nvSpPr>
          <p:cNvPr id="6" name="Slide Number Placeholder 5"/>
          <p:cNvSpPr>
            <a:spLocks noGrp="1"/>
          </p:cNvSpPr>
          <p:nvPr>
            <p:ph type="sldNum" sz="quarter" idx="12"/>
          </p:nvPr>
        </p:nvSpPr>
        <p:spPr>
          <a:xfrm>
            <a:off x="8229600" y="6540500"/>
            <a:ext cx="762000" cy="228600"/>
          </a:xfrm>
          <a:prstGeom prst="rect">
            <a:avLst/>
          </a:prstGeom>
        </p:spPr>
        <p:txBody>
          <a:bodyPr/>
          <a:lstStyle>
            <a:lvl1pPr>
              <a:defRPr/>
            </a:lvl1pPr>
          </a:lstStyle>
          <a:p>
            <a:fld id="{18B3AE8F-4208-4596-9E34-F3F0CBBF28CD}" type="slidenum">
              <a:rPr lang="en-GB"/>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1943100" cy="59436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5676900" cy="59436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6200" y="6540500"/>
            <a:ext cx="1905000" cy="228600"/>
          </a:xfrm>
          <a:prstGeom prst="rect">
            <a:avLst/>
          </a:prstGeom>
        </p:spPr>
        <p:txBody>
          <a:bodyPr/>
          <a:lstStyle>
            <a:lvl1pPr>
              <a:defRPr/>
            </a:lvl1pPr>
          </a:lstStyle>
          <a:p>
            <a:endParaRPr lang="en-GB"/>
          </a:p>
        </p:txBody>
      </p:sp>
      <p:sp>
        <p:nvSpPr>
          <p:cNvPr id="5" name="Footer Placeholder 4"/>
          <p:cNvSpPr>
            <a:spLocks noGrp="1"/>
          </p:cNvSpPr>
          <p:nvPr>
            <p:ph type="ftr" sz="quarter" idx="11"/>
          </p:nvPr>
        </p:nvSpPr>
        <p:spPr>
          <a:xfrm>
            <a:off x="2438400" y="6540500"/>
            <a:ext cx="4953000" cy="228600"/>
          </a:xfrm>
          <a:prstGeom prst="rect">
            <a:avLst/>
          </a:prstGeom>
        </p:spPr>
        <p:txBody>
          <a:bodyPr/>
          <a:lstStyle>
            <a:lvl1pPr>
              <a:defRPr/>
            </a:lvl1pPr>
          </a:lstStyle>
          <a:p>
            <a:r>
              <a:rPr lang="en-GB"/>
              <a:t>EBPG 5000plus Operator training</a:t>
            </a:r>
          </a:p>
        </p:txBody>
      </p:sp>
      <p:sp>
        <p:nvSpPr>
          <p:cNvPr id="6" name="Slide Number Placeholder 5"/>
          <p:cNvSpPr>
            <a:spLocks noGrp="1"/>
          </p:cNvSpPr>
          <p:nvPr>
            <p:ph type="sldNum" sz="quarter" idx="12"/>
          </p:nvPr>
        </p:nvSpPr>
        <p:spPr>
          <a:xfrm>
            <a:off x="8229600" y="6540500"/>
            <a:ext cx="762000" cy="228600"/>
          </a:xfrm>
          <a:prstGeom prst="rect">
            <a:avLst/>
          </a:prstGeom>
        </p:spPr>
        <p:txBody>
          <a:bodyPr/>
          <a:lstStyle>
            <a:lvl1pPr>
              <a:defRPr/>
            </a:lvl1pPr>
          </a:lstStyle>
          <a:p>
            <a:fld id="{3E8CF8C3-032B-41ED-A556-D9A40298BE5A}" type="slidenum">
              <a:rPr lang="en-GB"/>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6324600" cy="685800"/>
          </a:xfrm>
          <a:prstGeom prst="rect">
            <a:avLst/>
          </a:prstGeom>
        </p:spPr>
        <p:txBody>
          <a:bodyPr/>
          <a:lstStyle/>
          <a:p>
            <a:r>
              <a:rPr lang="en-US"/>
              <a:t>Click to edit Master title style</a:t>
            </a:r>
          </a:p>
        </p:txBody>
      </p:sp>
      <p:sp>
        <p:nvSpPr>
          <p:cNvPr id="3" name="ClipArt Placeholder 2"/>
          <p:cNvSpPr>
            <a:spLocks noGrp="1"/>
          </p:cNvSpPr>
          <p:nvPr>
            <p:ph type="clipArt" sz="half" idx="1"/>
          </p:nvPr>
        </p:nvSpPr>
        <p:spPr>
          <a:xfrm>
            <a:off x="1219200" y="1600200"/>
            <a:ext cx="3505200" cy="4724400"/>
          </a:xfrm>
          <a:prstGeom prst="rect">
            <a:avLst/>
          </a:prstGeom>
        </p:spPr>
        <p:txBody>
          <a:bodyPr/>
          <a:lstStyle/>
          <a:p>
            <a:endParaRPr lang="en-US"/>
          </a:p>
        </p:txBody>
      </p:sp>
      <p:sp>
        <p:nvSpPr>
          <p:cNvPr id="4" name="Text Placeholder 3"/>
          <p:cNvSpPr>
            <a:spLocks noGrp="1"/>
          </p:cNvSpPr>
          <p:nvPr>
            <p:ph type="body" sz="half" idx="2"/>
          </p:nvPr>
        </p:nvSpPr>
        <p:spPr>
          <a:xfrm>
            <a:off x="4876800" y="1600200"/>
            <a:ext cx="3505200" cy="472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76200" y="6540500"/>
            <a:ext cx="1905000" cy="228600"/>
          </a:xfrm>
          <a:prstGeom prst="rect">
            <a:avLst/>
          </a:prstGeom>
        </p:spPr>
        <p:txBody>
          <a:bodyPr/>
          <a:lstStyle>
            <a:lvl1pPr>
              <a:defRPr/>
            </a:lvl1pPr>
          </a:lstStyle>
          <a:p>
            <a:endParaRPr lang="en-GB"/>
          </a:p>
        </p:txBody>
      </p:sp>
      <p:sp>
        <p:nvSpPr>
          <p:cNvPr id="6" name="Footer Placeholder 5"/>
          <p:cNvSpPr>
            <a:spLocks noGrp="1"/>
          </p:cNvSpPr>
          <p:nvPr>
            <p:ph type="ftr" sz="quarter" idx="11"/>
          </p:nvPr>
        </p:nvSpPr>
        <p:spPr>
          <a:xfrm>
            <a:off x="2438400" y="6540500"/>
            <a:ext cx="4953000" cy="228600"/>
          </a:xfrm>
          <a:prstGeom prst="rect">
            <a:avLst/>
          </a:prstGeom>
        </p:spPr>
        <p:txBody>
          <a:bodyPr/>
          <a:lstStyle>
            <a:lvl1pPr>
              <a:defRPr/>
            </a:lvl1pPr>
          </a:lstStyle>
          <a:p>
            <a:r>
              <a:rPr lang="en-GB"/>
              <a:t>EBPG 5000plus Operator training</a:t>
            </a:r>
          </a:p>
        </p:txBody>
      </p:sp>
      <p:sp>
        <p:nvSpPr>
          <p:cNvPr id="7" name="Slide Number Placeholder 6"/>
          <p:cNvSpPr>
            <a:spLocks noGrp="1"/>
          </p:cNvSpPr>
          <p:nvPr>
            <p:ph type="sldNum" sz="quarter" idx="12"/>
          </p:nvPr>
        </p:nvSpPr>
        <p:spPr>
          <a:xfrm>
            <a:off x="8229600" y="6540500"/>
            <a:ext cx="762000" cy="228600"/>
          </a:xfrm>
          <a:prstGeom prst="rect">
            <a:avLst/>
          </a:prstGeom>
        </p:spPr>
        <p:txBody>
          <a:bodyPr/>
          <a:lstStyle>
            <a:lvl1pPr>
              <a:defRPr/>
            </a:lvl1pPr>
          </a:lstStyle>
          <a:p>
            <a:fld id="{B0FAB462-86E4-4073-BCFF-87D70AE0C758}" type="slidenum">
              <a:rPr lang="en-GB"/>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6324600" cy="6858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1219200" y="1600200"/>
            <a:ext cx="7162800" cy="4724400"/>
          </a:xfrm>
          <a:prstGeom prst="rect">
            <a:avLst/>
          </a:prstGeom>
        </p:spPr>
        <p:txBody>
          <a:bodyPr/>
          <a:lstStyle/>
          <a:p>
            <a:endParaRPr lang="en-US"/>
          </a:p>
        </p:txBody>
      </p:sp>
      <p:sp>
        <p:nvSpPr>
          <p:cNvPr id="4" name="Date Placeholder 3"/>
          <p:cNvSpPr>
            <a:spLocks noGrp="1"/>
          </p:cNvSpPr>
          <p:nvPr>
            <p:ph type="dt" sz="half" idx="10"/>
          </p:nvPr>
        </p:nvSpPr>
        <p:spPr>
          <a:xfrm>
            <a:off x="76200" y="6540500"/>
            <a:ext cx="1905000" cy="228600"/>
          </a:xfrm>
          <a:prstGeom prst="rect">
            <a:avLst/>
          </a:prstGeom>
        </p:spPr>
        <p:txBody>
          <a:bodyPr/>
          <a:lstStyle>
            <a:lvl1pPr>
              <a:defRPr/>
            </a:lvl1pPr>
          </a:lstStyle>
          <a:p>
            <a:endParaRPr lang="en-GB"/>
          </a:p>
        </p:txBody>
      </p:sp>
      <p:sp>
        <p:nvSpPr>
          <p:cNvPr id="5" name="Footer Placeholder 4"/>
          <p:cNvSpPr>
            <a:spLocks noGrp="1"/>
          </p:cNvSpPr>
          <p:nvPr>
            <p:ph type="ftr" sz="quarter" idx="11"/>
          </p:nvPr>
        </p:nvSpPr>
        <p:spPr>
          <a:xfrm>
            <a:off x="2438400" y="6540500"/>
            <a:ext cx="4953000" cy="228600"/>
          </a:xfrm>
          <a:prstGeom prst="rect">
            <a:avLst/>
          </a:prstGeom>
        </p:spPr>
        <p:txBody>
          <a:bodyPr/>
          <a:lstStyle>
            <a:lvl1pPr>
              <a:defRPr/>
            </a:lvl1pPr>
          </a:lstStyle>
          <a:p>
            <a:r>
              <a:rPr lang="en-GB"/>
              <a:t>EBPG 5000plus Operator training</a:t>
            </a:r>
          </a:p>
        </p:txBody>
      </p:sp>
      <p:sp>
        <p:nvSpPr>
          <p:cNvPr id="6" name="Slide Number Placeholder 5"/>
          <p:cNvSpPr>
            <a:spLocks noGrp="1"/>
          </p:cNvSpPr>
          <p:nvPr>
            <p:ph type="sldNum" sz="quarter" idx="12"/>
          </p:nvPr>
        </p:nvSpPr>
        <p:spPr>
          <a:xfrm>
            <a:off x="8229600" y="6540500"/>
            <a:ext cx="762000" cy="228600"/>
          </a:xfrm>
          <a:prstGeom prst="rect">
            <a:avLst/>
          </a:prstGeom>
        </p:spPr>
        <p:txBody>
          <a:bodyPr/>
          <a:lstStyle>
            <a:lvl1pPr>
              <a:defRPr/>
            </a:lvl1pPr>
          </a:lstStyle>
          <a:p>
            <a:fld id="{B9C0E8DE-8676-407C-9047-582C9596C580}"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6324600" cy="6858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19200" y="1600200"/>
            <a:ext cx="35052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35052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76200" y="6540500"/>
            <a:ext cx="1905000" cy="228600"/>
          </a:xfrm>
          <a:prstGeom prst="rect">
            <a:avLst/>
          </a:prstGeom>
        </p:spPr>
        <p:txBody>
          <a:bodyPr/>
          <a:lstStyle>
            <a:lvl1pPr>
              <a:defRPr/>
            </a:lvl1pPr>
          </a:lstStyle>
          <a:p>
            <a:endParaRPr lang="en-GB"/>
          </a:p>
        </p:txBody>
      </p:sp>
      <p:sp>
        <p:nvSpPr>
          <p:cNvPr id="6" name="Footer Placeholder 5"/>
          <p:cNvSpPr>
            <a:spLocks noGrp="1"/>
          </p:cNvSpPr>
          <p:nvPr>
            <p:ph type="ftr" sz="quarter" idx="11"/>
          </p:nvPr>
        </p:nvSpPr>
        <p:spPr>
          <a:xfrm>
            <a:off x="2438400" y="6540500"/>
            <a:ext cx="4953000" cy="228600"/>
          </a:xfrm>
          <a:prstGeom prst="rect">
            <a:avLst/>
          </a:prstGeom>
        </p:spPr>
        <p:txBody>
          <a:bodyPr/>
          <a:lstStyle>
            <a:lvl1pPr>
              <a:defRPr/>
            </a:lvl1pPr>
          </a:lstStyle>
          <a:p>
            <a:r>
              <a:rPr lang="en-GB"/>
              <a:t>EBPG 5000plus Operator training</a:t>
            </a:r>
          </a:p>
        </p:txBody>
      </p:sp>
      <p:sp>
        <p:nvSpPr>
          <p:cNvPr id="7" name="Slide Number Placeholder 6"/>
          <p:cNvSpPr>
            <a:spLocks noGrp="1"/>
          </p:cNvSpPr>
          <p:nvPr>
            <p:ph type="sldNum" sz="quarter" idx="12"/>
          </p:nvPr>
        </p:nvSpPr>
        <p:spPr>
          <a:xfrm>
            <a:off x="8229600" y="6540500"/>
            <a:ext cx="762000" cy="228600"/>
          </a:xfrm>
          <a:prstGeom prst="rect">
            <a:avLst/>
          </a:prstGeom>
        </p:spPr>
        <p:txBody>
          <a:bodyPr/>
          <a:lstStyle>
            <a:lvl1pPr>
              <a:defRPr/>
            </a:lvl1pPr>
          </a:lstStyle>
          <a:p>
            <a:fld id="{3B58F2E4-E3D5-4904-AB96-50BCC367B981}"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76200" y="6540500"/>
            <a:ext cx="1905000" cy="228600"/>
          </a:xfrm>
          <a:prstGeom prst="rect">
            <a:avLst/>
          </a:prstGeom>
        </p:spPr>
        <p:txBody>
          <a:bodyPr/>
          <a:lstStyle>
            <a:lvl1pPr>
              <a:defRPr/>
            </a:lvl1pPr>
          </a:lstStyle>
          <a:p>
            <a:endParaRPr lang="en-GB"/>
          </a:p>
        </p:txBody>
      </p:sp>
      <p:sp>
        <p:nvSpPr>
          <p:cNvPr id="8" name="Footer Placeholder 7"/>
          <p:cNvSpPr>
            <a:spLocks noGrp="1"/>
          </p:cNvSpPr>
          <p:nvPr>
            <p:ph type="ftr" sz="quarter" idx="11"/>
          </p:nvPr>
        </p:nvSpPr>
        <p:spPr>
          <a:xfrm>
            <a:off x="2438400" y="6540500"/>
            <a:ext cx="4953000" cy="228600"/>
          </a:xfrm>
          <a:prstGeom prst="rect">
            <a:avLst/>
          </a:prstGeom>
        </p:spPr>
        <p:txBody>
          <a:bodyPr/>
          <a:lstStyle>
            <a:lvl1pPr>
              <a:defRPr/>
            </a:lvl1pPr>
          </a:lstStyle>
          <a:p>
            <a:r>
              <a:rPr lang="en-GB"/>
              <a:t>EBPG 5000plus Operator training</a:t>
            </a:r>
          </a:p>
        </p:txBody>
      </p:sp>
      <p:sp>
        <p:nvSpPr>
          <p:cNvPr id="9" name="Slide Number Placeholder 8"/>
          <p:cNvSpPr>
            <a:spLocks noGrp="1"/>
          </p:cNvSpPr>
          <p:nvPr>
            <p:ph type="sldNum" sz="quarter" idx="12"/>
          </p:nvPr>
        </p:nvSpPr>
        <p:spPr>
          <a:xfrm>
            <a:off x="8229600" y="6540500"/>
            <a:ext cx="762000" cy="228600"/>
          </a:xfrm>
          <a:prstGeom prst="rect">
            <a:avLst/>
          </a:prstGeom>
        </p:spPr>
        <p:txBody>
          <a:bodyPr/>
          <a:lstStyle>
            <a:lvl1pPr>
              <a:defRPr/>
            </a:lvl1pPr>
          </a:lstStyle>
          <a:p>
            <a:fld id="{664E08EF-48B3-4DF0-8E48-4463E165617D}"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6324600" cy="6858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76200" y="6540500"/>
            <a:ext cx="1905000" cy="228600"/>
          </a:xfrm>
          <a:prstGeom prst="rect">
            <a:avLst/>
          </a:prstGeom>
        </p:spPr>
        <p:txBody>
          <a:bodyPr/>
          <a:lstStyle>
            <a:lvl1pPr>
              <a:defRPr/>
            </a:lvl1pPr>
          </a:lstStyle>
          <a:p>
            <a:endParaRPr lang="en-GB"/>
          </a:p>
        </p:txBody>
      </p:sp>
      <p:sp>
        <p:nvSpPr>
          <p:cNvPr id="4" name="Footer Placeholder 3"/>
          <p:cNvSpPr>
            <a:spLocks noGrp="1"/>
          </p:cNvSpPr>
          <p:nvPr>
            <p:ph type="ftr" sz="quarter" idx="11"/>
          </p:nvPr>
        </p:nvSpPr>
        <p:spPr>
          <a:xfrm>
            <a:off x="2438400" y="6540500"/>
            <a:ext cx="4953000" cy="228600"/>
          </a:xfrm>
          <a:prstGeom prst="rect">
            <a:avLst/>
          </a:prstGeom>
        </p:spPr>
        <p:txBody>
          <a:bodyPr/>
          <a:lstStyle>
            <a:lvl1pPr>
              <a:defRPr/>
            </a:lvl1pPr>
          </a:lstStyle>
          <a:p>
            <a:r>
              <a:rPr lang="en-GB"/>
              <a:t>EBPG 5000plus Operator training</a:t>
            </a:r>
          </a:p>
        </p:txBody>
      </p:sp>
      <p:sp>
        <p:nvSpPr>
          <p:cNvPr id="5" name="Slide Number Placeholder 4"/>
          <p:cNvSpPr>
            <a:spLocks noGrp="1"/>
          </p:cNvSpPr>
          <p:nvPr>
            <p:ph type="sldNum" sz="quarter" idx="12"/>
          </p:nvPr>
        </p:nvSpPr>
        <p:spPr>
          <a:xfrm>
            <a:off x="8229600" y="6540500"/>
            <a:ext cx="762000" cy="228600"/>
          </a:xfrm>
          <a:prstGeom prst="rect">
            <a:avLst/>
          </a:prstGeom>
        </p:spPr>
        <p:txBody>
          <a:bodyPr/>
          <a:lstStyle>
            <a:lvl1pPr>
              <a:defRPr/>
            </a:lvl1pPr>
          </a:lstStyle>
          <a:p>
            <a:fld id="{0BEBAD2C-5009-40F9-81B3-4B1F087F66C1}" type="slidenum">
              <a:rPr lang="en-GB"/>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6200" y="6540500"/>
            <a:ext cx="1905000" cy="228600"/>
          </a:xfrm>
          <a:prstGeom prst="rect">
            <a:avLst/>
          </a:prstGeom>
        </p:spPr>
        <p:txBody>
          <a:bodyPr/>
          <a:lstStyle>
            <a:lvl1pPr>
              <a:defRPr/>
            </a:lvl1pPr>
          </a:lstStyle>
          <a:p>
            <a:endParaRPr lang="en-GB"/>
          </a:p>
        </p:txBody>
      </p:sp>
      <p:sp>
        <p:nvSpPr>
          <p:cNvPr id="3" name="Footer Placeholder 2"/>
          <p:cNvSpPr>
            <a:spLocks noGrp="1"/>
          </p:cNvSpPr>
          <p:nvPr>
            <p:ph type="ftr" sz="quarter" idx="11"/>
          </p:nvPr>
        </p:nvSpPr>
        <p:spPr>
          <a:xfrm>
            <a:off x="2438400" y="6540500"/>
            <a:ext cx="4953000" cy="228600"/>
          </a:xfrm>
          <a:prstGeom prst="rect">
            <a:avLst/>
          </a:prstGeom>
        </p:spPr>
        <p:txBody>
          <a:bodyPr/>
          <a:lstStyle>
            <a:lvl1pPr>
              <a:defRPr/>
            </a:lvl1pPr>
          </a:lstStyle>
          <a:p>
            <a:r>
              <a:rPr lang="en-GB"/>
              <a:t>EBPG 5000plus Operator training</a:t>
            </a:r>
          </a:p>
        </p:txBody>
      </p:sp>
      <p:sp>
        <p:nvSpPr>
          <p:cNvPr id="4" name="Slide Number Placeholder 3"/>
          <p:cNvSpPr>
            <a:spLocks noGrp="1"/>
          </p:cNvSpPr>
          <p:nvPr>
            <p:ph type="sldNum" sz="quarter" idx="12"/>
          </p:nvPr>
        </p:nvSpPr>
        <p:spPr>
          <a:xfrm>
            <a:off x="8229600" y="6540500"/>
            <a:ext cx="762000" cy="228600"/>
          </a:xfrm>
          <a:prstGeom prst="rect">
            <a:avLst/>
          </a:prstGeom>
        </p:spPr>
        <p:txBody>
          <a:bodyPr/>
          <a:lstStyle>
            <a:lvl1pPr>
              <a:defRPr/>
            </a:lvl1pPr>
          </a:lstStyle>
          <a:p>
            <a:fld id="{1D436C78-AC0F-4740-AE74-84523DC53B47}" type="slidenum">
              <a:rPr lang="en-GB"/>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6200" y="6540500"/>
            <a:ext cx="1905000" cy="228600"/>
          </a:xfrm>
          <a:prstGeom prst="rect">
            <a:avLst/>
          </a:prstGeom>
        </p:spPr>
        <p:txBody>
          <a:bodyPr/>
          <a:lstStyle>
            <a:lvl1pPr>
              <a:defRPr/>
            </a:lvl1pPr>
          </a:lstStyle>
          <a:p>
            <a:endParaRPr lang="en-GB"/>
          </a:p>
        </p:txBody>
      </p:sp>
      <p:sp>
        <p:nvSpPr>
          <p:cNvPr id="6" name="Footer Placeholder 5"/>
          <p:cNvSpPr>
            <a:spLocks noGrp="1"/>
          </p:cNvSpPr>
          <p:nvPr>
            <p:ph type="ftr" sz="quarter" idx="11"/>
          </p:nvPr>
        </p:nvSpPr>
        <p:spPr>
          <a:xfrm>
            <a:off x="2438400" y="6540500"/>
            <a:ext cx="4953000" cy="228600"/>
          </a:xfrm>
          <a:prstGeom prst="rect">
            <a:avLst/>
          </a:prstGeom>
        </p:spPr>
        <p:txBody>
          <a:bodyPr/>
          <a:lstStyle>
            <a:lvl1pPr>
              <a:defRPr/>
            </a:lvl1pPr>
          </a:lstStyle>
          <a:p>
            <a:r>
              <a:rPr lang="en-GB"/>
              <a:t>EBPG 5000plus Operator training</a:t>
            </a:r>
          </a:p>
        </p:txBody>
      </p:sp>
      <p:sp>
        <p:nvSpPr>
          <p:cNvPr id="7" name="Slide Number Placeholder 6"/>
          <p:cNvSpPr>
            <a:spLocks noGrp="1"/>
          </p:cNvSpPr>
          <p:nvPr>
            <p:ph type="sldNum" sz="quarter" idx="12"/>
          </p:nvPr>
        </p:nvSpPr>
        <p:spPr>
          <a:xfrm>
            <a:off x="8229600" y="6540500"/>
            <a:ext cx="762000" cy="228600"/>
          </a:xfrm>
          <a:prstGeom prst="rect">
            <a:avLst/>
          </a:prstGeom>
        </p:spPr>
        <p:txBody>
          <a:bodyPr/>
          <a:lstStyle>
            <a:lvl1pPr>
              <a:defRPr/>
            </a:lvl1pPr>
          </a:lstStyle>
          <a:p>
            <a:fld id="{D77C496F-76B9-46A3-8E44-55568C8B4CFE}"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6200" y="6540500"/>
            <a:ext cx="1905000" cy="228600"/>
          </a:xfrm>
          <a:prstGeom prst="rect">
            <a:avLst/>
          </a:prstGeom>
        </p:spPr>
        <p:txBody>
          <a:bodyPr/>
          <a:lstStyle>
            <a:lvl1pPr>
              <a:defRPr/>
            </a:lvl1pPr>
          </a:lstStyle>
          <a:p>
            <a:endParaRPr lang="en-GB"/>
          </a:p>
        </p:txBody>
      </p:sp>
      <p:sp>
        <p:nvSpPr>
          <p:cNvPr id="6" name="Footer Placeholder 5"/>
          <p:cNvSpPr>
            <a:spLocks noGrp="1"/>
          </p:cNvSpPr>
          <p:nvPr>
            <p:ph type="ftr" sz="quarter" idx="11"/>
          </p:nvPr>
        </p:nvSpPr>
        <p:spPr>
          <a:xfrm>
            <a:off x="2438400" y="6540500"/>
            <a:ext cx="4953000" cy="228600"/>
          </a:xfrm>
          <a:prstGeom prst="rect">
            <a:avLst/>
          </a:prstGeom>
        </p:spPr>
        <p:txBody>
          <a:bodyPr/>
          <a:lstStyle>
            <a:lvl1pPr>
              <a:defRPr/>
            </a:lvl1pPr>
          </a:lstStyle>
          <a:p>
            <a:r>
              <a:rPr lang="en-GB"/>
              <a:t>EBPG 5000plus Operator training</a:t>
            </a:r>
          </a:p>
        </p:txBody>
      </p:sp>
      <p:sp>
        <p:nvSpPr>
          <p:cNvPr id="7" name="Slide Number Placeholder 6"/>
          <p:cNvSpPr>
            <a:spLocks noGrp="1"/>
          </p:cNvSpPr>
          <p:nvPr>
            <p:ph type="sldNum" sz="quarter" idx="12"/>
          </p:nvPr>
        </p:nvSpPr>
        <p:spPr>
          <a:xfrm>
            <a:off x="8229600" y="6540500"/>
            <a:ext cx="762000" cy="228600"/>
          </a:xfrm>
          <a:prstGeom prst="rect">
            <a:avLst/>
          </a:prstGeom>
        </p:spPr>
        <p:txBody>
          <a:bodyPr/>
          <a:lstStyle>
            <a:lvl1pPr>
              <a:defRPr/>
            </a:lvl1pPr>
          </a:lstStyle>
          <a:p>
            <a:fld id="{1BE352A7-C08E-4327-A9D6-3AC2CFE73D69}"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5" name="Line 5"/>
          <p:cNvSpPr>
            <a:spLocks noChangeShapeType="1"/>
          </p:cNvSpPr>
          <p:nvPr/>
        </p:nvSpPr>
        <p:spPr bwMode="auto">
          <a:xfrm>
            <a:off x="55563" y="1141413"/>
            <a:ext cx="0" cy="0"/>
          </a:xfrm>
          <a:prstGeom prst="line">
            <a:avLst/>
          </a:prstGeom>
          <a:noFill/>
          <a:ln w="9525">
            <a:solidFill>
              <a:schemeClr val="tx1"/>
            </a:solidFill>
            <a:round/>
            <a:headEnd/>
            <a:tailEnd/>
          </a:ln>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hdr="0" dt="0"/>
  <p:txStyles>
    <p:titleStyle>
      <a:lvl1pPr algn="l" defTabSz="850900" rtl="0" fontAlgn="base">
        <a:spcBef>
          <a:spcPct val="0"/>
        </a:spcBef>
        <a:spcAft>
          <a:spcPct val="0"/>
        </a:spcAft>
        <a:defRPr sz="2400">
          <a:solidFill>
            <a:srgbClr val="333399"/>
          </a:solidFill>
          <a:latin typeface="+mj-lt"/>
          <a:ea typeface="+mj-ea"/>
          <a:cs typeface="+mj-cs"/>
        </a:defRPr>
      </a:lvl1pPr>
      <a:lvl2pPr algn="l" defTabSz="850900" rtl="0" fontAlgn="base">
        <a:spcBef>
          <a:spcPct val="0"/>
        </a:spcBef>
        <a:spcAft>
          <a:spcPct val="0"/>
        </a:spcAft>
        <a:defRPr sz="2400">
          <a:solidFill>
            <a:srgbClr val="333399"/>
          </a:solidFill>
          <a:latin typeface="Arial" pitchFamily="34" charset="0"/>
          <a:ea typeface="ＭＳ Ｐゴシック" pitchFamily="34" charset="-128"/>
        </a:defRPr>
      </a:lvl2pPr>
      <a:lvl3pPr algn="l" defTabSz="850900" rtl="0" fontAlgn="base">
        <a:spcBef>
          <a:spcPct val="0"/>
        </a:spcBef>
        <a:spcAft>
          <a:spcPct val="0"/>
        </a:spcAft>
        <a:defRPr sz="2400">
          <a:solidFill>
            <a:srgbClr val="333399"/>
          </a:solidFill>
          <a:latin typeface="Arial" pitchFamily="34" charset="0"/>
          <a:ea typeface="ＭＳ Ｐゴシック" pitchFamily="34" charset="-128"/>
        </a:defRPr>
      </a:lvl3pPr>
      <a:lvl4pPr algn="l" defTabSz="850900" rtl="0" fontAlgn="base">
        <a:spcBef>
          <a:spcPct val="0"/>
        </a:spcBef>
        <a:spcAft>
          <a:spcPct val="0"/>
        </a:spcAft>
        <a:defRPr sz="2400">
          <a:solidFill>
            <a:srgbClr val="333399"/>
          </a:solidFill>
          <a:latin typeface="Arial" pitchFamily="34" charset="0"/>
          <a:ea typeface="ＭＳ Ｐゴシック" pitchFamily="34" charset="-128"/>
        </a:defRPr>
      </a:lvl4pPr>
      <a:lvl5pPr algn="l" defTabSz="850900" rtl="0" fontAlgn="base">
        <a:spcBef>
          <a:spcPct val="0"/>
        </a:spcBef>
        <a:spcAft>
          <a:spcPct val="0"/>
        </a:spcAft>
        <a:defRPr sz="2400">
          <a:solidFill>
            <a:srgbClr val="333399"/>
          </a:solidFill>
          <a:latin typeface="Arial" pitchFamily="34" charset="0"/>
          <a:ea typeface="ＭＳ Ｐゴシック" pitchFamily="34" charset="-128"/>
        </a:defRPr>
      </a:lvl5pPr>
      <a:lvl6pPr marL="457200" algn="l" defTabSz="850900" rtl="0" fontAlgn="base">
        <a:spcBef>
          <a:spcPct val="0"/>
        </a:spcBef>
        <a:spcAft>
          <a:spcPct val="0"/>
        </a:spcAft>
        <a:defRPr sz="2400">
          <a:solidFill>
            <a:srgbClr val="333399"/>
          </a:solidFill>
          <a:latin typeface="Arial" pitchFamily="34" charset="0"/>
          <a:ea typeface="ＭＳ Ｐゴシック" pitchFamily="34" charset="-128"/>
        </a:defRPr>
      </a:lvl6pPr>
      <a:lvl7pPr marL="914400" algn="l" defTabSz="850900" rtl="0" fontAlgn="base">
        <a:spcBef>
          <a:spcPct val="0"/>
        </a:spcBef>
        <a:spcAft>
          <a:spcPct val="0"/>
        </a:spcAft>
        <a:defRPr sz="2400">
          <a:solidFill>
            <a:srgbClr val="333399"/>
          </a:solidFill>
          <a:latin typeface="Arial" pitchFamily="34" charset="0"/>
          <a:ea typeface="ＭＳ Ｐゴシック" pitchFamily="34" charset="-128"/>
        </a:defRPr>
      </a:lvl7pPr>
      <a:lvl8pPr marL="1371600" algn="l" defTabSz="850900" rtl="0" fontAlgn="base">
        <a:spcBef>
          <a:spcPct val="0"/>
        </a:spcBef>
        <a:spcAft>
          <a:spcPct val="0"/>
        </a:spcAft>
        <a:defRPr sz="2400">
          <a:solidFill>
            <a:srgbClr val="333399"/>
          </a:solidFill>
          <a:latin typeface="Arial" pitchFamily="34" charset="0"/>
          <a:ea typeface="ＭＳ Ｐゴシック" pitchFamily="34" charset="-128"/>
        </a:defRPr>
      </a:lvl8pPr>
      <a:lvl9pPr marL="1828800" algn="l" defTabSz="850900" rtl="0" fontAlgn="base">
        <a:spcBef>
          <a:spcPct val="0"/>
        </a:spcBef>
        <a:spcAft>
          <a:spcPct val="0"/>
        </a:spcAft>
        <a:defRPr sz="2400">
          <a:solidFill>
            <a:srgbClr val="333399"/>
          </a:solidFill>
          <a:latin typeface="Arial" pitchFamily="34" charset="0"/>
          <a:ea typeface="ＭＳ Ｐゴシック" pitchFamily="34" charset="-128"/>
        </a:defRPr>
      </a:lvl9pPr>
    </p:titleStyle>
    <p:bodyStyle>
      <a:lvl1pPr marL="319088" indent="-319088" algn="l" defTabSz="850900" rtl="0" fontAlgn="base">
        <a:spcBef>
          <a:spcPct val="20000"/>
        </a:spcBef>
        <a:spcAft>
          <a:spcPct val="0"/>
        </a:spcAft>
        <a:defRPr sz="2800">
          <a:solidFill>
            <a:srgbClr val="333399"/>
          </a:solidFill>
          <a:latin typeface="+mn-lt"/>
          <a:ea typeface="+mn-ea"/>
          <a:cs typeface="+mn-cs"/>
        </a:defRPr>
      </a:lvl1pPr>
      <a:lvl2pPr marL="692150" indent="-266700" algn="l" defTabSz="850900" rtl="0" fontAlgn="base">
        <a:spcBef>
          <a:spcPct val="20000"/>
        </a:spcBef>
        <a:spcAft>
          <a:spcPct val="0"/>
        </a:spcAft>
        <a:defRPr sz="2600">
          <a:solidFill>
            <a:schemeClr val="tx1"/>
          </a:solidFill>
          <a:latin typeface="Arial Narrow" pitchFamily="34" charset="0"/>
          <a:ea typeface="+mn-ea"/>
        </a:defRPr>
      </a:lvl2pPr>
      <a:lvl3pPr marL="1062038" indent="-211138" algn="l" defTabSz="850900" rtl="0" fontAlgn="base">
        <a:spcBef>
          <a:spcPct val="20000"/>
        </a:spcBef>
        <a:spcAft>
          <a:spcPct val="0"/>
        </a:spcAft>
        <a:buChar char="•"/>
        <a:defRPr sz="2000">
          <a:solidFill>
            <a:schemeClr val="tx1"/>
          </a:solidFill>
          <a:latin typeface="Arial Narrow" pitchFamily="34" charset="0"/>
          <a:ea typeface="+mn-ea"/>
        </a:defRPr>
      </a:lvl3pPr>
      <a:lvl4pPr marL="1487488" indent="-211138" algn="l" defTabSz="850900" rtl="0" fontAlgn="base">
        <a:spcBef>
          <a:spcPct val="20000"/>
        </a:spcBef>
        <a:spcAft>
          <a:spcPct val="0"/>
        </a:spcAft>
        <a:buChar char="–"/>
        <a:defRPr i="1">
          <a:solidFill>
            <a:schemeClr val="tx1"/>
          </a:solidFill>
          <a:latin typeface="Arial Narrow" pitchFamily="34" charset="0"/>
          <a:ea typeface="+mn-ea"/>
        </a:defRPr>
      </a:lvl4pPr>
      <a:lvl5pPr marL="1912938" indent="-214313" algn="l" defTabSz="850900" rtl="0" fontAlgn="base">
        <a:spcBef>
          <a:spcPct val="20000"/>
        </a:spcBef>
        <a:spcAft>
          <a:spcPct val="0"/>
        </a:spcAft>
        <a:buChar char="»"/>
        <a:defRPr sz="1400">
          <a:solidFill>
            <a:schemeClr val="tx1"/>
          </a:solidFill>
          <a:latin typeface="Arial Narrow" pitchFamily="34" charset="0"/>
          <a:ea typeface="+mn-ea"/>
        </a:defRPr>
      </a:lvl5pPr>
      <a:lvl6pPr marL="2370138" indent="-214313" algn="l" defTabSz="850900" rtl="0" fontAlgn="base">
        <a:spcBef>
          <a:spcPct val="20000"/>
        </a:spcBef>
        <a:spcAft>
          <a:spcPct val="0"/>
        </a:spcAft>
        <a:buChar char="»"/>
        <a:defRPr sz="1400">
          <a:solidFill>
            <a:schemeClr val="tx1"/>
          </a:solidFill>
          <a:latin typeface="Arial Narrow" pitchFamily="34" charset="0"/>
          <a:ea typeface="+mn-ea"/>
        </a:defRPr>
      </a:lvl6pPr>
      <a:lvl7pPr marL="2827338" indent="-214313" algn="l" defTabSz="850900" rtl="0" fontAlgn="base">
        <a:spcBef>
          <a:spcPct val="20000"/>
        </a:spcBef>
        <a:spcAft>
          <a:spcPct val="0"/>
        </a:spcAft>
        <a:buChar char="»"/>
        <a:defRPr sz="1400">
          <a:solidFill>
            <a:schemeClr val="tx1"/>
          </a:solidFill>
          <a:latin typeface="Arial Narrow" pitchFamily="34" charset="0"/>
          <a:ea typeface="+mn-ea"/>
        </a:defRPr>
      </a:lvl7pPr>
      <a:lvl8pPr marL="3284538" indent="-214313" algn="l" defTabSz="850900" rtl="0" fontAlgn="base">
        <a:spcBef>
          <a:spcPct val="20000"/>
        </a:spcBef>
        <a:spcAft>
          <a:spcPct val="0"/>
        </a:spcAft>
        <a:buChar char="»"/>
        <a:defRPr sz="1400">
          <a:solidFill>
            <a:schemeClr val="tx1"/>
          </a:solidFill>
          <a:latin typeface="Arial Narrow" pitchFamily="34" charset="0"/>
          <a:ea typeface="+mn-ea"/>
        </a:defRPr>
      </a:lvl8pPr>
      <a:lvl9pPr marL="3741738" indent="-214313" algn="l" defTabSz="850900" rtl="0" fontAlgn="base">
        <a:spcBef>
          <a:spcPct val="20000"/>
        </a:spcBef>
        <a:spcAft>
          <a:spcPct val="0"/>
        </a:spcAft>
        <a:buChar char="»"/>
        <a:defRPr sz="1400">
          <a:solidFill>
            <a:schemeClr val="tx1"/>
          </a:solidFill>
          <a:latin typeface="Arial Narrow" pitchFamily="34" charset="0"/>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0547" y="1592756"/>
            <a:ext cx="5800774" cy="3323987"/>
          </a:xfrm>
          <a:prstGeom prst="rect">
            <a:avLst/>
          </a:prstGeom>
          <a:noFill/>
        </p:spPr>
        <p:txBody>
          <a:bodyPr wrap="none" rtlCol="0">
            <a:spAutoFit/>
          </a:bodyPr>
          <a:lstStyle/>
          <a:p>
            <a:r>
              <a:rPr lang="en-US"/>
              <a:t>A tutorial for the CAD program LayoutEditor</a:t>
            </a:r>
          </a:p>
          <a:p>
            <a:endParaRPr lang="en-US"/>
          </a:p>
          <a:p>
            <a:r>
              <a:rPr lang="en-US"/>
              <a:t>	</a:t>
            </a:r>
            <a:endParaRPr lang="en-US" sz="1400"/>
          </a:p>
          <a:p>
            <a:endParaRPr lang="en-US"/>
          </a:p>
          <a:p>
            <a:endParaRPr lang="en-US"/>
          </a:p>
          <a:p>
            <a:r>
              <a:rPr lang="en-US"/>
              <a:t>LayoutEditor is available from </a:t>
            </a:r>
          </a:p>
          <a:p>
            <a:r>
              <a:rPr lang="en-US"/>
              <a:t>	</a:t>
            </a:r>
          </a:p>
          <a:p>
            <a:r>
              <a:rPr lang="en-US"/>
              <a:t>	www.layouteditor.net</a:t>
            </a:r>
          </a:p>
          <a:p>
            <a:endParaRPr lang="en-US"/>
          </a:p>
          <a:p>
            <a:r>
              <a:rPr lang="en-US"/>
              <a:t>	by Jürgen Thies, Juspertor UG, Munich</a:t>
            </a:r>
          </a:p>
        </p:txBody>
      </p:sp>
      <p:sp>
        <p:nvSpPr>
          <p:cNvPr id="3" name="TextBox 2"/>
          <p:cNvSpPr txBox="1"/>
          <p:nvPr/>
        </p:nvSpPr>
        <p:spPr>
          <a:xfrm>
            <a:off x="7317584" y="6581001"/>
            <a:ext cx="1826416" cy="276999"/>
          </a:xfrm>
          <a:prstGeom prst="rect">
            <a:avLst/>
          </a:prstGeom>
          <a:noFill/>
        </p:spPr>
        <p:txBody>
          <a:bodyPr wrap="none" rtlCol="0">
            <a:spAutoFit/>
          </a:bodyPr>
          <a:lstStyle/>
          <a:p>
            <a:r>
              <a:rPr lang="en-US" sz="1200" i="1">
                <a:latin typeface="Times"/>
                <a:cs typeface="Times"/>
              </a:rPr>
              <a:t>M. Rooks, Yale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1523"/>
            <a:ext cx="9144000" cy="6798235"/>
          </a:xfrm>
          <a:prstGeom prst="rect">
            <a:avLst/>
          </a:prstGeom>
        </p:spPr>
      </p:pic>
      <p:sp>
        <p:nvSpPr>
          <p:cNvPr id="4" name="TextBox 3"/>
          <p:cNvSpPr txBox="1"/>
          <p:nvPr/>
        </p:nvSpPr>
        <p:spPr>
          <a:xfrm>
            <a:off x="1560549" y="4541508"/>
            <a:ext cx="7358204" cy="1569660"/>
          </a:xfrm>
          <a:prstGeom prst="rect">
            <a:avLst/>
          </a:prstGeom>
          <a:noFill/>
        </p:spPr>
        <p:txBody>
          <a:bodyPr wrap="none" rtlCol="0">
            <a:spAutoFit/>
          </a:bodyPr>
          <a:lstStyle/>
          <a:p>
            <a:r>
              <a:rPr lang="en-US" sz="1600">
                <a:solidFill>
                  <a:schemeClr val="bg1"/>
                </a:solidFill>
              </a:rPr>
              <a:t>Log into the Linux server and open a terminal window (try the right-click menu).</a:t>
            </a:r>
          </a:p>
          <a:p>
            <a:endParaRPr lang="en-US" sz="1600">
              <a:solidFill>
                <a:schemeClr val="bg1"/>
              </a:solidFill>
            </a:endParaRPr>
          </a:p>
          <a:p>
            <a:r>
              <a:rPr lang="en-US" sz="1600">
                <a:solidFill>
                  <a:schemeClr val="bg1"/>
                </a:solidFill>
              </a:rPr>
              <a:t>Use “mkdir” to create a directory for your project,</a:t>
            </a:r>
          </a:p>
          <a:p>
            <a:r>
              <a:rPr lang="en-US" sz="1600">
                <a:solidFill>
                  <a:schemeClr val="bg1"/>
                </a:solidFill>
              </a:rPr>
              <a:t>then use “cd” to make this the default directory.</a:t>
            </a:r>
          </a:p>
          <a:p>
            <a:endParaRPr lang="en-US" sz="1600">
              <a:solidFill>
                <a:schemeClr val="bg1"/>
              </a:solidFill>
            </a:endParaRPr>
          </a:p>
          <a:p>
            <a:r>
              <a:rPr lang="en-US" sz="1600">
                <a:solidFill>
                  <a:schemeClr val="bg1"/>
                </a:solidFill>
              </a:rPr>
              <a:t>Type “layout” to fire up the CAD program.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9144000" cy="6135022"/>
          </a:xfrm>
          <a:prstGeom prst="rect">
            <a:avLst/>
          </a:prstGeom>
        </p:spPr>
      </p:pic>
      <p:sp>
        <p:nvSpPr>
          <p:cNvPr id="4" name="Up Arrow 3"/>
          <p:cNvSpPr/>
          <p:nvPr/>
        </p:nvSpPr>
        <p:spPr bwMode="auto">
          <a:xfrm rot="16034553">
            <a:off x="2535730" y="559234"/>
            <a:ext cx="290391" cy="1091970"/>
          </a:xfrm>
          <a:prstGeom prst="upArrow">
            <a:avLst>
              <a:gd name="adj1" fmla="val 39359"/>
              <a:gd name="adj2" fmla="val 9190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5" name="TextBox 4"/>
          <p:cNvSpPr txBox="1"/>
          <p:nvPr/>
        </p:nvSpPr>
        <p:spPr>
          <a:xfrm>
            <a:off x="3169301" y="908374"/>
            <a:ext cx="1062611" cy="338554"/>
          </a:xfrm>
          <a:prstGeom prst="rect">
            <a:avLst/>
          </a:prstGeom>
          <a:noFill/>
        </p:spPr>
        <p:txBody>
          <a:bodyPr wrap="none" rtlCol="0">
            <a:spAutoFit/>
          </a:bodyPr>
          <a:lstStyle/>
          <a:p>
            <a:r>
              <a:rPr lang="en-US" sz="1600" dirty="0">
                <a:solidFill>
                  <a:schemeClr val="bg1"/>
                </a:solidFill>
              </a:rPr>
              <a:t> New Cell</a:t>
            </a:r>
          </a:p>
        </p:txBody>
      </p:sp>
      <p:sp>
        <p:nvSpPr>
          <p:cNvPr id="7" name="TextBox 6"/>
          <p:cNvSpPr txBox="1"/>
          <p:nvPr/>
        </p:nvSpPr>
        <p:spPr>
          <a:xfrm>
            <a:off x="2236913" y="4592278"/>
            <a:ext cx="5320687" cy="830997"/>
          </a:xfrm>
          <a:prstGeom prst="rect">
            <a:avLst/>
          </a:prstGeom>
          <a:noFill/>
        </p:spPr>
        <p:txBody>
          <a:bodyPr wrap="none" rtlCol="0">
            <a:spAutoFit/>
          </a:bodyPr>
          <a:lstStyle/>
          <a:p>
            <a:r>
              <a:rPr lang="en-US" sz="1600" dirty="0">
                <a:solidFill>
                  <a:schemeClr val="bg1"/>
                </a:solidFill>
              </a:rPr>
              <a:t>Create a new cell with the menu Cell </a:t>
            </a:r>
            <a:r>
              <a:rPr lang="en-US" sz="1600" dirty="0">
                <a:solidFill>
                  <a:schemeClr val="bg1"/>
                </a:solidFill>
                <a:sym typeface="Wingdings" panose="05000000000000000000" pitchFamily="2" charset="2"/>
              </a:rPr>
              <a:t> New Cell (or F5)</a:t>
            </a:r>
            <a:endParaRPr lang="en-US" sz="1600" dirty="0">
              <a:solidFill>
                <a:schemeClr val="bg1"/>
              </a:solidFill>
            </a:endParaRPr>
          </a:p>
          <a:p>
            <a:r>
              <a:rPr lang="en-US" sz="1600" dirty="0">
                <a:solidFill>
                  <a:schemeClr val="bg1"/>
                </a:solidFill>
              </a:rPr>
              <a:t>then give this cell a name with Cell </a:t>
            </a:r>
            <a:r>
              <a:rPr lang="en-US" sz="1600" dirty="0">
                <a:solidFill>
                  <a:schemeClr val="bg1"/>
                </a:solidFill>
                <a:sym typeface="Wingdings" panose="05000000000000000000" pitchFamily="2" charset="2"/>
              </a:rPr>
              <a:t> </a:t>
            </a:r>
            <a:r>
              <a:rPr lang="en-US" sz="1600" dirty="0" err="1">
                <a:solidFill>
                  <a:schemeClr val="bg1"/>
                </a:solidFill>
                <a:sym typeface="Wingdings" panose="05000000000000000000" pitchFamily="2" charset="2"/>
              </a:rPr>
              <a:t>Cellname</a:t>
            </a:r>
            <a:r>
              <a:rPr lang="en-US" sz="1600" dirty="0">
                <a:solidFill>
                  <a:schemeClr val="bg1"/>
                </a:solidFill>
                <a:sym typeface="Wingdings" panose="05000000000000000000" pitchFamily="2" charset="2"/>
              </a:rPr>
              <a:t> (or F4)</a:t>
            </a:r>
            <a:br>
              <a:rPr lang="en-US" sz="1600" dirty="0">
                <a:solidFill>
                  <a:schemeClr val="bg1"/>
                </a:solidFill>
                <a:sym typeface="Wingdings" panose="05000000000000000000" pitchFamily="2" charset="2"/>
              </a:rPr>
            </a:br>
            <a:r>
              <a:rPr lang="en-US" sz="1600" dirty="0">
                <a:solidFill>
                  <a:schemeClr val="bg1"/>
                </a:solidFill>
                <a:sym typeface="Wingdings" panose="05000000000000000000" pitchFamily="2" charset="2"/>
              </a:rPr>
              <a:t>Let’s call it “foo”.</a:t>
            </a:r>
            <a:endParaRPr lang="en-US" sz="1600" dirty="0">
              <a:solidFill>
                <a:schemeClr val="bg1"/>
              </a:solidFill>
            </a:endParaRPr>
          </a:p>
        </p:txBody>
      </p:sp>
      <p:sp>
        <p:nvSpPr>
          <p:cNvPr id="9" name="Rectangle 8"/>
          <p:cNvSpPr/>
          <p:nvPr/>
        </p:nvSpPr>
        <p:spPr bwMode="auto">
          <a:xfrm>
            <a:off x="824248" y="0"/>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1" name="TextBox 10"/>
          <p:cNvSpPr txBox="1"/>
          <p:nvPr/>
        </p:nvSpPr>
        <p:spPr>
          <a:xfrm>
            <a:off x="7133847" y="1318569"/>
            <a:ext cx="1872629" cy="1077218"/>
          </a:xfrm>
          <a:prstGeom prst="rect">
            <a:avLst/>
          </a:prstGeom>
          <a:noFill/>
        </p:spPr>
        <p:txBody>
          <a:bodyPr wrap="none" rtlCol="0">
            <a:spAutoFit/>
          </a:bodyPr>
          <a:lstStyle/>
          <a:p>
            <a:r>
              <a:rPr lang="en-US" sz="1600" dirty="0">
                <a:solidFill>
                  <a:schemeClr val="bg1"/>
                </a:solidFill>
              </a:rPr>
              <a:t>Right click here</a:t>
            </a:r>
            <a:br>
              <a:rPr lang="en-US" sz="1600" dirty="0">
                <a:solidFill>
                  <a:schemeClr val="bg1"/>
                </a:solidFill>
              </a:rPr>
            </a:br>
            <a:r>
              <a:rPr lang="en-US" sz="1600" dirty="0">
                <a:solidFill>
                  <a:schemeClr val="bg1"/>
                </a:solidFill>
              </a:rPr>
              <a:t>and turn on</a:t>
            </a:r>
            <a:br>
              <a:rPr lang="en-US" sz="1600" dirty="0">
                <a:solidFill>
                  <a:schemeClr val="bg1"/>
                </a:solidFill>
              </a:rPr>
            </a:br>
            <a:r>
              <a:rPr lang="en-US" sz="1600" dirty="0">
                <a:solidFill>
                  <a:schemeClr val="bg1"/>
                </a:solidFill>
              </a:rPr>
              <a:t>the ‘measurement’</a:t>
            </a:r>
            <a:br>
              <a:rPr lang="en-US" sz="1600" dirty="0">
                <a:solidFill>
                  <a:schemeClr val="bg1"/>
                </a:solidFill>
              </a:rPr>
            </a:br>
            <a:r>
              <a:rPr lang="en-US" sz="1600" dirty="0">
                <a:solidFill>
                  <a:schemeClr val="bg1"/>
                </a:solidFill>
              </a:rPr>
              <a:t>menu</a:t>
            </a:r>
          </a:p>
        </p:txBody>
      </p:sp>
      <p:sp>
        <p:nvSpPr>
          <p:cNvPr id="12" name="Right Arrow 11"/>
          <p:cNvSpPr/>
          <p:nvPr/>
        </p:nvSpPr>
        <p:spPr bwMode="auto">
          <a:xfrm rot="17668306">
            <a:off x="8085121" y="810443"/>
            <a:ext cx="837127" cy="24696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3" name="TextBox 12"/>
          <p:cNvSpPr txBox="1"/>
          <p:nvPr/>
        </p:nvSpPr>
        <p:spPr>
          <a:xfrm>
            <a:off x="1622738" y="6506028"/>
            <a:ext cx="6877318" cy="261610"/>
          </a:xfrm>
          <a:prstGeom prst="rect">
            <a:avLst/>
          </a:prstGeom>
          <a:noFill/>
        </p:spPr>
        <p:txBody>
          <a:bodyPr wrap="square" rtlCol="0">
            <a:spAutoFit/>
          </a:bodyPr>
          <a:lstStyle/>
          <a:p>
            <a:r>
              <a:rPr lang="en-US" sz="1100" dirty="0"/>
              <a:t>Well yes, it still says “</a:t>
            </a:r>
            <a:r>
              <a:rPr lang="en-US" sz="1100" dirty="0" err="1"/>
              <a:t>noname</a:t>
            </a:r>
            <a:r>
              <a:rPr lang="en-US" sz="1100" dirty="0"/>
              <a:t>” under “Displayed Cell” because I forgot to actually change the name.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4249"/>
            <a:ext cx="9144000" cy="6087304"/>
          </a:xfrm>
          <a:prstGeom prst="rect">
            <a:avLst/>
          </a:prstGeom>
        </p:spPr>
      </p:pic>
      <p:sp>
        <p:nvSpPr>
          <p:cNvPr id="3" name="Up Arrow 2"/>
          <p:cNvSpPr/>
          <p:nvPr/>
        </p:nvSpPr>
        <p:spPr bwMode="auto">
          <a:xfrm rot="19084472">
            <a:off x="639591" y="992465"/>
            <a:ext cx="269060" cy="1152794"/>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4" name="TextBox 3"/>
          <p:cNvSpPr txBox="1"/>
          <p:nvPr/>
        </p:nvSpPr>
        <p:spPr>
          <a:xfrm>
            <a:off x="1162339" y="1893691"/>
            <a:ext cx="3549068" cy="338554"/>
          </a:xfrm>
          <a:prstGeom prst="rect">
            <a:avLst/>
          </a:prstGeom>
          <a:noFill/>
        </p:spPr>
        <p:txBody>
          <a:bodyPr wrap="none" rtlCol="0">
            <a:spAutoFit/>
          </a:bodyPr>
          <a:lstStyle/>
          <a:p>
            <a:r>
              <a:rPr lang="en-US" sz="1600">
                <a:solidFill>
                  <a:schemeClr val="bg1"/>
                </a:solidFill>
              </a:rPr>
              <a:t>Click on a layer to make it the default</a:t>
            </a:r>
          </a:p>
        </p:txBody>
      </p:sp>
      <p:sp>
        <p:nvSpPr>
          <p:cNvPr id="6" name="Rectangle 5"/>
          <p:cNvSpPr/>
          <p:nvPr/>
        </p:nvSpPr>
        <p:spPr bwMode="auto">
          <a:xfrm>
            <a:off x="824248" y="64390"/>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4249"/>
            <a:ext cx="9144000" cy="6087304"/>
          </a:xfrm>
          <a:prstGeom prst="rect">
            <a:avLst/>
          </a:prstGeom>
        </p:spPr>
      </p:pic>
      <p:sp>
        <p:nvSpPr>
          <p:cNvPr id="3" name="TextBox 2"/>
          <p:cNvSpPr txBox="1"/>
          <p:nvPr/>
        </p:nvSpPr>
        <p:spPr>
          <a:xfrm>
            <a:off x="1344174" y="1101511"/>
            <a:ext cx="1778051" cy="830997"/>
          </a:xfrm>
          <a:prstGeom prst="rect">
            <a:avLst/>
          </a:prstGeom>
          <a:noFill/>
        </p:spPr>
        <p:txBody>
          <a:bodyPr wrap="none" rtlCol="0">
            <a:spAutoFit/>
          </a:bodyPr>
          <a:lstStyle/>
          <a:p>
            <a:r>
              <a:rPr lang="en-US" sz="1600" dirty="0">
                <a:solidFill>
                  <a:schemeClr val="bg1"/>
                </a:solidFill>
              </a:rPr>
              <a:t>Zoom </a:t>
            </a:r>
            <a:r>
              <a:rPr lang="en-US" sz="1600" dirty="0">
                <a:solidFill>
                  <a:schemeClr val="bg1"/>
                </a:solidFill>
                <a:sym typeface="Wingdings"/>
              </a:rPr>
              <a:t> Set Grid</a:t>
            </a:r>
          </a:p>
          <a:p>
            <a:endParaRPr lang="en-US" sz="1600" dirty="0">
              <a:solidFill>
                <a:schemeClr val="bg1"/>
              </a:solidFill>
              <a:sym typeface="Wingdings"/>
            </a:endParaRPr>
          </a:p>
          <a:p>
            <a:r>
              <a:rPr lang="en-US" sz="1600" dirty="0">
                <a:solidFill>
                  <a:schemeClr val="bg1"/>
                </a:solidFill>
                <a:sym typeface="Wingdings"/>
              </a:rPr>
              <a:t>or just type ‘g’</a:t>
            </a:r>
            <a:endParaRPr lang="en-US" sz="1600" dirty="0">
              <a:solidFill>
                <a:schemeClr val="bg1"/>
              </a:solidFill>
            </a:endParaRPr>
          </a:p>
        </p:txBody>
      </p:sp>
      <p:sp>
        <p:nvSpPr>
          <p:cNvPr id="4" name="Up Arrow 3"/>
          <p:cNvSpPr/>
          <p:nvPr/>
        </p:nvSpPr>
        <p:spPr bwMode="auto">
          <a:xfrm rot="19084472">
            <a:off x="910910" y="370804"/>
            <a:ext cx="269060" cy="814358"/>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6" name="Rectangle 5"/>
          <p:cNvSpPr/>
          <p:nvPr/>
        </p:nvSpPr>
        <p:spPr bwMode="auto">
          <a:xfrm>
            <a:off x="824248" y="64390"/>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4249"/>
            <a:ext cx="9144000" cy="6087304"/>
          </a:xfrm>
          <a:prstGeom prst="rect">
            <a:avLst/>
          </a:prstGeom>
        </p:spPr>
      </p:pic>
      <p:sp>
        <p:nvSpPr>
          <p:cNvPr id="3" name="Up Arrow 2"/>
          <p:cNvSpPr/>
          <p:nvPr/>
        </p:nvSpPr>
        <p:spPr bwMode="auto">
          <a:xfrm>
            <a:off x="6703453" y="774499"/>
            <a:ext cx="408928" cy="725983"/>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4" name="TextBox 3"/>
          <p:cNvSpPr txBox="1"/>
          <p:nvPr/>
        </p:nvSpPr>
        <p:spPr>
          <a:xfrm>
            <a:off x="6504228" y="1500482"/>
            <a:ext cx="2169284" cy="1077218"/>
          </a:xfrm>
          <a:prstGeom prst="rect">
            <a:avLst/>
          </a:prstGeom>
          <a:noFill/>
        </p:spPr>
        <p:txBody>
          <a:bodyPr wrap="none" rtlCol="0">
            <a:spAutoFit/>
          </a:bodyPr>
          <a:lstStyle/>
          <a:p>
            <a:r>
              <a:rPr lang="en-US" sz="1600" dirty="0">
                <a:solidFill>
                  <a:schemeClr val="bg1"/>
                </a:solidFill>
              </a:rPr>
              <a:t>Click on the</a:t>
            </a:r>
          </a:p>
          <a:p>
            <a:r>
              <a:rPr lang="en-US" sz="1600" dirty="0">
                <a:solidFill>
                  <a:schemeClr val="bg1"/>
                </a:solidFill>
              </a:rPr>
              <a:t>measurement icon</a:t>
            </a:r>
          </a:p>
          <a:p>
            <a:r>
              <a:rPr lang="en-US" sz="1600" dirty="0">
                <a:solidFill>
                  <a:schemeClr val="bg1"/>
                </a:solidFill>
              </a:rPr>
              <a:t>to display coordinates</a:t>
            </a:r>
          </a:p>
          <a:p>
            <a:r>
              <a:rPr lang="en-US" sz="1600" dirty="0">
                <a:solidFill>
                  <a:schemeClr val="bg1"/>
                </a:solidFill>
              </a:rPr>
              <a:t>in lower-left of screen</a:t>
            </a:r>
          </a:p>
        </p:txBody>
      </p:sp>
      <p:sp>
        <p:nvSpPr>
          <p:cNvPr id="6" name="Rectangle 5"/>
          <p:cNvSpPr/>
          <p:nvPr/>
        </p:nvSpPr>
        <p:spPr bwMode="auto">
          <a:xfrm>
            <a:off x="824248" y="64390"/>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4249"/>
            <a:ext cx="9144000" cy="6087304"/>
          </a:xfrm>
          <a:prstGeom prst="rect">
            <a:avLst/>
          </a:prstGeom>
        </p:spPr>
      </p:pic>
      <p:sp>
        <p:nvSpPr>
          <p:cNvPr id="3" name="Up Arrow 2"/>
          <p:cNvSpPr/>
          <p:nvPr/>
        </p:nvSpPr>
        <p:spPr bwMode="auto">
          <a:xfrm rot="19084472">
            <a:off x="670067" y="573022"/>
            <a:ext cx="269060" cy="814358"/>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4" name="TextBox 3"/>
          <p:cNvSpPr txBox="1"/>
          <p:nvPr/>
        </p:nvSpPr>
        <p:spPr>
          <a:xfrm>
            <a:off x="1026057" y="1237216"/>
            <a:ext cx="1496423" cy="338554"/>
          </a:xfrm>
          <a:prstGeom prst="rect">
            <a:avLst/>
          </a:prstGeom>
          <a:noFill/>
        </p:spPr>
        <p:txBody>
          <a:bodyPr wrap="none" rtlCol="0">
            <a:spAutoFit/>
          </a:bodyPr>
          <a:lstStyle/>
          <a:p>
            <a:r>
              <a:rPr lang="en-US" sz="1600">
                <a:solidFill>
                  <a:schemeClr val="bg1"/>
                </a:solidFill>
              </a:rPr>
              <a:t>Polygon mode</a:t>
            </a:r>
          </a:p>
        </p:txBody>
      </p:sp>
      <p:sp>
        <p:nvSpPr>
          <p:cNvPr id="6" name="Rectangle 5"/>
          <p:cNvSpPr/>
          <p:nvPr/>
        </p:nvSpPr>
        <p:spPr bwMode="auto">
          <a:xfrm>
            <a:off x="824248" y="64390"/>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7826" y="381000"/>
            <a:ext cx="9061098" cy="6130834"/>
          </a:xfrm>
          <a:prstGeom prst="rect">
            <a:avLst/>
          </a:prstGeom>
        </p:spPr>
      </p:pic>
      <p:sp>
        <p:nvSpPr>
          <p:cNvPr id="3" name="TextBox 2"/>
          <p:cNvSpPr txBox="1"/>
          <p:nvPr/>
        </p:nvSpPr>
        <p:spPr>
          <a:xfrm>
            <a:off x="2795219" y="1929961"/>
            <a:ext cx="3024486" cy="338554"/>
          </a:xfrm>
          <a:prstGeom prst="rect">
            <a:avLst/>
          </a:prstGeom>
          <a:noFill/>
        </p:spPr>
        <p:txBody>
          <a:bodyPr wrap="none" rtlCol="0">
            <a:spAutoFit/>
          </a:bodyPr>
          <a:lstStyle/>
          <a:p>
            <a:r>
              <a:rPr lang="en-US" sz="1600">
                <a:solidFill>
                  <a:schemeClr val="bg1"/>
                </a:solidFill>
              </a:rPr>
              <a:t>Start clicking to draw a polygon</a:t>
            </a:r>
          </a:p>
        </p:txBody>
      </p:sp>
      <p:sp>
        <p:nvSpPr>
          <p:cNvPr id="4" name="TextBox 3"/>
          <p:cNvSpPr txBox="1"/>
          <p:nvPr/>
        </p:nvSpPr>
        <p:spPr>
          <a:xfrm>
            <a:off x="4129756" y="4921762"/>
            <a:ext cx="4336444" cy="584776"/>
          </a:xfrm>
          <a:prstGeom prst="rect">
            <a:avLst/>
          </a:prstGeom>
          <a:noFill/>
        </p:spPr>
        <p:txBody>
          <a:bodyPr wrap="none" rtlCol="0">
            <a:spAutoFit/>
          </a:bodyPr>
          <a:lstStyle/>
          <a:p>
            <a:r>
              <a:rPr lang="en-US" sz="1600">
                <a:solidFill>
                  <a:schemeClr val="bg1"/>
                </a:solidFill>
              </a:rPr>
              <a:t>Use the mouse wheel to zoom in &amp; out.</a:t>
            </a:r>
          </a:p>
          <a:p>
            <a:r>
              <a:rPr lang="en-US" sz="1600">
                <a:solidFill>
                  <a:schemeClr val="bg1"/>
                </a:solidFill>
              </a:rPr>
              <a:t>Use the right mouse button (and drag) to pan.</a:t>
            </a:r>
          </a:p>
        </p:txBody>
      </p:sp>
      <p:sp>
        <p:nvSpPr>
          <p:cNvPr id="8" name="Rectangle 7"/>
          <p:cNvSpPr/>
          <p:nvPr/>
        </p:nvSpPr>
        <p:spPr bwMode="auto">
          <a:xfrm>
            <a:off x="856443" y="367053"/>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41277"/>
            <a:ext cx="9144000" cy="6179088"/>
          </a:xfrm>
          <a:prstGeom prst="rect">
            <a:avLst/>
          </a:prstGeom>
        </p:spPr>
      </p:pic>
      <p:sp>
        <p:nvSpPr>
          <p:cNvPr id="3" name="TextBox 2"/>
          <p:cNvSpPr txBox="1"/>
          <p:nvPr/>
        </p:nvSpPr>
        <p:spPr>
          <a:xfrm>
            <a:off x="5422769" y="4738809"/>
            <a:ext cx="3434855" cy="584776"/>
          </a:xfrm>
          <a:prstGeom prst="rect">
            <a:avLst/>
          </a:prstGeom>
          <a:noFill/>
        </p:spPr>
        <p:txBody>
          <a:bodyPr wrap="none" rtlCol="0">
            <a:spAutoFit/>
          </a:bodyPr>
          <a:lstStyle/>
          <a:p>
            <a:r>
              <a:rPr lang="en-US" sz="1600">
                <a:solidFill>
                  <a:schemeClr val="bg1"/>
                </a:solidFill>
              </a:rPr>
              <a:t>Close the polygon with middle-click.</a:t>
            </a:r>
          </a:p>
          <a:p>
            <a:r>
              <a:rPr lang="en-US" sz="1600">
                <a:solidFill>
                  <a:schemeClr val="bg1"/>
                </a:solidFill>
              </a:rPr>
              <a:t>That is, push down on the wheel.</a:t>
            </a:r>
          </a:p>
        </p:txBody>
      </p:sp>
      <p:sp>
        <p:nvSpPr>
          <p:cNvPr id="5" name="Rectangle 4"/>
          <p:cNvSpPr/>
          <p:nvPr/>
        </p:nvSpPr>
        <p:spPr bwMode="auto">
          <a:xfrm>
            <a:off x="824248" y="250725"/>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81066"/>
            <a:ext cx="9144000" cy="6062441"/>
          </a:xfrm>
          <a:prstGeom prst="rect">
            <a:avLst/>
          </a:prstGeom>
        </p:spPr>
      </p:pic>
      <p:sp>
        <p:nvSpPr>
          <p:cNvPr id="3" name="TextBox 2"/>
          <p:cNvSpPr txBox="1"/>
          <p:nvPr/>
        </p:nvSpPr>
        <p:spPr>
          <a:xfrm>
            <a:off x="1353851" y="3730223"/>
            <a:ext cx="3218149" cy="584776"/>
          </a:xfrm>
          <a:prstGeom prst="rect">
            <a:avLst/>
          </a:prstGeom>
          <a:noFill/>
        </p:spPr>
        <p:txBody>
          <a:bodyPr wrap="none" rtlCol="0">
            <a:spAutoFit/>
          </a:bodyPr>
          <a:lstStyle/>
          <a:p>
            <a:r>
              <a:rPr lang="en-US" sz="1600" dirty="0">
                <a:solidFill>
                  <a:schemeClr val="bg1"/>
                </a:solidFill>
              </a:rPr>
              <a:t>Add a few more shapes</a:t>
            </a:r>
          </a:p>
          <a:p>
            <a:r>
              <a:rPr lang="en-US" sz="1600" dirty="0">
                <a:solidFill>
                  <a:schemeClr val="bg1"/>
                </a:solidFill>
              </a:rPr>
              <a:t>on a few more layers, just for fun.</a:t>
            </a:r>
          </a:p>
        </p:txBody>
      </p:sp>
      <p:sp>
        <p:nvSpPr>
          <p:cNvPr id="4" name="TextBox 3"/>
          <p:cNvSpPr txBox="1"/>
          <p:nvPr/>
        </p:nvSpPr>
        <p:spPr>
          <a:xfrm>
            <a:off x="4068547" y="4768937"/>
            <a:ext cx="4401165" cy="1077218"/>
          </a:xfrm>
          <a:prstGeom prst="rect">
            <a:avLst/>
          </a:prstGeom>
          <a:noFill/>
        </p:spPr>
        <p:txBody>
          <a:bodyPr wrap="none" rtlCol="0">
            <a:spAutoFit/>
          </a:bodyPr>
          <a:lstStyle/>
          <a:p>
            <a:r>
              <a:rPr lang="en-US" sz="1600" dirty="0">
                <a:solidFill>
                  <a:schemeClr val="bg1"/>
                </a:solidFill>
              </a:rPr>
              <a:t>Suppose we need to assign a different dose</a:t>
            </a:r>
          </a:p>
          <a:p>
            <a:r>
              <a:rPr lang="en-US" sz="1600" dirty="0">
                <a:solidFill>
                  <a:schemeClr val="bg1"/>
                </a:solidFill>
              </a:rPr>
              <a:t>to one of these shapes.  The traditional way</a:t>
            </a:r>
          </a:p>
          <a:p>
            <a:r>
              <a:rPr lang="en-US" sz="1600" dirty="0">
                <a:solidFill>
                  <a:schemeClr val="bg1"/>
                </a:solidFill>
              </a:rPr>
              <a:t>is to assign a different “datatype” to the shape.</a:t>
            </a:r>
          </a:p>
          <a:p>
            <a:r>
              <a:rPr lang="en-US" sz="1600" dirty="0">
                <a:solidFill>
                  <a:schemeClr val="bg1"/>
                </a:solidFill>
              </a:rPr>
              <a:t>Later, we can map that datatype onto a dose.</a:t>
            </a:r>
          </a:p>
        </p:txBody>
      </p:sp>
      <p:sp>
        <p:nvSpPr>
          <p:cNvPr id="6" name="Rectangle 5"/>
          <p:cNvSpPr/>
          <p:nvPr/>
        </p:nvSpPr>
        <p:spPr bwMode="auto">
          <a:xfrm>
            <a:off x="824248" y="378537"/>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11440"/>
            <a:ext cx="9144000" cy="6117803"/>
          </a:xfrm>
          <a:prstGeom prst="rect">
            <a:avLst/>
          </a:prstGeom>
        </p:spPr>
      </p:pic>
      <p:sp>
        <p:nvSpPr>
          <p:cNvPr id="4" name="TextBox 3"/>
          <p:cNvSpPr txBox="1"/>
          <p:nvPr/>
        </p:nvSpPr>
        <p:spPr>
          <a:xfrm>
            <a:off x="2721327" y="1173341"/>
            <a:ext cx="2523448" cy="338554"/>
          </a:xfrm>
          <a:prstGeom prst="rect">
            <a:avLst/>
          </a:prstGeom>
          <a:noFill/>
        </p:spPr>
        <p:txBody>
          <a:bodyPr wrap="none" rtlCol="0">
            <a:spAutoFit/>
          </a:bodyPr>
          <a:lstStyle/>
          <a:p>
            <a:r>
              <a:rPr lang="en-US" sz="1600" dirty="0">
                <a:solidFill>
                  <a:schemeClr val="bg1"/>
                </a:solidFill>
              </a:rPr>
              <a:t>Select/Edit</a:t>
            </a:r>
            <a:r>
              <a:rPr lang="en-US" sz="1600" dirty="0">
                <a:solidFill>
                  <a:schemeClr val="bg1"/>
                </a:solidFill>
                <a:sym typeface="Wingdings"/>
              </a:rPr>
              <a:t> (or Home key)</a:t>
            </a:r>
            <a:endParaRPr lang="en-US" sz="1600" dirty="0">
              <a:solidFill>
                <a:schemeClr val="bg1"/>
              </a:solidFill>
            </a:endParaRPr>
          </a:p>
        </p:txBody>
      </p:sp>
      <p:sp>
        <p:nvSpPr>
          <p:cNvPr id="5" name="Up Arrow 4"/>
          <p:cNvSpPr/>
          <p:nvPr/>
        </p:nvSpPr>
        <p:spPr bwMode="auto">
          <a:xfrm rot="17021028">
            <a:off x="1660050" y="274001"/>
            <a:ext cx="374595" cy="170781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6" name="Rectangle 5"/>
          <p:cNvSpPr/>
          <p:nvPr/>
        </p:nvSpPr>
        <p:spPr bwMode="auto">
          <a:xfrm>
            <a:off x="824248" y="299881"/>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0990" y="1614281"/>
            <a:ext cx="7361479" cy="3647152"/>
          </a:xfrm>
          <a:prstGeom prst="rect">
            <a:avLst/>
          </a:prstGeom>
          <a:noFill/>
        </p:spPr>
        <p:txBody>
          <a:bodyPr wrap="square" rtlCol="0">
            <a:spAutoFit/>
          </a:bodyPr>
          <a:lstStyle/>
          <a:p>
            <a:r>
              <a:rPr lang="en-US"/>
              <a:t>Common terminology</a:t>
            </a:r>
          </a:p>
          <a:p>
            <a:endParaRPr lang="en-US"/>
          </a:p>
          <a:p>
            <a:endParaRPr lang="en-US"/>
          </a:p>
          <a:p>
            <a:r>
              <a:rPr lang="en-US"/>
              <a:t>	Layers			designate processing steps	</a:t>
            </a:r>
          </a:p>
          <a:p>
            <a:r>
              <a:rPr lang="en-US"/>
              <a:t>	Cells			are parts, or parts of parts</a:t>
            </a:r>
          </a:p>
          <a:p>
            <a:endParaRPr lang="en-US"/>
          </a:p>
          <a:p>
            <a:r>
              <a:rPr lang="en-US"/>
              <a:t>	Top-level cell		contains the whole enchilada</a:t>
            </a:r>
          </a:p>
          <a:p>
            <a:endParaRPr lang="en-US"/>
          </a:p>
          <a:p>
            <a:endParaRPr lang="en-US"/>
          </a:p>
          <a:p>
            <a:r>
              <a:rPr lang="en-US"/>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21501"/>
            <a:ext cx="9144000" cy="6135189"/>
          </a:xfrm>
          <a:prstGeom prst="rect">
            <a:avLst/>
          </a:prstGeom>
        </p:spPr>
      </p:pic>
      <p:sp>
        <p:nvSpPr>
          <p:cNvPr id="3" name="TextBox 2"/>
          <p:cNvSpPr txBox="1"/>
          <p:nvPr/>
        </p:nvSpPr>
        <p:spPr>
          <a:xfrm>
            <a:off x="4886128" y="4519586"/>
            <a:ext cx="3446777" cy="584775"/>
          </a:xfrm>
          <a:prstGeom prst="rect">
            <a:avLst/>
          </a:prstGeom>
          <a:noFill/>
        </p:spPr>
        <p:txBody>
          <a:bodyPr wrap="none" rtlCol="0">
            <a:spAutoFit/>
          </a:bodyPr>
          <a:lstStyle/>
          <a:p>
            <a:r>
              <a:rPr lang="en-US" sz="1600" dirty="0">
                <a:solidFill>
                  <a:schemeClr val="bg1"/>
                </a:solidFill>
              </a:rPr>
              <a:t>Click on a shape to select it, </a:t>
            </a:r>
            <a:br>
              <a:rPr lang="en-US" sz="1600" dirty="0">
                <a:solidFill>
                  <a:schemeClr val="bg1"/>
                </a:solidFill>
              </a:rPr>
            </a:br>
            <a:r>
              <a:rPr lang="en-US" sz="1600" dirty="0">
                <a:solidFill>
                  <a:schemeClr val="bg1"/>
                </a:solidFill>
              </a:rPr>
              <a:t>then right-click to choose Properties</a:t>
            </a:r>
          </a:p>
        </p:txBody>
      </p:sp>
      <p:sp>
        <p:nvSpPr>
          <p:cNvPr id="4" name="Up Arrow 3"/>
          <p:cNvSpPr/>
          <p:nvPr/>
        </p:nvSpPr>
        <p:spPr bwMode="auto">
          <a:xfrm rot="18316248">
            <a:off x="6569832" y="1866760"/>
            <a:ext cx="269060" cy="562872"/>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6" name="Rectangle 5"/>
          <p:cNvSpPr/>
          <p:nvPr/>
        </p:nvSpPr>
        <p:spPr bwMode="auto">
          <a:xfrm>
            <a:off x="824248" y="290047"/>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35656"/>
            <a:ext cx="9144000" cy="6148552"/>
          </a:xfrm>
          <a:prstGeom prst="rect">
            <a:avLst/>
          </a:prstGeom>
        </p:spPr>
      </p:pic>
      <p:sp>
        <p:nvSpPr>
          <p:cNvPr id="3" name="Up Arrow 2"/>
          <p:cNvSpPr/>
          <p:nvPr/>
        </p:nvSpPr>
        <p:spPr bwMode="auto">
          <a:xfrm rot="3900272">
            <a:off x="5677321" y="4839863"/>
            <a:ext cx="288207" cy="567511"/>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4" name="TextBox 3"/>
          <p:cNvSpPr txBox="1"/>
          <p:nvPr/>
        </p:nvSpPr>
        <p:spPr>
          <a:xfrm>
            <a:off x="1963794" y="5158849"/>
            <a:ext cx="3623508" cy="338554"/>
          </a:xfrm>
          <a:prstGeom prst="rect">
            <a:avLst/>
          </a:prstGeom>
          <a:noFill/>
        </p:spPr>
        <p:txBody>
          <a:bodyPr wrap="none" rtlCol="0">
            <a:spAutoFit/>
          </a:bodyPr>
          <a:lstStyle/>
          <a:p>
            <a:r>
              <a:rPr lang="en-US" sz="1600" dirty="0">
                <a:solidFill>
                  <a:schemeClr val="bg1"/>
                </a:solidFill>
              </a:rPr>
              <a:t>Datatype is hidden until you click on +</a:t>
            </a:r>
          </a:p>
        </p:txBody>
      </p:sp>
      <p:sp>
        <p:nvSpPr>
          <p:cNvPr id="6" name="Rectangle 5"/>
          <p:cNvSpPr/>
          <p:nvPr/>
        </p:nvSpPr>
        <p:spPr bwMode="auto">
          <a:xfrm>
            <a:off x="824248" y="299881"/>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126655"/>
          </a:xfrm>
          <a:prstGeom prst="rect">
            <a:avLst/>
          </a:prstGeom>
        </p:spPr>
      </p:pic>
      <p:sp>
        <p:nvSpPr>
          <p:cNvPr id="3" name="TextBox 2"/>
          <p:cNvSpPr txBox="1"/>
          <p:nvPr/>
        </p:nvSpPr>
        <p:spPr>
          <a:xfrm>
            <a:off x="1231855" y="2752499"/>
            <a:ext cx="2980303" cy="830997"/>
          </a:xfrm>
          <a:prstGeom prst="rect">
            <a:avLst/>
          </a:prstGeom>
          <a:noFill/>
        </p:spPr>
        <p:txBody>
          <a:bodyPr wrap="none" rtlCol="0">
            <a:spAutoFit/>
          </a:bodyPr>
          <a:lstStyle/>
          <a:p>
            <a:r>
              <a:rPr lang="en-US" sz="1600" dirty="0">
                <a:solidFill>
                  <a:schemeClr val="bg1"/>
                </a:solidFill>
              </a:rPr>
              <a:t>Now change the datatype from</a:t>
            </a:r>
          </a:p>
          <a:p>
            <a:r>
              <a:rPr lang="en-US" sz="1600" dirty="0">
                <a:solidFill>
                  <a:schemeClr val="bg1"/>
                </a:solidFill>
              </a:rPr>
              <a:t>the default value of 0 to some </a:t>
            </a:r>
            <a:br>
              <a:rPr lang="en-US" sz="1600" dirty="0">
                <a:solidFill>
                  <a:schemeClr val="bg1"/>
                </a:solidFill>
              </a:rPr>
            </a:br>
            <a:r>
              <a:rPr lang="en-US" sz="1600" dirty="0">
                <a:solidFill>
                  <a:schemeClr val="bg1"/>
                </a:solidFill>
              </a:rPr>
              <a:t>other value, such as 1.</a:t>
            </a:r>
          </a:p>
        </p:txBody>
      </p:sp>
      <p:sp>
        <p:nvSpPr>
          <p:cNvPr id="4" name="TextBox 3"/>
          <p:cNvSpPr txBox="1"/>
          <p:nvPr/>
        </p:nvSpPr>
        <p:spPr>
          <a:xfrm>
            <a:off x="1231855" y="3906057"/>
            <a:ext cx="4058612" cy="1569660"/>
          </a:xfrm>
          <a:prstGeom prst="rect">
            <a:avLst/>
          </a:prstGeom>
          <a:noFill/>
        </p:spPr>
        <p:txBody>
          <a:bodyPr wrap="none" rtlCol="0">
            <a:spAutoFit/>
          </a:bodyPr>
          <a:lstStyle/>
          <a:p>
            <a:r>
              <a:rPr lang="en-US" sz="1600" dirty="0">
                <a:solidFill>
                  <a:srgbClr val="FFFFFF"/>
                </a:solidFill>
              </a:rPr>
              <a:t>Datatypes can be displayed in color using </a:t>
            </a:r>
            <a:br>
              <a:rPr lang="en-US" sz="1600" dirty="0">
                <a:solidFill>
                  <a:srgbClr val="FFFFFF"/>
                </a:solidFill>
              </a:rPr>
            </a:br>
            <a:r>
              <a:rPr lang="en-US" sz="1600" dirty="0" err="1">
                <a:solidFill>
                  <a:srgbClr val="FFFFFF"/>
                </a:solidFill>
              </a:rPr>
              <a:t>Cview</a:t>
            </a:r>
            <a:r>
              <a:rPr lang="en-US" sz="1600" dirty="0">
                <a:solidFill>
                  <a:srgbClr val="FFFFFF"/>
                </a:solidFill>
              </a:rPr>
              <a:t> or Beamer (the pattern conversion </a:t>
            </a:r>
            <a:br>
              <a:rPr lang="en-US" sz="1600" dirty="0">
                <a:solidFill>
                  <a:srgbClr val="FFFFFF"/>
                </a:solidFill>
              </a:rPr>
            </a:br>
            <a:r>
              <a:rPr lang="en-US" sz="1600" dirty="0">
                <a:solidFill>
                  <a:srgbClr val="FFFFFF"/>
                </a:solidFill>
              </a:rPr>
              <a:t>program)</a:t>
            </a:r>
          </a:p>
          <a:p>
            <a:endParaRPr lang="en-US" sz="1600" dirty="0">
              <a:solidFill>
                <a:srgbClr val="FFFFFF"/>
              </a:solidFill>
            </a:endParaRPr>
          </a:p>
          <a:p>
            <a:r>
              <a:rPr lang="en-US" sz="1600" dirty="0">
                <a:solidFill>
                  <a:srgbClr val="FFFFFF"/>
                </a:solidFill>
              </a:rPr>
              <a:t>Beamer can assign different relative doses</a:t>
            </a:r>
            <a:br>
              <a:rPr lang="en-US" sz="1600" dirty="0">
                <a:solidFill>
                  <a:srgbClr val="FFFFFF"/>
                </a:solidFill>
              </a:rPr>
            </a:br>
            <a:r>
              <a:rPr lang="en-US" sz="1600" dirty="0">
                <a:solidFill>
                  <a:srgbClr val="FFFFFF"/>
                </a:solidFill>
              </a:rPr>
              <a:t>to different datatypes.</a:t>
            </a:r>
          </a:p>
        </p:txBody>
      </p:sp>
      <p:sp>
        <p:nvSpPr>
          <p:cNvPr id="6" name="Rectangle 5"/>
          <p:cNvSpPr/>
          <p:nvPr/>
        </p:nvSpPr>
        <p:spPr bwMode="auto">
          <a:xfrm>
            <a:off x="824248" y="9828"/>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126655"/>
          </a:xfrm>
          <a:prstGeom prst="rect">
            <a:avLst/>
          </a:prstGeom>
        </p:spPr>
      </p:pic>
      <p:sp>
        <p:nvSpPr>
          <p:cNvPr id="4" name="TextBox 3"/>
          <p:cNvSpPr txBox="1"/>
          <p:nvPr/>
        </p:nvSpPr>
        <p:spPr>
          <a:xfrm>
            <a:off x="1229077" y="3455296"/>
            <a:ext cx="4612160" cy="2062103"/>
          </a:xfrm>
          <a:prstGeom prst="rect">
            <a:avLst/>
          </a:prstGeom>
          <a:noFill/>
        </p:spPr>
        <p:txBody>
          <a:bodyPr wrap="none" rtlCol="0">
            <a:spAutoFit/>
          </a:bodyPr>
          <a:lstStyle/>
          <a:p>
            <a:r>
              <a:rPr lang="en-US" sz="1600" dirty="0">
                <a:solidFill>
                  <a:srgbClr val="FFFFFF"/>
                </a:solidFill>
              </a:rPr>
              <a:t>Setting datatype numbers is the traditional way </a:t>
            </a:r>
            <a:br>
              <a:rPr lang="en-US" sz="1600" dirty="0">
                <a:solidFill>
                  <a:srgbClr val="FFFFFF"/>
                </a:solidFill>
              </a:rPr>
            </a:br>
            <a:r>
              <a:rPr lang="en-US" sz="1600" dirty="0">
                <a:solidFill>
                  <a:srgbClr val="FFFFFF"/>
                </a:solidFill>
              </a:rPr>
              <a:t>of assigning different doses inside a pattern,</a:t>
            </a:r>
            <a:br>
              <a:rPr lang="en-US" sz="1600" dirty="0">
                <a:solidFill>
                  <a:srgbClr val="FFFFFF"/>
                </a:solidFill>
              </a:rPr>
            </a:br>
            <a:r>
              <a:rPr lang="en-US" sz="1600" dirty="0">
                <a:solidFill>
                  <a:srgbClr val="FFFFFF"/>
                </a:solidFill>
              </a:rPr>
              <a:t>but you can also use Beamer to assign doses </a:t>
            </a:r>
            <a:br>
              <a:rPr lang="en-US" sz="1600" dirty="0">
                <a:solidFill>
                  <a:srgbClr val="FFFFFF"/>
                </a:solidFill>
              </a:rPr>
            </a:br>
            <a:r>
              <a:rPr lang="en-US" sz="1600" dirty="0">
                <a:solidFill>
                  <a:srgbClr val="FFFFFF"/>
                </a:solidFill>
              </a:rPr>
              <a:t>to </a:t>
            </a:r>
            <a:r>
              <a:rPr lang="en-US" sz="1600" i="1" dirty="0">
                <a:solidFill>
                  <a:srgbClr val="FFFFFF"/>
                </a:solidFill>
              </a:rPr>
              <a:t>layers</a:t>
            </a:r>
            <a:r>
              <a:rPr lang="en-US" sz="1600" dirty="0">
                <a:solidFill>
                  <a:srgbClr val="FFFFFF"/>
                </a:solidFill>
              </a:rPr>
              <a:t>.</a:t>
            </a:r>
          </a:p>
          <a:p>
            <a:endParaRPr lang="en-US" sz="1600" dirty="0">
              <a:solidFill>
                <a:srgbClr val="FFFFFF"/>
              </a:solidFill>
            </a:endParaRPr>
          </a:p>
          <a:p>
            <a:r>
              <a:rPr lang="en-US" sz="1600" dirty="0">
                <a:solidFill>
                  <a:srgbClr val="FFFFFF"/>
                </a:solidFill>
              </a:rPr>
              <a:t>Using layers for doses works fine, if you do not</a:t>
            </a:r>
            <a:br>
              <a:rPr lang="en-US" sz="1600" dirty="0">
                <a:solidFill>
                  <a:srgbClr val="FFFFFF"/>
                </a:solidFill>
              </a:rPr>
            </a:br>
            <a:r>
              <a:rPr lang="en-US" sz="1600" dirty="0">
                <a:solidFill>
                  <a:srgbClr val="FFFFFF"/>
                </a:solidFill>
              </a:rPr>
              <a:t>need to use layers to represent processing steps</a:t>
            </a:r>
            <a:br>
              <a:rPr lang="en-US" sz="1600" dirty="0">
                <a:solidFill>
                  <a:srgbClr val="FFFFFF"/>
                </a:solidFill>
              </a:rPr>
            </a:br>
            <a:r>
              <a:rPr lang="en-US" sz="1600" dirty="0">
                <a:solidFill>
                  <a:srgbClr val="FFFFFF"/>
                </a:solidFill>
              </a:rPr>
              <a:t>or mask plates.</a:t>
            </a:r>
          </a:p>
        </p:txBody>
      </p:sp>
      <p:sp>
        <p:nvSpPr>
          <p:cNvPr id="6" name="Rectangle 5"/>
          <p:cNvSpPr/>
          <p:nvPr/>
        </p:nvSpPr>
        <p:spPr bwMode="auto">
          <a:xfrm>
            <a:off x="824248" y="-3"/>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extLst>
      <p:ext uri="{BB962C8B-B14F-4D97-AF65-F5344CB8AC3E}">
        <p14:creationId xmlns:p14="http://schemas.microsoft.com/office/powerpoint/2010/main" val="934271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81066"/>
            <a:ext cx="9144000" cy="6062441"/>
          </a:xfrm>
          <a:prstGeom prst="rect">
            <a:avLst/>
          </a:prstGeom>
        </p:spPr>
      </p:pic>
      <p:sp>
        <p:nvSpPr>
          <p:cNvPr id="3" name="TextBox 2"/>
          <p:cNvSpPr txBox="1"/>
          <p:nvPr/>
        </p:nvSpPr>
        <p:spPr>
          <a:xfrm>
            <a:off x="2724057" y="4941321"/>
            <a:ext cx="4778872" cy="338554"/>
          </a:xfrm>
          <a:prstGeom prst="rect">
            <a:avLst/>
          </a:prstGeom>
          <a:noFill/>
        </p:spPr>
        <p:txBody>
          <a:bodyPr wrap="none" rtlCol="0">
            <a:spAutoFit/>
          </a:bodyPr>
          <a:lstStyle/>
          <a:p>
            <a:r>
              <a:rPr lang="en-US" sz="1600" dirty="0">
                <a:solidFill>
                  <a:schemeClr val="bg1"/>
                </a:solidFill>
              </a:rPr>
              <a:t>Now use the Backspace key to clear all selections.</a:t>
            </a:r>
          </a:p>
        </p:txBody>
      </p:sp>
      <p:sp>
        <p:nvSpPr>
          <p:cNvPr id="5" name="Rectangle 4"/>
          <p:cNvSpPr/>
          <p:nvPr/>
        </p:nvSpPr>
        <p:spPr bwMode="auto">
          <a:xfrm>
            <a:off x="824248" y="358873"/>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88902"/>
            <a:ext cx="9144000" cy="6117803"/>
          </a:xfrm>
          <a:prstGeom prst="rect">
            <a:avLst/>
          </a:prstGeom>
        </p:spPr>
      </p:pic>
      <p:sp>
        <p:nvSpPr>
          <p:cNvPr id="3" name="TextBox 2"/>
          <p:cNvSpPr txBox="1"/>
          <p:nvPr/>
        </p:nvSpPr>
        <p:spPr>
          <a:xfrm>
            <a:off x="2724057" y="4941321"/>
            <a:ext cx="5635453" cy="584775"/>
          </a:xfrm>
          <a:prstGeom prst="rect">
            <a:avLst/>
          </a:prstGeom>
          <a:noFill/>
        </p:spPr>
        <p:txBody>
          <a:bodyPr wrap="none" rtlCol="0">
            <a:spAutoFit/>
          </a:bodyPr>
          <a:lstStyle/>
          <a:p>
            <a:r>
              <a:rPr lang="en-US" sz="1600" dirty="0">
                <a:solidFill>
                  <a:schemeClr val="bg1"/>
                </a:solidFill>
              </a:rPr>
              <a:t>Let’s save the cell. Oh oops! We forgot to change the name.</a:t>
            </a:r>
            <a:br>
              <a:rPr lang="en-US" sz="1600" dirty="0">
                <a:solidFill>
                  <a:schemeClr val="bg1"/>
                </a:solidFill>
              </a:rPr>
            </a:br>
            <a:r>
              <a:rPr lang="en-US" sz="1600" dirty="0">
                <a:solidFill>
                  <a:schemeClr val="bg1"/>
                </a:solidFill>
              </a:rPr>
              <a:t>Just press F4 to name this cell “foo”.</a:t>
            </a:r>
          </a:p>
        </p:txBody>
      </p:sp>
      <p:sp>
        <p:nvSpPr>
          <p:cNvPr id="4" name="Rectangle 3"/>
          <p:cNvSpPr/>
          <p:nvPr/>
        </p:nvSpPr>
        <p:spPr bwMode="auto">
          <a:xfrm>
            <a:off x="824248" y="255635"/>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extLst>
      <p:ext uri="{BB962C8B-B14F-4D97-AF65-F5344CB8AC3E}">
        <p14:creationId xmlns:p14="http://schemas.microsoft.com/office/powerpoint/2010/main" val="858415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9926" y="417945"/>
            <a:ext cx="9144000" cy="6135245"/>
          </a:xfrm>
          <a:prstGeom prst="rect">
            <a:avLst/>
          </a:prstGeom>
        </p:spPr>
      </p:pic>
      <p:sp>
        <p:nvSpPr>
          <p:cNvPr id="3" name="TextBox 2"/>
          <p:cNvSpPr txBox="1"/>
          <p:nvPr/>
        </p:nvSpPr>
        <p:spPr>
          <a:xfrm>
            <a:off x="1198661" y="1757768"/>
            <a:ext cx="3373339" cy="338554"/>
          </a:xfrm>
          <a:prstGeom prst="rect">
            <a:avLst/>
          </a:prstGeom>
          <a:noFill/>
        </p:spPr>
        <p:txBody>
          <a:bodyPr wrap="none" rtlCol="0">
            <a:spAutoFit/>
          </a:bodyPr>
          <a:lstStyle/>
          <a:p>
            <a:r>
              <a:rPr lang="en-US" sz="1600" dirty="0">
                <a:solidFill>
                  <a:schemeClr val="bg1"/>
                </a:solidFill>
              </a:rPr>
              <a:t>File </a:t>
            </a:r>
            <a:r>
              <a:rPr lang="en-US" sz="1600" dirty="0">
                <a:solidFill>
                  <a:schemeClr val="bg1"/>
                </a:solidFill>
                <a:sym typeface="Wingdings"/>
              </a:rPr>
              <a:t> </a:t>
            </a:r>
            <a:r>
              <a:rPr lang="en-US" sz="1600" dirty="0">
                <a:solidFill>
                  <a:schemeClr val="bg1"/>
                </a:solidFill>
              </a:rPr>
              <a:t>Save the file in GDS format.</a:t>
            </a:r>
          </a:p>
        </p:txBody>
      </p:sp>
      <p:sp>
        <p:nvSpPr>
          <p:cNvPr id="4" name="Up Arrow 3"/>
          <p:cNvSpPr/>
          <p:nvPr/>
        </p:nvSpPr>
        <p:spPr bwMode="auto">
          <a:xfrm rot="18838928">
            <a:off x="538933" y="610995"/>
            <a:ext cx="269060" cy="123931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5" name="TextBox 4"/>
          <p:cNvSpPr txBox="1"/>
          <p:nvPr/>
        </p:nvSpPr>
        <p:spPr>
          <a:xfrm>
            <a:off x="1682048" y="3812029"/>
            <a:ext cx="2829621" cy="1815882"/>
          </a:xfrm>
          <a:prstGeom prst="rect">
            <a:avLst/>
          </a:prstGeom>
          <a:noFill/>
        </p:spPr>
        <p:txBody>
          <a:bodyPr wrap="none" rtlCol="0">
            <a:spAutoFit/>
          </a:bodyPr>
          <a:lstStyle/>
          <a:p>
            <a:r>
              <a:rPr lang="en-US" sz="1600" dirty="0">
                <a:solidFill>
                  <a:schemeClr val="bg1"/>
                </a:solidFill>
              </a:rPr>
              <a:t>DXF format is bad.</a:t>
            </a:r>
          </a:p>
          <a:p>
            <a:r>
              <a:rPr lang="en-US" sz="1600" dirty="0">
                <a:solidFill>
                  <a:schemeClr val="bg1"/>
                </a:solidFill>
              </a:rPr>
              <a:t>Do not use it.</a:t>
            </a:r>
          </a:p>
          <a:p>
            <a:endParaRPr lang="en-US" sz="1600" dirty="0">
              <a:solidFill>
                <a:schemeClr val="bg1"/>
              </a:solidFill>
            </a:endParaRPr>
          </a:p>
          <a:p>
            <a:r>
              <a:rPr lang="en-US" sz="1600" dirty="0">
                <a:solidFill>
                  <a:schemeClr val="bg1"/>
                </a:solidFill>
              </a:rPr>
              <a:t>CIF is not so hot either, </a:t>
            </a:r>
          </a:p>
          <a:p>
            <a:r>
              <a:rPr lang="en-US" sz="1600" dirty="0">
                <a:solidFill>
                  <a:schemeClr val="bg1"/>
                </a:solidFill>
              </a:rPr>
              <a:t>but is sometimes useful</a:t>
            </a:r>
          </a:p>
          <a:p>
            <a:r>
              <a:rPr lang="en-US" sz="1600" dirty="0">
                <a:solidFill>
                  <a:schemeClr val="bg1"/>
                </a:solidFill>
              </a:rPr>
              <a:t>for algorithmically-generated </a:t>
            </a:r>
          </a:p>
          <a:p>
            <a:r>
              <a:rPr lang="en-US" sz="1600" dirty="0">
                <a:solidFill>
                  <a:schemeClr val="bg1"/>
                </a:solidFill>
              </a:rPr>
              <a:t>shapes.</a:t>
            </a:r>
          </a:p>
        </p:txBody>
      </p:sp>
      <p:sp>
        <p:nvSpPr>
          <p:cNvPr id="6" name="Rectangle 5"/>
          <p:cNvSpPr/>
          <p:nvPr/>
        </p:nvSpPr>
        <p:spPr bwMode="auto">
          <a:xfrm>
            <a:off x="853744" y="383453"/>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9926" y="417945"/>
            <a:ext cx="9144000" cy="6135245"/>
          </a:xfrm>
          <a:prstGeom prst="rect">
            <a:avLst/>
          </a:prstGeom>
        </p:spPr>
      </p:pic>
      <p:sp>
        <p:nvSpPr>
          <p:cNvPr id="7" name="TextBox 6"/>
          <p:cNvSpPr txBox="1"/>
          <p:nvPr/>
        </p:nvSpPr>
        <p:spPr>
          <a:xfrm>
            <a:off x="1503504" y="4438780"/>
            <a:ext cx="4951612" cy="1323439"/>
          </a:xfrm>
          <a:prstGeom prst="rect">
            <a:avLst/>
          </a:prstGeom>
          <a:noFill/>
        </p:spPr>
        <p:txBody>
          <a:bodyPr wrap="none" rtlCol="0">
            <a:spAutoFit/>
          </a:bodyPr>
          <a:lstStyle/>
          <a:p>
            <a:r>
              <a:rPr lang="en-US" sz="1600" dirty="0">
                <a:solidFill>
                  <a:schemeClr val="bg1"/>
                </a:solidFill>
              </a:rPr>
              <a:t>Let’s create a new cell called “bar”, </a:t>
            </a:r>
          </a:p>
          <a:p>
            <a:r>
              <a:rPr lang="en-US" sz="1600" dirty="0">
                <a:solidFill>
                  <a:schemeClr val="bg1"/>
                </a:solidFill>
              </a:rPr>
              <a:t>and then place the cell “foo” inside it, </a:t>
            </a:r>
          </a:p>
          <a:p>
            <a:r>
              <a:rPr lang="en-US" sz="1600" dirty="0">
                <a:solidFill>
                  <a:schemeClr val="bg1"/>
                </a:solidFill>
              </a:rPr>
              <a:t>at a few different locations.</a:t>
            </a:r>
          </a:p>
          <a:p>
            <a:endParaRPr lang="en-US" sz="1600" dirty="0">
              <a:solidFill>
                <a:schemeClr val="bg1"/>
              </a:solidFill>
            </a:endParaRPr>
          </a:p>
          <a:p>
            <a:r>
              <a:rPr lang="en-US" sz="1600" dirty="0">
                <a:solidFill>
                  <a:schemeClr val="bg1"/>
                </a:solidFill>
              </a:rPr>
              <a:t>Use F5 to create a new cell, then F4 to name it ‘bar’.</a:t>
            </a:r>
          </a:p>
        </p:txBody>
      </p:sp>
      <p:sp>
        <p:nvSpPr>
          <p:cNvPr id="4" name="Rectangle 3"/>
          <p:cNvSpPr/>
          <p:nvPr/>
        </p:nvSpPr>
        <p:spPr bwMode="auto">
          <a:xfrm>
            <a:off x="863576" y="378537"/>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28478"/>
            <a:ext cx="9144000" cy="5972393"/>
          </a:xfrm>
          <a:prstGeom prst="rect">
            <a:avLst/>
          </a:prstGeom>
        </p:spPr>
      </p:pic>
      <p:sp>
        <p:nvSpPr>
          <p:cNvPr id="3" name="Up Arrow 2"/>
          <p:cNvSpPr/>
          <p:nvPr/>
        </p:nvSpPr>
        <p:spPr bwMode="auto">
          <a:xfrm rot="18838928">
            <a:off x="968180" y="1011725"/>
            <a:ext cx="269060" cy="71526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4" name="TextBox 3"/>
          <p:cNvSpPr txBox="1"/>
          <p:nvPr/>
        </p:nvSpPr>
        <p:spPr>
          <a:xfrm>
            <a:off x="1453468" y="1545231"/>
            <a:ext cx="4716356" cy="1077218"/>
          </a:xfrm>
          <a:prstGeom prst="rect">
            <a:avLst/>
          </a:prstGeom>
          <a:noFill/>
        </p:spPr>
        <p:txBody>
          <a:bodyPr wrap="none" rtlCol="0">
            <a:spAutoFit/>
          </a:bodyPr>
          <a:lstStyle/>
          <a:p>
            <a:r>
              <a:rPr lang="en-US" sz="1600" dirty="0">
                <a:solidFill>
                  <a:schemeClr val="bg1"/>
                </a:solidFill>
              </a:rPr>
              <a:t>Use the ‘cell’ button to insert a cell into ‘bar’.</a:t>
            </a:r>
          </a:p>
          <a:p>
            <a:endParaRPr lang="en-US" sz="1600" dirty="0">
              <a:solidFill>
                <a:schemeClr val="bg1"/>
              </a:solidFill>
            </a:endParaRPr>
          </a:p>
          <a:p>
            <a:r>
              <a:rPr lang="en-US" sz="1600" dirty="0">
                <a:solidFill>
                  <a:schemeClr val="bg1"/>
                </a:solidFill>
              </a:rPr>
              <a:t>So far there is only one other cell (foo) and so we </a:t>
            </a:r>
            <a:br>
              <a:rPr lang="en-US" sz="1600" dirty="0">
                <a:solidFill>
                  <a:schemeClr val="bg1"/>
                </a:solidFill>
              </a:rPr>
            </a:br>
            <a:r>
              <a:rPr lang="en-US" sz="1600" dirty="0">
                <a:solidFill>
                  <a:schemeClr val="bg1"/>
                </a:solidFill>
              </a:rPr>
              <a:t>will not be presented with a choice. </a:t>
            </a:r>
          </a:p>
        </p:txBody>
      </p:sp>
      <p:sp>
        <p:nvSpPr>
          <p:cNvPr id="6" name="Rectangle 5"/>
          <p:cNvSpPr/>
          <p:nvPr/>
        </p:nvSpPr>
        <p:spPr bwMode="auto">
          <a:xfrm>
            <a:off x="824248" y="319545"/>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292659"/>
            <a:ext cx="9144000" cy="6020904"/>
          </a:xfrm>
          <a:prstGeom prst="rect">
            <a:avLst/>
          </a:prstGeom>
        </p:spPr>
      </p:pic>
      <p:sp>
        <p:nvSpPr>
          <p:cNvPr id="3" name="TextBox 2"/>
          <p:cNvSpPr txBox="1"/>
          <p:nvPr/>
        </p:nvSpPr>
        <p:spPr>
          <a:xfrm>
            <a:off x="3654667" y="3188159"/>
            <a:ext cx="646331" cy="338554"/>
          </a:xfrm>
          <a:prstGeom prst="rect">
            <a:avLst/>
          </a:prstGeom>
          <a:noFill/>
        </p:spPr>
        <p:txBody>
          <a:bodyPr wrap="none" rtlCol="0">
            <a:spAutoFit/>
          </a:bodyPr>
          <a:lstStyle/>
          <a:p>
            <a:r>
              <a:rPr lang="en-US" sz="1600" dirty="0">
                <a:solidFill>
                  <a:schemeClr val="bg1"/>
                </a:solidFill>
              </a:rPr>
              <a:t>Click</a:t>
            </a:r>
          </a:p>
        </p:txBody>
      </p:sp>
      <p:sp>
        <p:nvSpPr>
          <p:cNvPr id="4" name="TextBox 3"/>
          <p:cNvSpPr txBox="1"/>
          <p:nvPr/>
        </p:nvSpPr>
        <p:spPr>
          <a:xfrm>
            <a:off x="6807930" y="3656318"/>
            <a:ext cx="646331" cy="338554"/>
          </a:xfrm>
          <a:prstGeom prst="rect">
            <a:avLst/>
          </a:prstGeom>
          <a:noFill/>
        </p:spPr>
        <p:txBody>
          <a:bodyPr wrap="none" rtlCol="0">
            <a:spAutoFit/>
          </a:bodyPr>
          <a:lstStyle/>
          <a:p>
            <a:r>
              <a:rPr lang="en-US" sz="1600">
                <a:solidFill>
                  <a:schemeClr val="bg1"/>
                </a:solidFill>
              </a:rPr>
              <a:t>Click</a:t>
            </a:r>
          </a:p>
        </p:txBody>
      </p:sp>
      <p:sp>
        <p:nvSpPr>
          <p:cNvPr id="5" name="TextBox 4"/>
          <p:cNvSpPr txBox="1"/>
          <p:nvPr/>
        </p:nvSpPr>
        <p:spPr>
          <a:xfrm>
            <a:off x="4468767" y="4983564"/>
            <a:ext cx="646331" cy="338554"/>
          </a:xfrm>
          <a:prstGeom prst="rect">
            <a:avLst/>
          </a:prstGeom>
          <a:noFill/>
        </p:spPr>
        <p:txBody>
          <a:bodyPr wrap="none" rtlCol="0">
            <a:spAutoFit/>
          </a:bodyPr>
          <a:lstStyle/>
          <a:p>
            <a:r>
              <a:rPr lang="en-US" sz="1600">
                <a:solidFill>
                  <a:schemeClr val="bg1"/>
                </a:solidFill>
              </a:rPr>
              <a:t>Click</a:t>
            </a:r>
          </a:p>
        </p:txBody>
      </p:sp>
      <p:sp>
        <p:nvSpPr>
          <p:cNvPr id="6" name="TextBox 5"/>
          <p:cNvSpPr txBox="1"/>
          <p:nvPr/>
        </p:nvSpPr>
        <p:spPr>
          <a:xfrm>
            <a:off x="1691965" y="3526712"/>
            <a:ext cx="1199667" cy="1077218"/>
          </a:xfrm>
          <a:prstGeom prst="rect">
            <a:avLst/>
          </a:prstGeom>
          <a:noFill/>
        </p:spPr>
        <p:txBody>
          <a:bodyPr wrap="none" rtlCol="0">
            <a:spAutoFit/>
          </a:bodyPr>
          <a:lstStyle/>
          <a:p>
            <a:r>
              <a:rPr lang="en-US" sz="1600" dirty="0">
                <a:solidFill>
                  <a:schemeClr val="bg1"/>
                </a:solidFill>
              </a:rPr>
              <a:t>The cursor</a:t>
            </a:r>
          </a:p>
          <a:p>
            <a:r>
              <a:rPr lang="en-US" sz="1600" dirty="0">
                <a:solidFill>
                  <a:schemeClr val="bg1"/>
                </a:solidFill>
              </a:rPr>
              <a:t>now looks</a:t>
            </a:r>
          </a:p>
          <a:p>
            <a:r>
              <a:rPr lang="en-US" sz="1600" dirty="0">
                <a:solidFill>
                  <a:schemeClr val="bg1"/>
                </a:solidFill>
              </a:rPr>
              <a:t>like the cell</a:t>
            </a:r>
          </a:p>
          <a:p>
            <a:r>
              <a:rPr lang="en-US" sz="1600" dirty="0">
                <a:solidFill>
                  <a:schemeClr val="bg1"/>
                </a:solidFill>
              </a:rPr>
              <a:t>“foo”.</a:t>
            </a:r>
          </a:p>
        </p:txBody>
      </p:sp>
      <p:sp>
        <p:nvSpPr>
          <p:cNvPr id="7" name="Up Arrow 6"/>
          <p:cNvSpPr/>
          <p:nvPr/>
        </p:nvSpPr>
        <p:spPr bwMode="auto">
          <a:xfrm rot="2894270">
            <a:off x="4109290" y="2812535"/>
            <a:ext cx="269060" cy="362894"/>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8" name="Up Arrow 7"/>
          <p:cNvSpPr/>
          <p:nvPr/>
        </p:nvSpPr>
        <p:spPr bwMode="auto">
          <a:xfrm rot="2894270">
            <a:off x="4880340" y="4597178"/>
            <a:ext cx="269060" cy="362894"/>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9" name="Up Arrow 8"/>
          <p:cNvSpPr/>
          <p:nvPr/>
        </p:nvSpPr>
        <p:spPr bwMode="auto">
          <a:xfrm rot="17637719">
            <a:off x="6405538" y="3358172"/>
            <a:ext cx="281520" cy="481882"/>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1" name="Rectangle 10"/>
          <p:cNvSpPr/>
          <p:nvPr/>
        </p:nvSpPr>
        <p:spPr bwMode="auto">
          <a:xfrm>
            <a:off x="824248" y="250718"/>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762000" y="457200"/>
            <a:ext cx="6477000" cy="1815882"/>
          </a:xfrm>
          <a:prstGeom prst="rect">
            <a:avLst/>
          </a:prstGeom>
          <a:noFill/>
        </p:spPr>
        <p:txBody>
          <a:bodyPr wrap="square" rtlCol="0">
            <a:spAutoFit/>
          </a:bodyPr>
          <a:lstStyle/>
          <a:p>
            <a:r>
              <a:rPr lang="en-US" sz="2400"/>
              <a:t>Typical example	</a:t>
            </a:r>
            <a:r>
              <a:rPr lang="en-US" sz="2800"/>
              <a:t>			</a:t>
            </a:r>
          </a:p>
          <a:p>
            <a:endParaRPr lang="en-US"/>
          </a:p>
          <a:p>
            <a:endParaRPr lang="en-US"/>
          </a:p>
          <a:p>
            <a:r>
              <a:rPr lang="en-US"/>
              <a:t>Side view								Top view</a:t>
            </a:r>
          </a:p>
        </p:txBody>
      </p:sp>
      <p:sp>
        <p:nvSpPr>
          <p:cNvPr id="5" name="Rectangle 4"/>
          <p:cNvSpPr/>
          <p:nvPr/>
        </p:nvSpPr>
        <p:spPr>
          <a:xfrm>
            <a:off x="1752600" y="3352800"/>
            <a:ext cx="3810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t>Si</a:t>
            </a:r>
          </a:p>
        </p:txBody>
      </p:sp>
      <p:sp>
        <p:nvSpPr>
          <p:cNvPr id="6" name="Oval 5"/>
          <p:cNvSpPr/>
          <p:nvPr/>
        </p:nvSpPr>
        <p:spPr>
          <a:xfrm>
            <a:off x="4572000" y="2819400"/>
            <a:ext cx="3048000" cy="30480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762000" y="3886200"/>
            <a:ext cx="2362200" cy="5334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1635266" y="3930134"/>
            <a:ext cx="498253" cy="276999"/>
          </a:xfrm>
          <a:prstGeom prst="rect">
            <a:avLst/>
          </a:prstGeom>
          <a:noFill/>
        </p:spPr>
        <p:txBody>
          <a:bodyPr wrap="none" rtlCol="0">
            <a:spAutoFit/>
          </a:bodyPr>
          <a:lstStyle/>
          <a:p>
            <a:r>
              <a:rPr lang="en-US" sz="1200"/>
              <a:t>SiO</a:t>
            </a:r>
            <a:r>
              <a:rPr lang="en-US" sz="1200" baseline="-25000"/>
              <a:t>2</a:t>
            </a:r>
          </a:p>
        </p:txBody>
      </p:sp>
      <p:grpSp>
        <p:nvGrpSpPr>
          <p:cNvPr id="2" name="Group 38"/>
          <p:cNvGrpSpPr/>
          <p:nvPr/>
        </p:nvGrpSpPr>
        <p:grpSpPr>
          <a:xfrm>
            <a:off x="761999" y="3429000"/>
            <a:ext cx="3489147" cy="1974445"/>
            <a:chOff x="761999" y="3429000"/>
            <a:chExt cx="2477481" cy="1974445"/>
          </a:xfrm>
        </p:grpSpPr>
        <p:sp>
          <p:nvSpPr>
            <p:cNvPr id="25" name="Rectangle 24"/>
            <p:cNvSpPr/>
            <p:nvPr/>
          </p:nvSpPr>
          <p:spPr>
            <a:xfrm>
              <a:off x="762000" y="3429000"/>
              <a:ext cx="2362200" cy="44746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761999" y="5095668"/>
              <a:ext cx="2477481" cy="307777"/>
            </a:xfrm>
            <a:prstGeom prst="rect">
              <a:avLst/>
            </a:prstGeom>
            <a:noFill/>
          </p:spPr>
          <p:txBody>
            <a:bodyPr wrap="square" rtlCol="0">
              <a:spAutoFit/>
            </a:bodyPr>
            <a:lstStyle/>
            <a:p>
              <a:r>
                <a:rPr lang="en-US" sz="1400"/>
                <a:t>Fill/isolation oxide	LAYER 2</a:t>
              </a:r>
            </a:p>
          </p:txBody>
        </p:sp>
      </p:grpSp>
      <p:grpSp>
        <p:nvGrpSpPr>
          <p:cNvPr id="3" name="Group 40"/>
          <p:cNvGrpSpPr/>
          <p:nvPr/>
        </p:nvGrpSpPr>
        <p:grpSpPr>
          <a:xfrm>
            <a:off x="754341" y="3352800"/>
            <a:ext cx="3023260" cy="2358422"/>
            <a:chOff x="754341" y="3352800"/>
            <a:chExt cx="3023260" cy="2358422"/>
          </a:xfrm>
        </p:grpSpPr>
        <p:sp>
          <p:nvSpPr>
            <p:cNvPr id="23" name="Rectangle 22"/>
            <p:cNvSpPr/>
            <p:nvPr/>
          </p:nvSpPr>
          <p:spPr>
            <a:xfrm>
              <a:off x="1752600" y="3352800"/>
              <a:ext cx="381000" cy="4571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754341" y="5403445"/>
              <a:ext cx="3023260" cy="307777"/>
            </a:xfrm>
            <a:prstGeom prst="rect">
              <a:avLst/>
            </a:prstGeom>
            <a:noFill/>
          </p:spPr>
          <p:txBody>
            <a:bodyPr wrap="square" rtlCol="0">
              <a:spAutoFit/>
            </a:bodyPr>
            <a:lstStyle/>
            <a:p>
              <a:r>
                <a:rPr lang="en-US" sz="1400"/>
                <a:t>Gate oxide		LAYER 3</a:t>
              </a:r>
            </a:p>
          </p:txBody>
        </p:sp>
      </p:grpSp>
      <p:grpSp>
        <p:nvGrpSpPr>
          <p:cNvPr id="7" name="Group 42"/>
          <p:cNvGrpSpPr/>
          <p:nvPr/>
        </p:nvGrpSpPr>
        <p:grpSpPr>
          <a:xfrm>
            <a:off x="754341" y="2962068"/>
            <a:ext cx="5494059" cy="3060709"/>
            <a:chOff x="754341" y="2962068"/>
            <a:chExt cx="5494059" cy="3060709"/>
          </a:xfrm>
        </p:grpSpPr>
        <p:grpSp>
          <p:nvGrpSpPr>
            <p:cNvPr id="8" name="Group 16"/>
            <p:cNvGrpSpPr/>
            <p:nvPr/>
          </p:nvGrpSpPr>
          <p:grpSpPr>
            <a:xfrm>
              <a:off x="1752600" y="2962068"/>
              <a:ext cx="4495800" cy="2133600"/>
              <a:chOff x="1752600" y="2971800"/>
              <a:chExt cx="4495800" cy="2133600"/>
            </a:xfrm>
          </p:grpSpPr>
          <p:sp>
            <p:nvSpPr>
              <p:cNvPr id="15" name="Rectangle 14"/>
              <p:cNvSpPr/>
              <p:nvPr/>
            </p:nvSpPr>
            <p:spPr>
              <a:xfrm>
                <a:off x="1752600" y="2971800"/>
                <a:ext cx="381000" cy="381000"/>
              </a:xfrm>
              <a:prstGeom prst="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867400" y="3886200"/>
                <a:ext cx="381000" cy="1219200"/>
              </a:xfrm>
              <a:prstGeom prst="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TextBox 41"/>
            <p:cNvSpPr txBox="1"/>
            <p:nvPr/>
          </p:nvSpPr>
          <p:spPr>
            <a:xfrm>
              <a:off x="754341" y="5715000"/>
              <a:ext cx="2872586" cy="307777"/>
            </a:xfrm>
            <a:prstGeom prst="rect">
              <a:avLst/>
            </a:prstGeom>
            <a:noFill/>
          </p:spPr>
          <p:txBody>
            <a:bodyPr wrap="square" rtlCol="0">
              <a:spAutoFit/>
            </a:bodyPr>
            <a:lstStyle/>
            <a:p>
              <a:r>
                <a:rPr lang="en-US" sz="1400"/>
                <a:t>Gate polysilicon	LAYER 4</a:t>
              </a:r>
            </a:p>
          </p:txBody>
        </p:sp>
      </p:grpSp>
      <p:grpSp>
        <p:nvGrpSpPr>
          <p:cNvPr id="9" name="Group 44"/>
          <p:cNvGrpSpPr/>
          <p:nvPr/>
        </p:nvGrpSpPr>
        <p:grpSpPr>
          <a:xfrm>
            <a:off x="753019" y="4114800"/>
            <a:ext cx="6028781" cy="2215754"/>
            <a:chOff x="753019" y="4114800"/>
            <a:chExt cx="6028781" cy="2215754"/>
          </a:xfrm>
        </p:grpSpPr>
        <p:grpSp>
          <p:nvGrpSpPr>
            <p:cNvPr id="10" name="Group 23"/>
            <p:cNvGrpSpPr/>
            <p:nvPr/>
          </p:nvGrpSpPr>
          <p:grpSpPr>
            <a:xfrm>
              <a:off x="5334000" y="4114800"/>
              <a:ext cx="1447800" cy="457200"/>
              <a:chOff x="5334000" y="4114800"/>
              <a:chExt cx="1447800" cy="457200"/>
            </a:xfrm>
          </p:grpSpPr>
          <p:sp>
            <p:nvSpPr>
              <p:cNvPr id="19" name="Rounded Rectangle 18"/>
              <p:cNvSpPr/>
              <p:nvPr/>
            </p:nvSpPr>
            <p:spPr>
              <a:xfrm>
                <a:off x="5334000" y="4114800"/>
                <a:ext cx="533400" cy="457200"/>
              </a:xfrm>
              <a:prstGeom prst="round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6248400" y="4114800"/>
                <a:ext cx="533400" cy="457200"/>
              </a:xfrm>
              <a:prstGeom prst="round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4" name="TextBox 43"/>
            <p:cNvSpPr txBox="1"/>
            <p:nvPr/>
          </p:nvSpPr>
          <p:spPr>
            <a:xfrm>
              <a:off x="753019" y="6022777"/>
              <a:ext cx="2938483" cy="307777"/>
            </a:xfrm>
            <a:prstGeom prst="rect">
              <a:avLst/>
            </a:prstGeom>
            <a:noFill/>
          </p:spPr>
          <p:txBody>
            <a:bodyPr wrap="square" rtlCol="0">
              <a:spAutoFit/>
            </a:bodyPr>
            <a:lstStyle/>
            <a:p>
              <a:r>
                <a:rPr lang="en-US" sz="1400"/>
                <a:t>Implant dopants	LAYER 5</a:t>
              </a:r>
            </a:p>
          </p:txBody>
        </p:sp>
      </p:grpSp>
      <p:grpSp>
        <p:nvGrpSpPr>
          <p:cNvPr id="11" name="Group 46"/>
          <p:cNvGrpSpPr/>
          <p:nvPr/>
        </p:nvGrpSpPr>
        <p:grpSpPr>
          <a:xfrm>
            <a:off x="753019" y="2597112"/>
            <a:ext cx="6028781" cy="4041219"/>
            <a:chOff x="753019" y="2597112"/>
            <a:chExt cx="6028781" cy="4041219"/>
          </a:xfrm>
        </p:grpSpPr>
        <p:grpSp>
          <p:nvGrpSpPr>
            <p:cNvPr id="12" name="Group 36"/>
            <p:cNvGrpSpPr/>
            <p:nvPr/>
          </p:nvGrpSpPr>
          <p:grpSpPr>
            <a:xfrm>
              <a:off x="754341" y="2597112"/>
              <a:ext cx="6027459" cy="3117888"/>
              <a:chOff x="754341" y="2597112"/>
              <a:chExt cx="6027459" cy="3117888"/>
            </a:xfrm>
          </p:grpSpPr>
          <p:sp>
            <p:nvSpPr>
              <p:cNvPr id="29" name="Rounded Rectangle 28"/>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p:cNvSpPr/>
              <p:nvPr/>
            </p:nvSpPr>
            <p:spPr>
              <a:xfrm>
                <a:off x="754341" y="2597112"/>
                <a:ext cx="1384551" cy="840243"/>
              </a:xfrm>
              <a:custGeom>
                <a:avLst/>
                <a:gdLst>
                  <a:gd name="connsiteX0" fmla="*/ 0 w 1384551"/>
                  <a:gd name="connsiteY0" fmla="*/ 821146 h 840243"/>
                  <a:gd name="connsiteX1" fmla="*/ 983508 w 1384551"/>
                  <a:gd name="connsiteY1" fmla="*/ 840243 h 840243"/>
                  <a:gd name="connsiteX2" fmla="*/ 983508 w 1384551"/>
                  <a:gd name="connsiteY2" fmla="*/ 362832 h 840243"/>
                  <a:gd name="connsiteX3" fmla="*/ 1384551 w 1384551"/>
                  <a:gd name="connsiteY3" fmla="*/ 353284 h 840243"/>
                  <a:gd name="connsiteX4" fmla="*/ 1365453 w 1384551"/>
                  <a:gd name="connsiteY4" fmla="*/ 95483 h 840243"/>
                  <a:gd name="connsiteX5" fmla="*/ 1260418 w 1384551"/>
                  <a:gd name="connsiteY5" fmla="*/ 0 h 840243"/>
                  <a:gd name="connsiteX6" fmla="*/ 697050 w 1384551"/>
                  <a:gd name="connsiteY6" fmla="*/ 9549 h 840243"/>
                  <a:gd name="connsiteX7" fmla="*/ 658855 w 1384551"/>
                  <a:gd name="connsiteY7" fmla="*/ 105031 h 840243"/>
                  <a:gd name="connsiteX8" fmla="*/ 668404 w 1384551"/>
                  <a:gd name="connsiteY8" fmla="*/ 515604 h 840243"/>
                  <a:gd name="connsiteX9" fmla="*/ 9549 w 1384551"/>
                  <a:gd name="connsiteY9" fmla="*/ 515604 h 840243"/>
                  <a:gd name="connsiteX10" fmla="*/ 0 w 1384551"/>
                  <a:gd name="connsiteY10" fmla="*/ 821146 h 84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551" h="840243">
                    <a:moveTo>
                      <a:pt x="0" y="821146"/>
                    </a:moveTo>
                    <a:lnTo>
                      <a:pt x="983508" y="840243"/>
                    </a:lnTo>
                    <a:lnTo>
                      <a:pt x="983508" y="362832"/>
                    </a:lnTo>
                    <a:lnTo>
                      <a:pt x="1384551" y="353284"/>
                    </a:lnTo>
                    <a:lnTo>
                      <a:pt x="1365453" y="95483"/>
                    </a:lnTo>
                    <a:lnTo>
                      <a:pt x="1260418" y="0"/>
                    </a:lnTo>
                    <a:lnTo>
                      <a:pt x="697050" y="9549"/>
                    </a:lnTo>
                    <a:lnTo>
                      <a:pt x="658855" y="105031"/>
                    </a:lnTo>
                    <a:lnTo>
                      <a:pt x="668404" y="515604"/>
                    </a:lnTo>
                    <a:lnTo>
                      <a:pt x="9549" y="515604"/>
                    </a:lnTo>
                    <a:lnTo>
                      <a:pt x="0" y="821146"/>
                    </a:lnTo>
                    <a:close/>
                  </a:path>
                </a:pathLst>
              </a:cu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 name="TextBox 45"/>
            <p:cNvSpPr txBox="1"/>
            <p:nvPr/>
          </p:nvSpPr>
          <p:spPr>
            <a:xfrm>
              <a:off x="753019" y="6330554"/>
              <a:ext cx="3078394" cy="307777"/>
            </a:xfrm>
            <a:prstGeom prst="rect">
              <a:avLst/>
            </a:prstGeom>
            <a:noFill/>
          </p:spPr>
          <p:txBody>
            <a:bodyPr wrap="square" rtlCol="0">
              <a:spAutoFit/>
            </a:bodyPr>
            <a:lstStyle/>
            <a:p>
              <a:r>
                <a:rPr lang="en-US" sz="1400"/>
                <a:t>Metal wiring	LAYER 6</a:t>
              </a:r>
            </a:p>
          </p:txBody>
        </p:sp>
      </p:grpSp>
      <p:grpSp>
        <p:nvGrpSpPr>
          <p:cNvPr id="37" name="Group 36"/>
          <p:cNvGrpSpPr/>
          <p:nvPr/>
        </p:nvGrpSpPr>
        <p:grpSpPr>
          <a:xfrm>
            <a:off x="4337245" y="2163135"/>
            <a:ext cx="3564758" cy="3981891"/>
            <a:chOff x="4337245" y="2163135"/>
            <a:chExt cx="3564758" cy="3981891"/>
          </a:xfrm>
        </p:grpSpPr>
        <p:sp>
          <p:nvSpPr>
            <p:cNvPr id="34" name="Rectangle 33"/>
            <p:cNvSpPr/>
            <p:nvPr/>
          </p:nvSpPr>
          <p:spPr bwMode="auto">
            <a:xfrm>
              <a:off x="4337245" y="2539801"/>
              <a:ext cx="3551591" cy="3605225"/>
            </a:xfrm>
            <a:prstGeom prst="rect">
              <a:avLst/>
            </a:prstGeom>
            <a:noFill/>
            <a:ln w="9525" cap="flat" cmpd="sng" algn="ctr">
              <a:solidFill>
                <a:schemeClr val="tx1"/>
              </a:solidFill>
              <a:prstDash val="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35" name="TextBox 34"/>
            <p:cNvSpPr txBox="1"/>
            <p:nvPr/>
          </p:nvSpPr>
          <p:spPr>
            <a:xfrm>
              <a:off x="5951604" y="2163135"/>
              <a:ext cx="1950399" cy="307777"/>
            </a:xfrm>
            <a:prstGeom prst="rect">
              <a:avLst/>
            </a:prstGeom>
            <a:noFill/>
          </p:spPr>
          <p:txBody>
            <a:bodyPr wrap="none" rtlCol="0">
              <a:spAutoFit/>
            </a:bodyPr>
            <a:lstStyle/>
            <a:p>
              <a:r>
                <a:rPr lang="en-US" sz="1400"/>
                <a:t>CELL “TRANSISTOR”</a:t>
              </a:r>
            </a:p>
          </p:txBody>
        </p:sp>
      </p:grpSp>
      <p:sp>
        <p:nvSpPr>
          <p:cNvPr id="13" name="TextBox 12"/>
          <p:cNvSpPr txBox="1"/>
          <p:nvPr/>
        </p:nvSpPr>
        <p:spPr>
          <a:xfrm>
            <a:off x="2110671" y="2611610"/>
            <a:ext cx="1386886" cy="861774"/>
          </a:xfrm>
          <a:prstGeom prst="rect">
            <a:avLst/>
          </a:prstGeom>
          <a:noFill/>
        </p:spPr>
        <p:txBody>
          <a:bodyPr wrap="square" rtlCol="0">
            <a:spAutoFit/>
          </a:bodyPr>
          <a:lstStyle/>
          <a:p>
            <a:r>
              <a:rPr lang="en-US" sz="1000" dirty="0"/>
              <a:t>Metal</a:t>
            </a:r>
          </a:p>
          <a:p>
            <a:endParaRPr lang="en-US" sz="1000" dirty="0"/>
          </a:p>
          <a:p>
            <a:r>
              <a:rPr lang="en-US" sz="1000" dirty="0"/>
              <a:t>Poly-silicon</a:t>
            </a:r>
          </a:p>
          <a:p>
            <a:endParaRPr lang="en-US" sz="1000" dirty="0"/>
          </a:p>
          <a:p>
            <a:r>
              <a:rPr lang="en-US" sz="1000" dirty="0"/>
              <a:t>Gate oxide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decel="5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decel="5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accel="50000" decel="5000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accel="50000" decel="5000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ppt_x"/>
                                          </p:val>
                                        </p:tav>
                                        <p:tav tm="100000">
                                          <p:val>
                                            <p:strVal val="#ppt_x"/>
                                          </p:val>
                                        </p:tav>
                                      </p:tavLst>
                                    </p:anim>
                                    <p:anim calcmode="lin" valueType="num">
                                      <p:cBhvr additive="base">
                                        <p:cTn id="26"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accel="50000" decel="5000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328478"/>
            <a:ext cx="9144000" cy="5972393"/>
          </a:xfrm>
          <a:prstGeom prst="rect">
            <a:avLst/>
          </a:prstGeom>
        </p:spPr>
      </p:pic>
      <p:sp>
        <p:nvSpPr>
          <p:cNvPr id="7" name="TextBox 6"/>
          <p:cNvSpPr txBox="1"/>
          <p:nvPr/>
        </p:nvSpPr>
        <p:spPr>
          <a:xfrm>
            <a:off x="2662603" y="2237456"/>
            <a:ext cx="4130874" cy="1077218"/>
          </a:xfrm>
          <a:prstGeom prst="rect">
            <a:avLst/>
          </a:prstGeom>
          <a:noFill/>
        </p:spPr>
        <p:txBody>
          <a:bodyPr wrap="none" rtlCol="0">
            <a:spAutoFit/>
          </a:bodyPr>
          <a:lstStyle/>
          <a:p>
            <a:r>
              <a:rPr lang="en-US" sz="1600" dirty="0">
                <a:solidFill>
                  <a:schemeClr val="bg1"/>
                </a:solidFill>
              </a:rPr>
              <a:t>Now let’s create an ARRAY of the cell “foo”.</a:t>
            </a:r>
          </a:p>
          <a:p>
            <a:endParaRPr lang="en-US" sz="1600" dirty="0">
              <a:solidFill>
                <a:schemeClr val="bg1"/>
              </a:solidFill>
            </a:endParaRPr>
          </a:p>
          <a:p>
            <a:r>
              <a:rPr lang="en-US" sz="1600" dirty="0">
                <a:solidFill>
                  <a:schemeClr val="bg1"/>
                </a:solidFill>
              </a:rPr>
              <a:t>First use F5 to create a new cell,</a:t>
            </a:r>
            <a:br>
              <a:rPr lang="en-US" sz="1600" dirty="0">
                <a:solidFill>
                  <a:schemeClr val="bg1"/>
                </a:solidFill>
              </a:rPr>
            </a:br>
            <a:r>
              <a:rPr lang="en-US" sz="1600" dirty="0">
                <a:solidFill>
                  <a:schemeClr val="bg1"/>
                </a:solidFill>
              </a:rPr>
              <a:t>then use F4 to name it ‘</a:t>
            </a:r>
            <a:r>
              <a:rPr lang="en-US" sz="1600" dirty="0" err="1">
                <a:solidFill>
                  <a:schemeClr val="bg1"/>
                </a:solidFill>
              </a:rPr>
              <a:t>foobar</a:t>
            </a:r>
            <a:r>
              <a:rPr lang="en-US" sz="1600" dirty="0">
                <a:solidFill>
                  <a:schemeClr val="bg1"/>
                </a:solidFill>
              </a:rPr>
              <a:t>’ </a:t>
            </a:r>
          </a:p>
        </p:txBody>
      </p:sp>
      <p:sp>
        <p:nvSpPr>
          <p:cNvPr id="4" name="Rectangle 3"/>
          <p:cNvSpPr/>
          <p:nvPr/>
        </p:nvSpPr>
        <p:spPr bwMode="auto">
          <a:xfrm>
            <a:off x="824248" y="290049"/>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20697"/>
            <a:ext cx="9144000" cy="5977759"/>
          </a:xfrm>
          <a:prstGeom prst="rect">
            <a:avLst/>
          </a:prstGeom>
        </p:spPr>
      </p:pic>
      <p:sp>
        <p:nvSpPr>
          <p:cNvPr id="5" name="Up Arrow 4"/>
          <p:cNvSpPr/>
          <p:nvPr/>
        </p:nvSpPr>
        <p:spPr bwMode="auto">
          <a:xfrm rot="19084472">
            <a:off x="942636" y="1137064"/>
            <a:ext cx="269060" cy="600769"/>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6" name="TextBox 5"/>
          <p:cNvSpPr txBox="1"/>
          <p:nvPr/>
        </p:nvSpPr>
        <p:spPr>
          <a:xfrm>
            <a:off x="1259938" y="1648081"/>
            <a:ext cx="1074032" cy="338554"/>
          </a:xfrm>
          <a:prstGeom prst="rect">
            <a:avLst/>
          </a:prstGeom>
          <a:noFill/>
        </p:spPr>
        <p:txBody>
          <a:bodyPr wrap="none" rtlCol="0">
            <a:spAutoFit/>
          </a:bodyPr>
          <a:lstStyle/>
          <a:p>
            <a:r>
              <a:rPr lang="en-US" sz="1600" dirty="0">
                <a:solidFill>
                  <a:schemeClr val="bg1"/>
                </a:solidFill>
              </a:rPr>
              <a:t>Cell Array</a:t>
            </a:r>
          </a:p>
        </p:txBody>
      </p:sp>
      <p:sp>
        <p:nvSpPr>
          <p:cNvPr id="8" name="TextBox 7"/>
          <p:cNvSpPr txBox="1"/>
          <p:nvPr/>
        </p:nvSpPr>
        <p:spPr>
          <a:xfrm>
            <a:off x="1719416" y="5203510"/>
            <a:ext cx="6537467" cy="584776"/>
          </a:xfrm>
          <a:prstGeom prst="rect">
            <a:avLst/>
          </a:prstGeom>
          <a:noFill/>
        </p:spPr>
        <p:txBody>
          <a:bodyPr wrap="none" rtlCol="0">
            <a:spAutoFit/>
          </a:bodyPr>
          <a:lstStyle/>
          <a:p>
            <a:r>
              <a:rPr lang="en-US" sz="1600">
                <a:solidFill>
                  <a:schemeClr val="bg1"/>
                </a:solidFill>
              </a:rPr>
              <a:t>Click on “cell array” at the upper-left. A dialog box pops up, asking you </a:t>
            </a:r>
          </a:p>
          <a:p>
            <a:r>
              <a:rPr lang="en-US" sz="1600">
                <a:solidFill>
                  <a:schemeClr val="bg1"/>
                </a:solidFill>
              </a:rPr>
              <a:t>to choose a cell and to choose the number of rows and columns.</a:t>
            </a:r>
          </a:p>
        </p:txBody>
      </p:sp>
      <p:sp>
        <p:nvSpPr>
          <p:cNvPr id="7" name="Rectangle 6"/>
          <p:cNvSpPr/>
          <p:nvPr/>
        </p:nvSpPr>
        <p:spPr bwMode="auto">
          <a:xfrm>
            <a:off x="824248" y="580093"/>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53590"/>
            <a:ext cx="9144000" cy="5980623"/>
          </a:xfrm>
          <a:prstGeom prst="rect">
            <a:avLst/>
          </a:prstGeom>
        </p:spPr>
      </p:pic>
      <p:sp>
        <p:nvSpPr>
          <p:cNvPr id="3" name="Up Arrow 2"/>
          <p:cNvSpPr/>
          <p:nvPr/>
        </p:nvSpPr>
        <p:spPr bwMode="auto">
          <a:xfrm rot="2300389">
            <a:off x="3187467" y="4211596"/>
            <a:ext cx="269060" cy="383886"/>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4" name="TextBox 3"/>
          <p:cNvSpPr txBox="1"/>
          <p:nvPr/>
        </p:nvSpPr>
        <p:spPr>
          <a:xfrm>
            <a:off x="1711223" y="4983349"/>
            <a:ext cx="6248225" cy="830997"/>
          </a:xfrm>
          <a:prstGeom prst="rect">
            <a:avLst/>
          </a:prstGeom>
          <a:noFill/>
        </p:spPr>
        <p:txBody>
          <a:bodyPr wrap="none" rtlCol="0">
            <a:spAutoFit/>
          </a:bodyPr>
          <a:lstStyle/>
          <a:p>
            <a:r>
              <a:rPr lang="en-US" sz="1600">
                <a:solidFill>
                  <a:schemeClr val="bg1"/>
                </a:solidFill>
              </a:rPr>
              <a:t>Click to place the lower-left corner, then move the cursor by </a:t>
            </a:r>
            <a:r>
              <a:rPr lang="en-US" sz="1600">
                <a:solidFill>
                  <a:schemeClr val="bg1"/>
                </a:solidFill>
                <a:latin typeface="Symbol" charset="2"/>
                <a:cs typeface="Symbol" charset="2"/>
              </a:rPr>
              <a:t>D</a:t>
            </a:r>
            <a:r>
              <a:rPr lang="en-US" sz="1600">
                <a:solidFill>
                  <a:schemeClr val="bg1"/>
                </a:solidFill>
              </a:rPr>
              <a:t>X,</a:t>
            </a:r>
            <a:r>
              <a:rPr lang="en-US" sz="1600">
                <a:solidFill>
                  <a:schemeClr val="bg1"/>
                </a:solidFill>
                <a:latin typeface="Symbol" charset="2"/>
                <a:cs typeface="Symbol" charset="2"/>
              </a:rPr>
              <a:t>D</a:t>
            </a:r>
            <a:r>
              <a:rPr lang="en-US" sz="1600">
                <a:solidFill>
                  <a:schemeClr val="bg1"/>
                </a:solidFill>
              </a:rPr>
              <a:t>Y.</a:t>
            </a:r>
          </a:p>
          <a:p>
            <a:r>
              <a:rPr lang="en-US" sz="1600">
                <a:solidFill>
                  <a:schemeClr val="bg1"/>
                </a:solidFill>
              </a:rPr>
              <a:t>The shape of the array is displayed as you move the cursor.</a:t>
            </a:r>
          </a:p>
          <a:p>
            <a:r>
              <a:rPr lang="en-US" sz="1600">
                <a:solidFill>
                  <a:schemeClr val="bg1"/>
                </a:solidFill>
              </a:rPr>
              <a:t>Click again to create the array.</a:t>
            </a:r>
          </a:p>
        </p:txBody>
      </p:sp>
      <p:sp>
        <p:nvSpPr>
          <p:cNvPr id="5" name="Rectangle 4"/>
          <p:cNvSpPr/>
          <p:nvPr/>
        </p:nvSpPr>
        <p:spPr bwMode="auto">
          <a:xfrm>
            <a:off x="824248" y="511269"/>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229" y="449152"/>
            <a:ext cx="9144000" cy="5988029"/>
          </a:xfrm>
          <a:prstGeom prst="rect">
            <a:avLst/>
          </a:prstGeom>
        </p:spPr>
      </p:pic>
      <p:sp>
        <p:nvSpPr>
          <p:cNvPr id="3" name="TextBox 2"/>
          <p:cNvSpPr txBox="1"/>
          <p:nvPr/>
        </p:nvSpPr>
        <p:spPr>
          <a:xfrm>
            <a:off x="1640706" y="4383823"/>
            <a:ext cx="3982565" cy="584775"/>
          </a:xfrm>
          <a:prstGeom prst="rect">
            <a:avLst/>
          </a:prstGeom>
          <a:noFill/>
        </p:spPr>
        <p:txBody>
          <a:bodyPr wrap="none" rtlCol="0">
            <a:spAutoFit/>
          </a:bodyPr>
          <a:lstStyle/>
          <a:p>
            <a:r>
              <a:rPr lang="en-US" sz="1600" dirty="0">
                <a:solidFill>
                  <a:schemeClr val="bg1"/>
                </a:solidFill>
              </a:rPr>
              <a:t>You’ll probably want to display everything </a:t>
            </a:r>
          </a:p>
          <a:p>
            <a:r>
              <a:rPr lang="en-US" sz="1600" dirty="0">
                <a:solidFill>
                  <a:schemeClr val="bg1"/>
                </a:solidFill>
              </a:rPr>
              <a:t>using Zoom Fit All… or just type ‘/’.</a:t>
            </a:r>
          </a:p>
        </p:txBody>
      </p:sp>
      <p:sp>
        <p:nvSpPr>
          <p:cNvPr id="4" name="Up Arrow 3"/>
          <p:cNvSpPr/>
          <p:nvPr/>
        </p:nvSpPr>
        <p:spPr bwMode="auto">
          <a:xfrm rot="19084472">
            <a:off x="1590438" y="1088957"/>
            <a:ext cx="266139" cy="1445168"/>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6" name="Rectangle 5"/>
          <p:cNvSpPr/>
          <p:nvPr/>
        </p:nvSpPr>
        <p:spPr bwMode="auto">
          <a:xfrm>
            <a:off x="824248" y="412949"/>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07697"/>
            <a:ext cx="9144000" cy="6017172"/>
          </a:xfrm>
          <a:prstGeom prst="rect">
            <a:avLst/>
          </a:prstGeom>
        </p:spPr>
      </p:pic>
      <p:sp>
        <p:nvSpPr>
          <p:cNvPr id="3" name="TextBox 2"/>
          <p:cNvSpPr txBox="1"/>
          <p:nvPr/>
        </p:nvSpPr>
        <p:spPr>
          <a:xfrm>
            <a:off x="1138290" y="4629203"/>
            <a:ext cx="4834850" cy="1323439"/>
          </a:xfrm>
          <a:prstGeom prst="rect">
            <a:avLst/>
          </a:prstGeom>
          <a:noFill/>
        </p:spPr>
        <p:txBody>
          <a:bodyPr wrap="none" rtlCol="0">
            <a:spAutoFit/>
          </a:bodyPr>
          <a:lstStyle/>
          <a:p>
            <a:r>
              <a:rPr lang="en-US" sz="1600" dirty="0">
                <a:solidFill>
                  <a:schemeClr val="bg1"/>
                </a:solidFill>
              </a:rPr>
              <a:t>If the array does not come out right, do not despair.</a:t>
            </a:r>
          </a:p>
          <a:p>
            <a:r>
              <a:rPr lang="en-US" sz="1600" dirty="0">
                <a:solidFill>
                  <a:schemeClr val="bg1"/>
                </a:solidFill>
              </a:rPr>
              <a:t>Use Select </a:t>
            </a:r>
            <a:r>
              <a:rPr lang="en-US" sz="1600" dirty="0">
                <a:solidFill>
                  <a:schemeClr val="bg1"/>
                </a:solidFill>
                <a:sym typeface="Wingdings"/>
              </a:rPr>
              <a:t> Select/Edit (or Page Up) </a:t>
            </a:r>
            <a:br>
              <a:rPr lang="en-US" sz="1600" dirty="0">
                <a:solidFill>
                  <a:schemeClr val="bg1"/>
                </a:solidFill>
                <a:sym typeface="Wingdings"/>
              </a:rPr>
            </a:br>
            <a:r>
              <a:rPr lang="en-US" sz="1600" dirty="0">
                <a:solidFill>
                  <a:schemeClr val="bg1"/>
                </a:solidFill>
                <a:sym typeface="Wingdings"/>
              </a:rPr>
              <a:t>to select the array, and then right click </a:t>
            </a:r>
            <a:br>
              <a:rPr lang="en-US" sz="1600" dirty="0">
                <a:solidFill>
                  <a:schemeClr val="bg1"/>
                </a:solidFill>
                <a:sym typeface="Wingdings"/>
              </a:rPr>
            </a:br>
            <a:r>
              <a:rPr lang="en-US" sz="1600" dirty="0">
                <a:solidFill>
                  <a:schemeClr val="bg1"/>
                </a:solidFill>
                <a:sym typeface="Wingdings"/>
              </a:rPr>
              <a:t>to select Properties. You can change the spacing</a:t>
            </a:r>
            <a:br>
              <a:rPr lang="en-US" sz="1600" dirty="0">
                <a:solidFill>
                  <a:schemeClr val="bg1"/>
                </a:solidFill>
                <a:sym typeface="Wingdings"/>
              </a:rPr>
            </a:br>
            <a:r>
              <a:rPr lang="en-US" sz="1600" dirty="0">
                <a:solidFill>
                  <a:schemeClr val="bg1"/>
                </a:solidFill>
                <a:sym typeface="Wingdings"/>
              </a:rPr>
              <a:t>to whatever you really wanted.</a:t>
            </a:r>
            <a:endParaRPr lang="en-US" sz="1600" dirty="0">
              <a:solidFill>
                <a:schemeClr val="bg1"/>
              </a:solidFill>
            </a:endParaRPr>
          </a:p>
        </p:txBody>
      </p:sp>
      <p:sp>
        <p:nvSpPr>
          <p:cNvPr id="5" name="Rectangle 4"/>
          <p:cNvSpPr/>
          <p:nvPr/>
        </p:nvSpPr>
        <p:spPr bwMode="auto">
          <a:xfrm>
            <a:off x="824248" y="378537"/>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207202"/>
            <a:ext cx="9144000" cy="5935962"/>
          </a:xfrm>
          <a:prstGeom prst="rect">
            <a:avLst/>
          </a:prstGeom>
        </p:spPr>
      </p:pic>
      <p:sp>
        <p:nvSpPr>
          <p:cNvPr id="3" name="TextBox 2"/>
          <p:cNvSpPr txBox="1"/>
          <p:nvPr/>
        </p:nvSpPr>
        <p:spPr>
          <a:xfrm>
            <a:off x="1316996" y="1372627"/>
            <a:ext cx="3344214" cy="4278094"/>
          </a:xfrm>
          <a:prstGeom prst="rect">
            <a:avLst/>
          </a:prstGeom>
          <a:noFill/>
        </p:spPr>
        <p:txBody>
          <a:bodyPr wrap="square" rtlCol="0">
            <a:spAutoFit/>
          </a:bodyPr>
          <a:lstStyle/>
          <a:p>
            <a:r>
              <a:rPr lang="en-US" sz="1600" dirty="0">
                <a:solidFill>
                  <a:schemeClr val="bg1"/>
                </a:solidFill>
              </a:rPr>
              <a:t>Note that you can also change the magnification and angle of the array. Unfortunately, Layout has a bug which creates invalid GDS format if you do that.</a:t>
            </a:r>
          </a:p>
          <a:p>
            <a:endParaRPr lang="en-US" sz="1600" dirty="0">
              <a:solidFill>
                <a:schemeClr val="bg1"/>
              </a:solidFill>
            </a:endParaRPr>
          </a:p>
          <a:p>
            <a:r>
              <a:rPr lang="en-US" sz="1600" dirty="0">
                <a:solidFill>
                  <a:schemeClr val="bg1"/>
                </a:solidFill>
              </a:rPr>
              <a:t>DO NOT CHANGE MAGNIFICATION OR ANGLE HERE.</a:t>
            </a:r>
          </a:p>
          <a:p>
            <a:endParaRPr lang="en-US" sz="1600" dirty="0">
              <a:solidFill>
                <a:schemeClr val="bg1"/>
              </a:solidFill>
            </a:endParaRPr>
          </a:p>
          <a:p>
            <a:r>
              <a:rPr lang="en-US" sz="1600" dirty="0">
                <a:solidFill>
                  <a:schemeClr val="bg1"/>
                </a:solidFill>
              </a:rPr>
              <a:t>Instead, you can change the magnification and angle of a </a:t>
            </a:r>
            <a:r>
              <a:rPr lang="en-US" sz="1600" i="1" dirty="0">
                <a:solidFill>
                  <a:schemeClr val="bg1"/>
                </a:solidFill>
              </a:rPr>
              <a:t>cell</a:t>
            </a:r>
            <a:r>
              <a:rPr lang="en-US" sz="1600" dirty="0">
                <a:solidFill>
                  <a:schemeClr val="bg1"/>
                </a:solidFill>
              </a:rPr>
              <a:t> reference, then use that cell as the element of an array. No problem!</a:t>
            </a: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p:txBody>
      </p:sp>
      <p:sp>
        <p:nvSpPr>
          <p:cNvPr id="4" name="Up Arrow 3"/>
          <p:cNvSpPr/>
          <p:nvPr/>
        </p:nvSpPr>
        <p:spPr bwMode="auto">
          <a:xfrm rot="6125060">
            <a:off x="4923971" y="2859785"/>
            <a:ext cx="269060" cy="91110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5" name="TextBox 4"/>
          <p:cNvSpPr txBox="1"/>
          <p:nvPr/>
        </p:nvSpPr>
        <p:spPr>
          <a:xfrm>
            <a:off x="1360997" y="5003548"/>
            <a:ext cx="7458886" cy="1077218"/>
          </a:xfrm>
          <a:prstGeom prst="rect">
            <a:avLst/>
          </a:prstGeom>
          <a:noFill/>
        </p:spPr>
        <p:txBody>
          <a:bodyPr wrap="square" rtlCol="0">
            <a:spAutoFit/>
          </a:bodyPr>
          <a:lstStyle/>
          <a:p>
            <a:r>
              <a:rPr lang="en-US" sz="1600" dirty="0">
                <a:solidFill>
                  <a:schemeClr val="bg1"/>
                </a:solidFill>
              </a:rPr>
              <a:t>This bug will show up as a fault in BEAMER, causing distorted or missing patterns. If you run into this bug (because of some else’s dopey design) then you can fix it with the utility “flatten”.</a:t>
            </a:r>
          </a:p>
          <a:p>
            <a:endParaRPr lang="en-US" sz="1600" dirty="0">
              <a:solidFill>
                <a:schemeClr val="bg1"/>
              </a:solidFill>
            </a:endParaRPr>
          </a:p>
        </p:txBody>
      </p:sp>
      <p:sp>
        <p:nvSpPr>
          <p:cNvPr id="6" name="TextBox 5"/>
          <p:cNvSpPr txBox="1"/>
          <p:nvPr/>
        </p:nvSpPr>
        <p:spPr>
          <a:xfrm>
            <a:off x="2594100" y="983227"/>
            <a:ext cx="5031314" cy="584775"/>
          </a:xfrm>
          <a:prstGeom prst="rect">
            <a:avLst/>
          </a:prstGeom>
          <a:noFill/>
        </p:spPr>
        <p:txBody>
          <a:bodyPr wrap="none" rtlCol="0">
            <a:spAutoFit/>
          </a:bodyPr>
          <a:lstStyle/>
          <a:p>
            <a:r>
              <a:rPr lang="en-US" sz="1600" dirty="0">
                <a:solidFill>
                  <a:srgbClr val="FF0000"/>
                </a:solidFill>
              </a:rPr>
              <a:t>BUT FIRST, A WARNING ABOUT A BUG IN LAYOUT</a:t>
            </a:r>
          </a:p>
          <a:p>
            <a:endParaRPr lang="en-US" sz="1600" dirty="0">
              <a:solidFill>
                <a:schemeClr val="bg1"/>
              </a:solidFill>
            </a:endParaRPr>
          </a:p>
        </p:txBody>
      </p:sp>
      <p:sp>
        <p:nvSpPr>
          <p:cNvPr id="8" name="Rectangle 7"/>
          <p:cNvSpPr/>
          <p:nvPr/>
        </p:nvSpPr>
        <p:spPr bwMode="auto">
          <a:xfrm>
            <a:off x="824248" y="172059"/>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extLst>
      <p:ext uri="{BB962C8B-B14F-4D97-AF65-F5344CB8AC3E}">
        <p14:creationId xmlns:p14="http://schemas.microsoft.com/office/powerpoint/2010/main" val="605329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147377" y="974230"/>
            <a:ext cx="6703081"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kumimoji="0" lang="en-US" altLang="en-US" sz="1800" b="0" i="0" u="none" strike="noStrike" cap="none" normalizeH="0" baseline="0" dirty="0">
                <a:ln>
                  <a:noFill/>
                </a:ln>
                <a:solidFill>
                  <a:schemeClr val="tx1"/>
                </a:solidFill>
                <a:effectLst/>
                <a:latin typeface="Arial" panose="020B0604020202020204" pitchFamily="34" charset="0"/>
              </a:rPr>
              <a:t>The CAD program "Layout" allows you to create rotated and scaled arrays, but the output GDS file is wrong. Beamer does not warn you about this problem, but instead will crash or spit out strange patterns.</a:t>
            </a:r>
            <a:br>
              <a:rPr kumimoji="0" lang="en-US" altLang="en-US" sz="1800" b="0" i="0" u="none" strike="noStrike" cap="none" normalizeH="0" baseline="0" dirty="0">
                <a:ln>
                  <a:noFill/>
                </a:ln>
                <a:solidFill>
                  <a:schemeClr val="tx1"/>
                </a:solidFill>
                <a:effectLst/>
                <a:latin typeface="Arial" panose="020B0604020202020204" pitchFamily="34" charset="0"/>
              </a:rPr>
            </a:b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One easy solution is to use rotated (or scaled) </a:t>
            </a:r>
            <a:r>
              <a:rPr kumimoji="0" lang="en-US" altLang="en-US" sz="1800" b="0" i="1" u="none" strike="noStrike" cap="none" normalizeH="0" baseline="0" dirty="0">
                <a:ln>
                  <a:noFill/>
                </a:ln>
                <a:solidFill>
                  <a:schemeClr val="tx1"/>
                </a:solidFill>
                <a:effectLst/>
                <a:latin typeface="Arial" panose="020B0604020202020204" pitchFamily="34" charset="0"/>
              </a:rPr>
              <a:t>cells</a:t>
            </a:r>
            <a:r>
              <a:rPr kumimoji="0" lang="en-US" altLang="en-US" sz="1800" b="0" i="0" u="none" strike="noStrike" cap="none" normalizeH="0" baseline="0" dirty="0">
                <a:ln>
                  <a:noFill/>
                </a:ln>
                <a:solidFill>
                  <a:schemeClr val="tx1"/>
                </a:solidFill>
                <a:effectLst/>
                <a:latin typeface="Arial" panose="020B0604020202020204" pitchFamily="34" charset="0"/>
              </a:rPr>
              <a:t> as elements of arrays, instead of using the array's attributes.</a:t>
            </a:r>
            <a:br>
              <a:rPr kumimoji="0" lang="en-US" altLang="en-US" sz="1800" b="0" i="0" u="none" strike="noStrike" cap="none" normalizeH="0" baseline="0" dirty="0">
                <a:ln>
                  <a:noFill/>
                </a:ln>
                <a:solidFill>
                  <a:schemeClr val="tx1"/>
                </a:solidFill>
                <a:effectLst/>
                <a:latin typeface="Arial" panose="020B0604020202020204" pitchFamily="34" charset="0"/>
              </a:rPr>
            </a:b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Another solution is to use the utility "flatten" to avoid these bugs. Simply run </a:t>
            </a:r>
            <a:r>
              <a:rPr kumimoji="0" lang="en-US" altLang="en-US" sz="1800" b="0" i="0" u="none" strike="noStrike" cap="none" normalizeH="0" baseline="0" dirty="0" err="1">
                <a:ln>
                  <a:noFill/>
                </a:ln>
                <a:solidFill>
                  <a:schemeClr val="tx1"/>
                </a:solidFill>
                <a:effectLst/>
                <a:latin typeface="Arial" panose="020B0604020202020204" pitchFamily="34" charset="0"/>
              </a:rPr>
              <a:t>your_file.gds</a:t>
            </a:r>
            <a:r>
              <a:rPr kumimoji="0" lang="en-US" altLang="en-US" sz="1800" b="0" i="0" u="none" strike="noStrike" cap="none" normalizeH="0" baseline="0" dirty="0">
                <a:ln>
                  <a:noFill/>
                </a:ln>
                <a:solidFill>
                  <a:schemeClr val="tx1"/>
                </a:solidFill>
                <a:effectLst/>
                <a:latin typeface="Arial" panose="020B0604020202020204" pitchFamily="34" charset="0"/>
              </a:rPr>
              <a:t> through flatten with</a:t>
            </a:r>
            <a:br>
              <a:rPr kumimoji="0" lang="en-US" altLang="en-US" sz="1800" b="0" i="0" u="none" strike="noStrike" cap="none" normalizeH="0" baseline="0" dirty="0">
                <a:ln>
                  <a:noFill/>
                </a:ln>
                <a:solidFill>
                  <a:schemeClr val="tx1"/>
                </a:solidFill>
                <a:effectLst/>
                <a:latin typeface="Arial" panose="020B0604020202020204" pitchFamily="34" charset="0"/>
              </a:rPr>
            </a:b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4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flatten </a:t>
            </a:r>
            <a:r>
              <a:rPr kumimoji="0" lang="en-US" altLang="en-US" sz="1400" b="1" i="0" u="none" strike="noStrike" cap="none" normalizeH="0" baseline="0" dirty="0" err="1">
                <a:ln>
                  <a:noFill/>
                </a:ln>
                <a:solidFill>
                  <a:schemeClr val="tx1"/>
                </a:solidFill>
                <a:effectLst/>
                <a:latin typeface="Courier New" panose="02070309020205020404" pitchFamily="49" charset="0"/>
                <a:cs typeface="Courier New" panose="02070309020205020404" pitchFamily="49" charset="0"/>
              </a:rPr>
              <a:t>your_file.gds</a:t>
            </a:r>
            <a:r>
              <a:rPr kumimoji="0" lang="en-US" altLang="en-US" sz="14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a:t>
            </a:r>
            <a:r>
              <a:rPr kumimoji="0" lang="en-US" altLang="en-US" sz="1400" b="1" i="0" u="none" strike="noStrike" cap="none" normalizeH="0" baseline="0" dirty="0" err="1">
                <a:ln>
                  <a:noFill/>
                </a:ln>
                <a:solidFill>
                  <a:schemeClr val="tx1"/>
                </a:solidFill>
                <a:effectLst/>
                <a:latin typeface="Courier New" panose="02070309020205020404" pitchFamily="49" charset="0"/>
                <a:cs typeface="Courier New" panose="02070309020205020404" pitchFamily="49" charset="0"/>
              </a:rPr>
              <a:t>cell_name</a:t>
            </a:r>
            <a:br>
              <a:rPr kumimoji="0" lang="en-US" altLang="en-US" sz="1800" b="0" i="0" u="none" strike="noStrike" cap="none" normalizeH="0" baseline="0" dirty="0">
                <a:ln>
                  <a:noFill/>
                </a:ln>
                <a:solidFill>
                  <a:schemeClr val="tx1"/>
                </a:solidFill>
                <a:effectLst/>
                <a:latin typeface="Arial" panose="020B0604020202020204" pitchFamily="34" charset="0"/>
              </a:rPr>
            </a:b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which creates the output file "</a:t>
            </a:r>
            <a:r>
              <a:rPr kumimoji="0" lang="en-US" altLang="en-US" sz="1800" b="0" i="0" u="none" strike="noStrike" cap="none" normalizeH="0" baseline="0" dirty="0" err="1">
                <a:ln>
                  <a:noFill/>
                </a:ln>
                <a:solidFill>
                  <a:schemeClr val="tx1"/>
                </a:solidFill>
                <a:effectLst/>
                <a:latin typeface="Arial" panose="020B0604020202020204" pitchFamily="34" charset="0"/>
              </a:rPr>
              <a:t>flat.gds</a:t>
            </a:r>
            <a:r>
              <a:rPr kumimoji="0" lang="en-US" altLang="en-US" sz="1800" b="0" i="0" u="none" strike="noStrike" cap="none" normalizeH="0" baseline="0" dirty="0">
                <a:ln>
                  <a:noFill/>
                </a:ln>
                <a:solidFill>
                  <a:schemeClr val="tx1"/>
                </a:solidFill>
                <a:effectLst/>
                <a:latin typeface="Arial" panose="020B0604020202020204" pitchFamily="34" charset="0"/>
              </a:rPr>
              <a:t>".</a:t>
            </a:r>
            <a:br>
              <a:rPr kumimoji="0" lang="en-US" altLang="en-US" sz="1800" b="0" i="0" u="none" strike="noStrike" cap="none" normalizeH="0" baseline="0" dirty="0">
                <a:ln>
                  <a:noFill/>
                </a:ln>
                <a:solidFill>
                  <a:schemeClr val="tx1"/>
                </a:solidFill>
                <a:effectLst/>
                <a:latin typeface="Arial" panose="020B0604020202020204" pitchFamily="34" charset="0"/>
              </a:rPr>
            </a:b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If you use Layout to create arrays that are both scaled </a:t>
            </a:r>
            <a:r>
              <a:rPr kumimoji="0" lang="en-US" altLang="en-US" sz="1800" b="0" i="1" u="none" strike="noStrike" cap="none" normalizeH="0" baseline="0" dirty="0">
                <a:ln>
                  <a:noFill/>
                </a:ln>
                <a:solidFill>
                  <a:schemeClr val="tx1"/>
                </a:solidFill>
                <a:effectLst/>
                <a:latin typeface="Arial" panose="020B0604020202020204" pitchFamily="34" charset="0"/>
              </a:rPr>
              <a:t>and</a:t>
            </a:r>
            <a:r>
              <a:rPr kumimoji="0" lang="en-US" altLang="en-US" sz="1800" b="0" i="0" u="none" strike="noStrike" cap="none" normalizeH="0" baseline="0" dirty="0">
                <a:ln>
                  <a:noFill/>
                </a:ln>
                <a:solidFill>
                  <a:schemeClr val="tx1"/>
                </a:solidFill>
                <a:effectLst/>
                <a:latin typeface="Arial" panose="020B0604020202020204" pitchFamily="34" charset="0"/>
              </a:rPr>
              <a:t> rotated, then that is too crazy for flatten to fix just yet. </a:t>
            </a:r>
          </a:p>
        </p:txBody>
      </p:sp>
      <p:sp>
        <p:nvSpPr>
          <p:cNvPr id="6" name="TextBox 5"/>
          <p:cNvSpPr txBox="1"/>
          <p:nvPr/>
        </p:nvSpPr>
        <p:spPr>
          <a:xfrm>
            <a:off x="1925071" y="284417"/>
            <a:ext cx="4985852" cy="584775"/>
          </a:xfrm>
          <a:prstGeom prst="rect">
            <a:avLst/>
          </a:prstGeom>
          <a:noFill/>
        </p:spPr>
        <p:txBody>
          <a:bodyPr wrap="none" rtlCol="0">
            <a:spAutoFit/>
          </a:bodyPr>
          <a:lstStyle/>
          <a:p>
            <a:r>
              <a:rPr lang="en-US" sz="1600" b="1" dirty="0">
                <a:solidFill>
                  <a:srgbClr val="FF0000"/>
                </a:solidFill>
              </a:rPr>
              <a:t>A REPETITIVE WARNING ABOUT A LAYOUT BUG</a:t>
            </a:r>
          </a:p>
          <a:p>
            <a:endParaRPr lang="en-US" sz="1600" dirty="0">
              <a:solidFill>
                <a:schemeClr val="bg1"/>
              </a:solidFill>
            </a:endParaRPr>
          </a:p>
        </p:txBody>
      </p:sp>
      <p:sp>
        <p:nvSpPr>
          <p:cNvPr id="7" name="TextBox 6"/>
          <p:cNvSpPr txBox="1"/>
          <p:nvPr/>
        </p:nvSpPr>
        <p:spPr>
          <a:xfrm>
            <a:off x="1720632" y="6071900"/>
            <a:ext cx="4551824" cy="584775"/>
          </a:xfrm>
          <a:prstGeom prst="rect">
            <a:avLst/>
          </a:prstGeom>
          <a:noFill/>
        </p:spPr>
        <p:txBody>
          <a:bodyPr wrap="none" rtlCol="0">
            <a:spAutoFit/>
          </a:bodyPr>
          <a:lstStyle/>
          <a:p>
            <a:r>
              <a:rPr lang="en-US" sz="1600" b="1" dirty="0">
                <a:solidFill>
                  <a:srgbClr val="FF0000"/>
                </a:solidFill>
              </a:rPr>
              <a:t>AND NOW WE RETURN TO THE TUTORIAL…</a:t>
            </a:r>
          </a:p>
          <a:p>
            <a:endParaRPr lang="en-US" sz="1600" dirty="0">
              <a:solidFill>
                <a:schemeClr val="bg1"/>
              </a:solidFill>
            </a:endParaRPr>
          </a:p>
        </p:txBody>
      </p:sp>
    </p:spTree>
    <p:extLst>
      <p:ext uri="{BB962C8B-B14F-4D97-AF65-F5344CB8AC3E}">
        <p14:creationId xmlns:p14="http://schemas.microsoft.com/office/powerpoint/2010/main" val="1285646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03539"/>
            <a:ext cx="9144000" cy="5947317"/>
          </a:xfrm>
          <a:prstGeom prst="rect">
            <a:avLst/>
          </a:prstGeom>
        </p:spPr>
      </p:pic>
      <p:sp>
        <p:nvSpPr>
          <p:cNvPr id="3" name="TextBox 2"/>
          <p:cNvSpPr txBox="1"/>
          <p:nvPr/>
        </p:nvSpPr>
        <p:spPr>
          <a:xfrm>
            <a:off x="1112086" y="4943670"/>
            <a:ext cx="7674986" cy="1077218"/>
          </a:xfrm>
          <a:prstGeom prst="rect">
            <a:avLst/>
          </a:prstGeom>
          <a:noFill/>
        </p:spPr>
        <p:txBody>
          <a:bodyPr wrap="none" rtlCol="0">
            <a:spAutoFit/>
          </a:bodyPr>
          <a:lstStyle/>
          <a:p>
            <a:r>
              <a:rPr lang="en-US" sz="1600" dirty="0">
                <a:solidFill>
                  <a:schemeClr val="bg1"/>
                </a:solidFill>
              </a:rPr>
              <a:t>Let’s make a circle.  Start with the usual F5, F4, “New Cell”, “Cell Name” sequence,</a:t>
            </a:r>
          </a:p>
          <a:p>
            <a:r>
              <a:rPr lang="en-US" sz="1600" dirty="0">
                <a:solidFill>
                  <a:schemeClr val="bg1"/>
                </a:solidFill>
              </a:rPr>
              <a:t>then select Utilities </a:t>
            </a:r>
            <a:r>
              <a:rPr lang="en-US" sz="1600" dirty="0">
                <a:solidFill>
                  <a:schemeClr val="bg1"/>
                </a:solidFill>
                <a:sym typeface="Wingdings"/>
              </a:rPr>
              <a:t> Circular Utilities  Circle</a:t>
            </a:r>
          </a:p>
          <a:p>
            <a:endParaRPr lang="en-US" sz="1600" dirty="0">
              <a:solidFill>
                <a:schemeClr val="bg1"/>
              </a:solidFill>
            </a:endParaRPr>
          </a:p>
          <a:p>
            <a:endParaRPr lang="en-US" sz="1600" dirty="0">
              <a:solidFill>
                <a:schemeClr val="bg1"/>
              </a:solidFill>
            </a:endParaRPr>
          </a:p>
        </p:txBody>
      </p:sp>
      <p:sp>
        <p:nvSpPr>
          <p:cNvPr id="5" name="Rectangle 4"/>
          <p:cNvSpPr/>
          <p:nvPr/>
        </p:nvSpPr>
        <p:spPr bwMode="auto">
          <a:xfrm>
            <a:off x="824248" y="353957"/>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1434" y="489195"/>
            <a:ext cx="9144000" cy="5986360"/>
          </a:xfrm>
          <a:prstGeom prst="rect">
            <a:avLst/>
          </a:prstGeom>
        </p:spPr>
      </p:pic>
      <p:sp>
        <p:nvSpPr>
          <p:cNvPr id="3" name="TextBox 2"/>
          <p:cNvSpPr txBox="1"/>
          <p:nvPr/>
        </p:nvSpPr>
        <p:spPr>
          <a:xfrm>
            <a:off x="1152838" y="1364481"/>
            <a:ext cx="7619394" cy="1077218"/>
          </a:xfrm>
          <a:prstGeom prst="rect">
            <a:avLst/>
          </a:prstGeom>
          <a:noFill/>
        </p:spPr>
        <p:txBody>
          <a:bodyPr wrap="none" rtlCol="0">
            <a:spAutoFit/>
          </a:bodyPr>
          <a:lstStyle/>
          <a:p>
            <a:r>
              <a:rPr lang="en-US" sz="1600" dirty="0">
                <a:solidFill>
                  <a:schemeClr val="bg1"/>
                </a:solidFill>
              </a:rPr>
              <a:t>The grid (press ‘g’) is set to 10 nm.  Zoom in with the wheel until you see the grid, </a:t>
            </a:r>
          </a:p>
          <a:p>
            <a:r>
              <a:rPr lang="en-US" sz="1600" dirty="0">
                <a:solidFill>
                  <a:schemeClr val="bg1"/>
                </a:solidFill>
              </a:rPr>
              <a:t>then click to set the circle’s center.  Move the mouse and click to set </a:t>
            </a:r>
          </a:p>
          <a:p>
            <a:r>
              <a:rPr lang="en-US" sz="1600" dirty="0">
                <a:solidFill>
                  <a:schemeClr val="bg1"/>
                </a:solidFill>
              </a:rPr>
              <a:t>a radius of 30 nm.</a:t>
            </a:r>
          </a:p>
          <a:p>
            <a:endParaRPr lang="en-US" sz="1600" dirty="0">
              <a:solidFill>
                <a:schemeClr val="bg1"/>
              </a:solidFill>
            </a:endParaRPr>
          </a:p>
        </p:txBody>
      </p:sp>
      <p:sp>
        <p:nvSpPr>
          <p:cNvPr id="4" name="Up Arrow 3"/>
          <p:cNvSpPr/>
          <p:nvPr/>
        </p:nvSpPr>
        <p:spPr bwMode="auto">
          <a:xfrm rot="2916399">
            <a:off x="3560857" y="3693991"/>
            <a:ext cx="269060" cy="41847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5" name="Up Arrow 4"/>
          <p:cNvSpPr/>
          <p:nvPr/>
        </p:nvSpPr>
        <p:spPr bwMode="auto">
          <a:xfrm rot="2916399">
            <a:off x="4582082" y="3693991"/>
            <a:ext cx="269060" cy="41847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6" name="TextBox 5"/>
          <p:cNvSpPr txBox="1"/>
          <p:nvPr/>
        </p:nvSpPr>
        <p:spPr>
          <a:xfrm>
            <a:off x="1203433" y="5130130"/>
            <a:ext cx="7518204" cy="830997"/>
          </a:xfrm>
          <a:prstGeom prst="rect">
            <a:avLst/>
          </a:prstGeom>
          <a:noFill/>
        </p:spPr>
        <p:txBody>
          <a:bodyPr wrap="none" rtlCol="0">
            <a:spAutoFit/>
          </a:bodyPr>
          <a:lstStyle/>
          <a:p>
            <a:r>
              <a:rPr lang="en-US" sz="1600" dirty="0">
                <a:solidFill>
                  <a:schemeClr val="bg1"/>
                </a:solidFill>
              </a:rPr>
              <a:t>The number of vertices is too large for such a small circle.  More vertices</a:t>
            </a:r>
          </a:p>
          <a:p>
            <a:r>
              <a:rPr lang="en-US" sz="1600" dirty="0">
                <a:solidFill>
                  <a:schemeClr val="bg1"/>
                </a:solidFill>
              </a:rPr>
              <a:t>means more shapes, which leads to a lot of wasted settling time during exposure.</a:t>
            </a:r>
          </a:p>
          <a:p>
            <a:endParaRPr lang="en-US" sz="1600" dirty="0">
              <a:solidFill>
                <a:schemeClr val="bg1"/>
              </a:solidFill>
            </a:endParaRPr>
          </a:p>
        </p:txBody>
      </p:sp>
      <p:sp>
        <p:nvSpPr>
          <p:cNvPr id="8" name="Rectangle 7"/>
          <p:cNvSpPr/>
          <p:nvPr/>
        </p:nvSpPr>
        <p:spPr bwMode="auto">
          <a:xfrm>
            <a:off x="809500" y="432613"/>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09105"/>
            <a:ext cx="9144000" cy="5995420"/>
          </a:xfrm>
          <a:prstGeom prst="rect">
            <a:avLst/>
          </a:prstGeom>
        </p:spPr>
      </p:pic>
      <p:sp>
        <p:nvSpPr>
          <p:cNvPr id="3" name="TextBox 2"/>
          <p:cNvSpPr txBox="1"/>
          <p:nvPr/>
        </p:nvSpPr>
        <p:spPr>
          <a:xfrm>
            <a:off x="1234435" y="1561846"/>
            <a:ext cx="6525845" cy="830997"/>
          </a:xfrm>
          <a:prstGeom prst="rect">
            <a:avLst/>
          </a:prstGeom>
          <a:noFill/>
        </p:spPr>
        <p:txBody>
          <a:bodyPr wrap="none" rtlCol="0">
            <a:spAutoFit/>
          </a:bodyPr>
          <a:lstStyle/>
          <a:p>
            <a:r>
              <a:rPr lang="en-US" sz="1600" dirty="0">
                <a:solidFill>
                  <a:schemeClr val="bg1"/>
                </a:solidFill>
              </a:rPr>
              <a:t>Press HOME for “form select”, click on the circle, then right-click </a:t>
            </a:r>
          </a:p>
          <a:p>
            <a:r>
              <a:rPr lang="en-US" sz="1600" dirty="0">
                <a:solidFill>
                  <a:schemeClr val="bg1"/>
                </a:solidFill>
              </a:rPr>
              <a:t>to select Properties.  Here we can change the number of vertices to 8.</a:t>
            </a:r>
          </a:p>
          <a:p>
            <a:endParaRPr lang="en-US" sz="1600" dirty="0">
              <a:solidFill>
                <a:schemeClr val="bg1"/>
              </a:solidFill>
            </a:endParaRPr>
          </a:p>
        </p:txBody>
      </p:sp>
      <p:sp>
        <p:nvSpPr>
          <p:cNvPr id="5" name="Rectangle 4"/>
          <p:cNvSpPr/>
          <p:nvPr/>
        </p:nvSpPr>
        <p:spPr bwMode="auto">
          <a:xfrm>
            <a:off x="824248" y="373621"/>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409874" y="651442"/>
            <a:ext cx="5148461" cy="6186309"/>
            <a:chOff x="1409874" y="990092"/>
            <a:chExt cx="5148461" cy="6186309"/>
          </a:xfrm>
        </p:grpSpPr>
        <p:sp>
          <p:nvSpPr>
            <p:cNvPr id="2" name="TextBox 1"/>
            <p:cNvSpPr txBox="1"/>
            <p:nvPr/>
          </p:nvSpPr>
          <p:spPr>
            <a:xfrm>
              <a:off x="1409874" y="990092"/>
              <a:ext cx="5148461" cy="6186309"/>
            </a:xfrm>
            <a:prstGeom prst="rect">
              <a:avLst/>
            </a:prstGeom>
            <a:noFill/>
          </p:spPr>
          <p:txBody>
            <a:bodyPr wrap="none" rtlCol="0">
              <a:spAutoFit/>
            </a:bodyPr>
            <a:lstStyle/>
            <a:p>
              <a:r>
                <a:rPr lang="en-US" dirty="0"/>
                <a:t>Your design should be a hierarchy of cells</a:t>
              </a:r>
            </a:p>
            <a:p>
              <a:endParaRPr lang="en-US" dirty="0"/>
            </a:p>
            <a:p>
              <a:endParaRPr lang="en-US" dirty="0"/>
            </a:p>
            <a:p>
              <a:r>
                <a:rPr lang="en-US" dirty="0"/>
                <a:t>	adder</a:t>
              </a:r>
            </a:p>
            <a:p>
              <a:endParaRPr lang="en-US" dirty="0"/>
            </a:p>
            <a:p>
              <a:r>
                <a:rPr lang="en-US" dirty="0"/>
                <a:t>	half-adder</a:t>
              </a:r>
            </a:p>
            <a:p>
              <a:endParaRPr lang="en-US" dirty="0"/>
            </a:p>
            <a:p>
              <a:r>
                <a:rPr lang="en-US" dirty="0"/>
                <a:t>	and	or	not</a:t>
              </a:r>
            </a:p>
            <a:p>
              <a:endParaRPr lang="en-US" dirty="0"/>
            </a:p>
            <a:p>
              <a:r>
                <a:rPr lang="en-US" dirty="0"/>
                <a:t>	transistor-n	transistor-p</a:t>
              </a:r>
            </a:p>
            <a:p>
              <a:endParaRPr lang="en-US" dirty="0"/>
            </a:p>
            <a:p>
              <a:endParaRPr lang="en-US" sz="1600" dirty="0"/>
            </a:p>
            <a:p>
              <a:r>
                <a:rPr lang="en-US" sz="1600" dirty="0"/>
                <a:t>Each cell may contain shapes on many layers, </a:t>
              </a:r>
              <a:br>
                <a:rPr lang="en-US" sz="1600" dirty="0"/>
              </a:br>
              <a:r>
                <a:rPr lang="en-US" sz="1600" dirty="0"/>
                <a:t>describing how to build separate devices.</a:t>
              </a:r>
              <a:br>
                <a:rPr lang="en-US" sz="1600" dirty="0"/>
              </a:br>
              <a:endParaRPr lang="en-US" sz="1600" dirty="0"/>
            </a:p>
            <a:p>
              <a:r>
                <a:rPr lang="en-US" sz="1600" dirty="0"/>
                <a:t>To produce one mask plate for one processing step,</a:t>
              </a:r>
            </a:p>
            <a:p>
              <a:r>
                <a:rPr lang="en-US" sz="1600" dirty="0"/>
                <a:t>we pull out one LAYER.</a:t>
              </a:r>
            </a:p>
            <a:p>
              <a:endParaRPr lang="en-US" sz="1600" dirty="0"/>
            </a:p>
            <a:p>
              <a:r>
                <a:rPr lang="en-US" sz="1600" dirty="0"/>
                <a:t>Get it?  	Cells = devices or parts</a:t>
              </a:r>
            </a:p>
            <a:p>
              <a:r>
                <a:rPr lang="en-US" sz="1600" dirty="0"/>
                <a:t>	Layers = processing steps</a:t>
              </a:r>
            </a:p>
            <a:p>
              <a:endParaRPr lang="en-US" dirty="0"/>
            </a:p>
          </p:txBody>
        </p:sp>
        <p:cxnSp>
          <p:nvCxnSpPr>
            <p:cNvPr id="4" name="Straight Arrow Connector 3"/>
            <p:cNvCxnSpPr/>
            <p:nvPr/>
          </p:nvCxnSpPr>
          <p:spPr bwMode="auto">
            <a:xfrm rot="5400000">
              <a:off x="2599126" y="2502134"/>
              <a:ext cx="290570" cy="1588"/>
            </a:xfrm>
            <a:prstGeom prst="straightConnector1">
              <a:avLst/>
            </a:prstGeom>
            <a:solidFill>
              <a:schemeClr val="accent1"/>
            </a:solidFill>
            <a:ln w="19050" cap="flat" cmpd="sng" algn="ctr">
              <a:solidFill>
                <a:schemeClr val="tx1"/>
              </a:solidFill>
              <a:prstDash val="solid"/>
              <a:round/>
              <a:headEnd type="none" w="med" len="med"/>
              <a:tailEnd type="arrow" w="med" len="med"/>
            </a:ln>
            <a:effectLst/>
          </p:spPr>
        </p:cxnSp>
        <p:cxnSp>
          <p:nvCxnSpPr>
            <p:cNvPr id="5" name="Straight Arrow Connector 4"/>
            <p:cNvCxnSpPr/>
            <p:nvPr/>
          </p:nvCxnSpPr>
          <p:spPr bwMode="auto">
            <a:xfrm rot="5400000">
              <a:off x="2622378" y="3160341"/>
              <a:ext cx="290570" cy="1588"/>
            </a:xfrm>
            <a:prstGeom prst="straightConnector1">
              <a:avLst/>
            </a:prstGeom>
            <a:solidFill>
              <a:schemeClr val="accent1"/>
            </a:solidFill>
            <a:ln w="19050" cap="flat" cmpd="sng" algn="ctr">
              <a:solidFill>
                <a:schemeClr val="tx1"/>
              </a:solidFill>
              <a:prstDash val="solid"/>
              <a:round/>
              <a:headEnd type="none" w="med" len="med"/>
              <a:tailEnd type="arrow" w="med" len="med"/>
            </a:ln>
            <a:effectLst/>
          </p:spPr>
        </p:cxnSp>
        <p:cxnSp>
          <p:nvCxnSpPr>
            <p:cNvPr id="6" name="Straight Arrow Connector 5"/>
            <p:cNvCxnSpPr/>
            <p:nvPr/>
          </p:nvCxnSpPr>
          <p:spPr bwMode="auto">
            <a:xfrm rot="16200000" flipH="1">
              <a:off x="3174116" y="3078685"/>
              <a:ext cx="314622" cy="226943"/>
            </a:xfrm>
            <a:prstGeom prst="straightConnector1">
              <a:avLst/>
            </a:prstGeom>
            <a:solidFill>
              <a:schemeClr val="accent1"/>
            </a:solidFill>
            <a:ln w="19050" cap="flat" cmpd="sng" algn="ctr">
              <a:solidFill>
                <a:schemeClr val="tx1"/>
              </a:solidFill>
              <a:prstDash val="solid"/>
              <a:round/>
              <a:headEnd type="none" w="med" len="med"/>
              <a:tailEnd type="arrow" w="med" len="med"/>
            </a:ln>
            <a:effectLst/>
          </p:spPr>
        </p:cxnSp>
        <p:cxnSp>
          <p:nvCxnSpPr>
            <p:cNvPr id="8" name="Straight Arrow Connector 7"/>
            <p:cNvCxnSpPr/>
            <p:nvPr/>
          </p:nvCxnSpPr>
          <p:spPr bwMode="auto">
            <a:xfrm>
              <a:off x="3703990" y="2939724"/>
              <a:ext cx="471822" cy="364172"/>
            </a:xfrm>
            <a:prstGeom prst="straightConnector1">
              <a:avLst/>
            </a:prstGeom>
            <a:solidFill>
              <a:schemeClr val="accent1"/>
            </a:solidFill>
            <a:ln w="19050" cap="flat" cmpd="sng" algn="ctr">
              <a:solidFill>
                <a:schemeClr val="tx1"/>
              </a:solidFill>
              <a:prstDash val="solid"/>
              <a:round/>
              <a:headEnd type="none" w="med" len="med"/>
              <a:tailEnd type="arrow" w="med" len="med"/>
            </a:ln>
            <a:effectLst/>
          </p:spPr>
        </p:cxnSp>
        <p:cxnSp>
          <p:nvCxnSpPr>
            <p:cNvPr id="10" name="Straight Arrow Connector 9"/>
            <p:cNvCxnSpPr/>
            <p:nvPr/>
          </p:nvCxnSpPr>
          <p:spPr bwMode="auto">
            <a:xfrm rot="16200000" flipH="1">
              <a:off x="2627764" y="3757617"/>
              <a:ext cx="342645" cy="62854"/>
            </a:xfrm>
            <a:prstGeom prst="straightConnector1">
              <a:avLst/>
            </a:prstGeom>
            <a:solidFill>
              <a:schemeClr val="accent1"/>
            </a:solidFill>
            <a:ln w="19050" cap="flat" cmpd="sng" algn="ctr">
              <a:solidFill>
                <a:schemeClr val="tx1"/>
              </a:solidFill>
              <a:prstDash val="solid"/>
              <a:round/>
              <a:headEnd type="none" w="med" len="med"/>
              <a:tailEnd type="arrow" w="med" len="med"/>
            </a:ln>
            <a:effectLst/>
          </p:spPr>
        </p:cxnSp>
        <p:cxnSp>
          <p:nvCxnSpPr>
            <p:cNvPr id="12" name="Straight Arrow Connector 11"/>
            <p:cNvCxnSpPr/>
            <p:nvPr/>
          </p:nvCxnSpPr>
          <p:spPr bwMode="auto">
            <a:xfrm>
              <a:off x="2973873" y="3619456"/>
              <a:ext cx="1137365" cy="373200"/>
            </a:xfrm>
            <a:prstGeom prst="straightConnector1">
              <a:avLst/>
            </a:prstGeom>
            <a:solidFill>
              <a:schemeClr val="accent1"/>
            </a:solidFill>
            <a:ln w="19050" cap="flat" cmpd="sng" algn="ctr">
              <a:solidFill>
                <a:schemeClr val="tx1"/>
              </a:solidFill>
              <a:prstDash val="solid"/>
              <a:round/>
              <a:headEnd type="none" w="med" len="med"/>
              <a:tailEnd type="arrow" w="med" len="med"/>
            </a:ln>
            <a:effectLst/>
          </p:spPr>
        </p:cxnSp>
        <p:cxnSp>
          <p:nvCxnSpPr>
            <p:cNvPr id="14" name="Straight Arrow Connector 13"/>
            <p:cNvCxnSpPr/>
            <p:nvPr/>
          </p:nvCxnSpPr>
          <p:spPr bwMode="auto">
            <a:xfrm rot="5400000">
              <a:off x="3226806" y="3718234"/>
              <a:ext cx="340914" cy="121835"/>
            </a:xfrm>
            <a:prstGeom prst="straightConnector1">
              <a:avLst/>
            </a:prstGeom>
            <a:solidFill>
              <a:schemeClr val="accent1"/>
            </a:solidFill>
            <a:ln w="19050" cap="flat" cmpd="sng" algn="ctr">
              <a:solidFill>
                <a:schemeClr val="tx1"/>
              </a:solidFill>
              <a:prstDash val="solid"/>
              <a:round/>
              <a:headEnd type="none" w="med" len="med"/>
              <a:tailEnd type="arrow" w="med" len="med"/>
            </a:ln>
            <a:effectLst/>
          </p:spPr>
        </p:cxnSp>
        <p:cxnSp>
          <p:nvCxnSpPr>
            <p:cNvPr id="16" name="Straight Arrow Connector 15"/>
            <p:cNvCxnSpPr/>
            <p:nvPr/>
          </p:nvCxnSpPr>
          <p:spPr bwMode="auto">
            <a:xfrm>
              <a:off x="3608855" y="3565647"/>
              <a:ext cx="653056" cy="351676"/>
            </a:xfrm>
            <a:prstGeom prst="straightConnector1">
              <a:avLst/>
            </a:prstGeom>
            <a:solidFill>
              <a:schemeClr val="accent1"/>
            </a:solidFill>
            <a:ln w="19050" cap="flat" cmpd="sng" algn="ctr">
              <a:solidFill>
                <a:schemeClr val="tx1"/>
              </a:solidFill>
              <a:prstDash val="solid"/>
              <a:round/>
              <a:headEnd type="none" w="med" len="med"/>
              <a:tailEnd type="arrow" w="med" len="med"/>
            </a:ln>
            <a:effectLst/>
          </p:spPr>
        </p:cxnSp>
        <p:cxnSp>
          <p:nvCxnSpPr>
            <p:cNvPr id="18" name="Straight Arrow Connector 17"/>
            <p:cNvCxnSpPr/>
            <p:nvPr/>
          </p:nvCxnSpPr>
          <p:spPr bwMode="auto">
            <a:xfrm rot="10800000" flipV="1">
              <a:off x="3562357" y="3619454"/>
              <a:ext cx="713767" cy="340916"/>
            </a:xfrm>
            <a:prstGeom prst="straightConnector1">
              <a:avLst/>
            </a:prstGeom>
            <a:solidFill>
              <a:schemeClr val="accent1"/>
            </a:solidFill>
            <a:ln w="19050" cap="flat" cmpd="sng" algn="ctr">
              <a:solidFill>
                <a:schemeClr val="tx1"/>
              </a:solidFill>
              <a:prstDash val="solid"/>
              <a:round/>
              <a:headEnd type="none" w="med" len="med"/>
              <a:tailEnd type="arrow" w="med" len="med"/>
            </a:ln>
            <a:effectLst/>
          </p:spPr>
        </p:cxnSp>
        <p:cxnSp>
          <p:nvCxnSpPr>
            <p:cNvPr id="20" name="Straight Arrow Connector 19"/>
            <p:cNvCxnSpPr/>
            <p:nvPr/>
          </p:nvCxnSpPr>
          <p:spPr bwMode="auto">
            <a:xfrm rot="16200000" flipH="1">
              <a:off x="4319187" y="3748589"/>
              <a:ext cx="342645" cy="62854"/>
            </a:xfrm>
            <a:prstGeom prst="straightConnector1">
              <a:avLst/>
            </a:prstGeom>
            <a:solidFill>
              <a:schemeClr val="accent1"/>
            </a:solidFill>
            <a:ln w="19050" cap="flat" cmpd="sng" algn="ctr">
              <a:solidFill>
                <a:schemeClr val="tx1"/>
              </a:solidFill>
              <a:prstDash val="solid"/>
              <a:round/>
              <a:headEnd type="none" w="med" len="med"/>
              <a:tailEnd type="arrow" w="med" len="med"/>
            </a:ln>
            <a:effectLst/>
          </p:spPr>
        </p:cxn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38733"/>
            <a:ext cx="9144000" cy="5941855"/>
          </a:xfrm>
          <a:prstGeom prst="rect">
            <a:avLst/>
          </a:prstGeom>
        </p:spPr>
      </p:pic>
      <p:sp>
        <p:nvSpPr>
          <p:cNvPr id="3" name="TextBox 2"/>
          <p:cNvSpPr txBox="1"/>
          <p:nvPr/>
        </p:nvSpPr>
        <p:spPr>
          <a:xfrm>
            <a:off x="1121362" y="4842761"/>
            <a:ext cx="5977919" cy="1077218"/>
          </a:xfrm>
          <a:prstGeom prst="rect">
            <a:avLst/>
          </a:prstGeom>
          <a:noFill/>
        </p:spPr>
        <p:txBody>
          <a:bodyPr wrap="none" rtlCol="0">
            <a:spAutoFit/>
          </a:bodyPr>
          <a:lstStyle/>
          <a:p>
            <a:r>
              <a:rPr lang="en-US" sz="1600" dirty="0">
                <a:solidFill>
                  <a:schemeClr val="bg1"/>
                </a:solidFill>
              </a:rPr>
              <a:t>But this is not exactly what we want.  Let’s rotate the </a:t>
            </a:r>
            <a:r>
              <a:rPr lang="en-US" sz="1600" dirty="0" err="1">
                <a:solidFill>
                  <a:schemeClr val="bg1"/>
                </a:solidFill>
              </a:rPr>
              <a:t>octogon</a:t>
            </a:r>
            <a:r>
              <a:rPr lang="en-US" sz="1600" dirty="0">
                <a:solidFill>
                  <a:schemeClr val="bg1"/>
                </a:solidFill>
              </a:rPr>
              <a:t> </a:t>
            </a:r>
            <a:br>
              <a:rPr lang="en-US" sz="1600" dirty="0">
                <a:solidFill>
                  <a:schemeClr val="bg1"/>
                </a:solidFill>
              </a:rPr>
            </a:br>
            <a:r>
              <a:rPr lang="en-US" sz="1600" dirty="0">
                <a:solidFill>
                  <a:schemeClr val="bg1"/>
                </a:solidFill>
              </a:rPr>
              <a:t>by 22.5°so that it looks like a “stop” sign.  Use Draw </a:t>
            </a:r>
            <a:r>
              <a:rPr lang="en-US" sz="1600" dirty="0">
                <a:solidFill>
                  <a:schemeClr val="bg1"/>
                </a:solidFill>
                <a:sym typeface="Wingdings" panose="05000000000000000000" pitchFamily="2" charset="2"/>
              </a:rPr>
              <a:t> Rotate</a:t>
            </a:r>
            <a:r>
              <a:rPr lang="en-US" sz="1600" dirty="0">
                <a:solidFill>
                  <a:schemeClr val="bg1"/>
                </a:solidFill>
              </a:rPr>
              <a:t> </a:t>
            </a:r>
          </a:p>
          <a:p>
            <a:r>
              <a:rPr lang="en-US" sz="1600" dirty="0">
                <a:solidFill>
                  <a:schemeClr val="bg1"/>
                </a:solidFill>
              </a:rPr>
              <a:t>Click on the shape’s center, then enter a rotation angle of 22.5</a:t>
            </a:r>
          </a:p>
          <a:p>
            <a:endParaRPr lang="en-US" sz="1600" dirty="0">
              <a:solidFill>
                <a:schemeClr val="bg1"/>
              </a:solidFill>
            </a:endParaRPr>
          </a:p>
        </p:txBody>
      </p:sp>
      <p:sp>
        <p:nvSpPr>
          <p:cNvPr id="4" name="Rectangle 3"/>
          <p:cNvSpPr/>
          <p:nvPr/>
        </p:nvSpPr>
        <p:spPr bwMode="auto">
          <a:xfrm>
            <a:off x="824248" y="324461"/>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01007"/>
            <a:ext cx="9144000" cy="5956063"/>
          </a:xfrm>
          <a:prstGeom prst="rect">
            <a:avLst/>
          </a:prstGeom>
        </p:spPr>
      </p:pic>
      <p:sp>
        <p:nvSpPr>
          <p:cNvPr id="3" name="TextBox 2"/>
          <p:cNvSpPr txBox="1"/>
          <p:nvPr/>
        </p:nvSpPr>
        <p:spPr>
          <a:xfrm>
            <a:off x="1739547" y="4555227"/>
            <a:ext cx="6518832" cy="1077218"/>
          </a:xfrm>
          <a:prstGeom prst="rect">
            <a:avLst/>
          </a:prstGeom>
          <a:noFill/>
        </p:spPr>
        <p:txBody>
          <a:bodyPr wrap="none" rtlCol="0">
            <a:spAutoFit/>
          </a:bodyPr>
          <a:lstStyle/>
          <a:p>
            <a:r>
              <a:rPr lang="en-US" sz="1600" dirty="0">
                <a:solidFill>
                  <a:schemeClr val="bg1"/>
                </a:solidFill>
              </a:rPr>
              <a:t>That doesn’t look right either.  The vertices have snapped off the grid.</a:t>
            </a:r>
          </a:p>
          <a:p>
            <a:r>
              <a:rPr lang="en-US" sz="1600" dirty="0">
                <a:solidFill>
                  <a:schemeClr val="bg1"/>
                </a:solidFill>
              </a:rPr>
              <a:t>We can move the vertices manually to put them back on the desired</a:t>
            </a:r>
          </a:p>
          <a:p>
            <a:r>
              <a:rPr lang="en-US" sz="1600" dirty="0">
                <a:solidFill>
                  <a:schemeClr val="bg1"/>
                </a:solidFill>
              </a:rPr>
              <a:t>grid.  Press ‘g’ for the grid menu, then switch to a 5 nm grid.</a:t>
            </a:r>
          </a:p>
          <a:p>
            <a:endParaRPr lang="en-US" sz="1600" dirty="0">
              <a:solidFill>
                <a:schemeClr val="bg1"/>
              </a:solidFill>
            </a:endParaRPr>
          </a:p>
        </p:txBody>
      </p:sp>
      <p:sp>
        <p:nvSpPr>
          <p:cNvPr id="5" name="Rectangle 4"/>
          <p:cNvSpPr/>
          <p:nvPr/>
        </p:nvSpPr>
        <p:spPr bwMode="auto">
          <a:xfrm>
            <a:off x="824248" y="275297"/>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34863"/>
            <a:ext cx="9144000" cy="6012673"/>
          </a:xfrm>
          <a:prstGeom prst="rect">
            <a:avLst/>
          </a:prstGeom>
        </p:spPr>
      </p:pic>
      <p:sp>
        <p:nvSpPr>
          <p:cNvPr id="3" name="TextBox 2"/>
          <p:cNvSpPr txBox="1"/>
          <p:nvPr/>
        </p:nvSpPr>
        <p:spPr>
          <a:xfrm>
            <a:off x="1217954" y="5035944"/>
            <a:ext cx="6947608" cy="830997"/>
          </a:xfrm>
          <a:prstGeom prst="rect">
            <a:avLst/>
          </a:prstGeom>
          <a:noFill/>
        </p:spPr>
        <p:txBody>
          <a:bodyPr wrap="none" rtlCol="0">
            <a:spAutoFit/>
          </a:bodyPr>
          <a:lstStyle/>
          <a:p>
            <a:r>
              <a:rPr lang="en-US" sz="1600" dirty="0">
                <a:solidFill>
                  <a:schemeClr val="bg1"/>
                </a:solidFill>
              </a:rPr>
              <a:t>The shape is still selected, so we can use Utilities </a:t>
            </a:r>
            <a:r>
              <a:rPr lang="en-US" sz="1600" dirty="0">
                <a:solidFill>
                  <a:schemeClr val="bg1"/>
                </a:solidFill>
                <a:sym typeface="Wingdings" panose="05000000000000000000" pitchFamily="2" charset="2"/>
              </a:rPr>
              <a:t> Adjust</a:t>
            </a:r>
            <a:r>
              <a:rPr lang="en-US" sz="1600" dirty="0">
                <a:solidFill>
                  <a:schemeClr val="bg1"/>
                </a:solidFill>
              </a:rPr>
              <a:t> </a:t>
            </a:r>
            <a:r>
              <a:rPr lang="en-US" sz="1600" dirty="0">
                <a:solidFill>
                  <a:schemeClr val="bg1"/>
                </a:solidFill>
                <a:sym typeface="Wingdings"/>
              </a:rPr>
              <a:t> Move Point </a:t>
            </a:r>
          </a:p>
          <a:p>
            <a:r>
              <a:rPr lang="en-US" sz="1600" dirty="0">
                <a:solidFill>
                  <a:schemeClr val="bg1"/>
                </a:solidFill>
                <a:sym typeface="Wingdings"/>
              </a:rPr>
              <a:t>You might expect to find this under “Draw”, but no. It’s easier to use ^M</a:t>
            </a:r>
          </a:p>
          <a:p>
            <a:endParaRPr lang="en-US" sz="1600" dirty="0">
              <a:solidFill>
                <a:schemeClr val="bg1"/>
              </a:solidFill>
            </a:endParaRPr>
          </a:p>
        </p:txBody>
      </p:sp>
      <p:sp>
        <p:nvSpPr>
          <p:cNvPr id="5" name="Rectangle 4"/>
          <p:cNvSpPr/>
          <p:nvPr/>
        </p:nvSpPr>
        <p:spPr bwMode="auto">
          <a:xfrm>
            <a:off x="824248" y="378537"/>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476" y="369060"/>
            <a:ext cx="9144000" cy="5991348"/>
          </a:xfrm>
          <a:prstGeom prst="rect">
            <a:avLst/>
          </a:prstGeom>
        </p:spPr>
      </p:pic>
      <p:sp>
        <p:nvSpPr>
          <p:cNvPr id="3" name="TextBox 2"/>
          <p:cNvSpPr txBox="1"/>
          <p:nvPr/>
        </p:nvSpPr>
        <p:spPr>
          <a:xfrm>
            <a:off x="1861897" y="5179853"/>
            <a:ext cx="6297717" cy="1077218"/>
          </a:xfrm>
          <a:prstGeom prst="rect">
            <a:avLst/>
          </a:prstGeom>
          <a:noFill/>
        </p:spPr>
        <p:txBody>
          <a:bodyPr wrap="none" rtlCol="0">
            <a:spAutoFit/>
          </a:bodyPr>
          <a:lstStyle/>
          <a:p>
            <a:r>
              <a:rPr lang="en-US" sz="1600">
                <a:solidFill>
                  <a:schemeClr val="bg1"/>
                </a:solidFill>
              </a:rPr>
              <a:t>Click on a vertex to pick it up, then move the mouse and click again</a:t>
            </a:r>
          </a:p>
          <a:p>
            <a:r>
              <a:rPr lang="en-US" sz="1600">
                <a:solidFill>
                  <a:schemeClr val="bg1"/>
                </a:solidFill>
                <a:sym typeface="Wingdings"/>
              </a:rPr>
              <a:t>to put it down.  Once the octogon is on the grid, the later shape</a:t>
            </a:r>
          </a:p>
          <a:p>
            <a:r>
              <a:rPr lang="en-US" sz="1600">
                <a:solidFill>
                  <a:schemeClr val="bg1"/>
                </a:solidFill>
                <a:sym typeface="Wingdings"/>
              </a:rPr>
              <a:t>fracturing for e-beam exposure will result in only three trapezoids.</a:t>
            </a:r>
          </a:p>
          <a:p>
            <a:endParaRPr lang="en-US" sz="1600">
              <a:solidFill>
                <a:schemeClr val="bg1"/>
              </a:solidFill>
            </a:endParaRPr>
          </a:p>
        </p:txBody>
      </p:sp>
      <p:sp>
        <p:nvSpPr>
          <p:cNvPr id="5" name="Rectangle 4"/>
          <p:cNvSpPr/>
          <p:nvPr/>
        </p:nvSpPr>
        <p:spPr bwMode="auto">
          <a:xfrm>
            <a:off x="824248" y="358873"/>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78050"/>
            <a:ext cx="9144000" cy="5959109"/>
          </a:xfrm>
          <a:prstGeom prst="rect">
            <a:avLst/>
          </a:prstGeom>
        </p:spPr>
      </p:pic>
      <p:sp>
        <p:nvSpPr>
          <p:cNvPr id="3" name="TextBox 2"/>
          <p:cNvSpPr txBox="1"/>
          <p:nvPr/>
        </p:nvSpPr>
        <p:spPr>
          <a:xfrm>
            <a:off x="1438168" y="4112248"/>
            <a:ext cx="7210728" cy="1815882"/>
          </a:xfrm>
          <a:prstGeom prst="rect">
            <a:avLst/>
          </a:prstGeom>
          <a:noFill/>
        </p:spPr>
        <p:txBody>
          <a:bodyPr wrap="none" rtlCol="0">
            <a:spAutoFit/>
          </a:bodyPr>
          <a:lstStyle/>
          <a:p>
            <a:r>
              <a:rPr lang="en-US" sz="1600" dirty="0">
                <a:solidFill>
                  <a:schemeClr val="bg1"/>
                </a:solidFill>
              </a:rPr>
              <a:t>It’s most likely that you will want to create an array of this cell.  That way,</a:t>
            </a:r>
          </a:p>
          <a:p>
            <a:r>
              <a:rPr lang="en-US" sz="1600" dirty="0">
                <a:solidFill>
                  <a:schemeClr val="bg1"/>
                </a:solidFill>
                <a:sym typeface="Wingdings"/>
              </a:rPr>
              <a:t>when you change the “circle” cell, the entire array changes.  But just for</a:t>
            </a:r>
          </a:p>
          <a:p>
            <a:r>
              <a:rPr lang="en-US" sz="1600" dirty="0">
                <a:solidFill>
                  <a:schemeClr val="bg1"/>
                </a:solidFill>
                <a:sym typeface="Wingdings"/>
              </a:rPr>
              <a:t>the sake of illustration, suppose we want a copy of the polygon.  Maybe you’d</a:t>
            </a:r>
          </a:p>
          <a:p>
            <a:r>
              <a:rPr lang="en-US" sz="1600" dirty="0">
                <a:solidFill>
                  <a:schemeClr val="bg1"/>
                </a:solidFill>
                <a:sym typeface="Wingdings"/>
              </a:rPr>
              <a:t>like to copy it and then change the shape.  Start by selecting the polygon</a:t>
            </a:r>
          </a:p>
          <a:p>
            <a:r>
              <a:rPr lang="en-US" sz="1600" dirty="0">
                <a:solidFill>
                  <a:schemeClr val="bg1"/>
                </a:solidFill>
                <a:sym typeface="Wingdings"/>
              </a:rPr>
              <a:t>and then right-click to choose “copy”.  Click, click and you’re done.  </a:t>
            </a:r>
          </a:p>
          <a:p>
            <a:r>
              <a:rPr lang="en-US" sz="1600" dirty="0">
                <a:solidFill>
                  <a:schemeClr val="bg1"/>
                </a:solidFill>
                <a:sym typeface="Wingdings"/>
              </a:rPr>
              <a:t>Note that this is new polygon is separate from the original.</a:t>
            </a:r>
          </a:p>
          <a:p>
            <a:endParaRPr lang="en-US" sz="1600" dirty="0">
              <a:solidFill>
                <a:schemeClr val="bg1"/>
              </a:solidFill>
            </a:endParaRPr>
          </a:p>
        </p:txBody>
      </p:sp>
      <p:sp>
        <p:nvSpPr>
          <p:cNvPr id="5" name="Rectangle 4"/>
          <p:cNvSpPr/>
          <p:nvPr/>
        </p:nvSpPr>
        <p:spPr bwMode="auto">
          <a:xfrm>
            <a:off x="824248" y="349041"/>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551645"/>
            <a:ext cx="9144000" cy="5935962"/>
          </a:xfrm>
          <a:prstGeom prst="rect">
            <a:avLst/>
          </a:prstGeom>
        </p:spPr>
      </p:pic>
      <p:sp>
        <p:nvSpPr>
          <p:cNvPr id="3" name="TextBox 2"/>
          <p:cNvSpPr txBox="1"/>
          <p:nvPr/>
        </p:nvSpPr>
        <p:spPr>
          <a:xfrm>
            <a:off x="1528263" y="4941955"/>
            <a:ext cx="6384881" cy="1077218"/>
          </a:xfrm>
          <a:prstGeom prst="rect">
            <a:avLst/>
          </a:prstGeom>
          <a:noFill/>
        </p:spPr>
        <p:txBody>
          <a:bodyPr wrap="none" rtlCol="0">
            <a:spAutoFit/>
          </a:bodyPr>
          <a:lstStyle/>
          <a:p>
            <a:r>
              <a:rPr lang="en-US" sz="1600" dirty="0">
                <a:solidFill>
                  <a:schemeClr val="bg1"/>
                </a:solidFill>
                <a:sym typeface="Wingdings"/>
              </a:rPr>
              <a:t>Now measure the area of the shapes.  This will be useful for </a:t>
            </a:r>
          </a:p>
          <a:p>
            <a:r>
              <a:rPr lang="en-US" sz="1600" dirty="0">
                <a:solidFill>
                  <a:schemeClr val="bg1"/>
                </a:solidFill>
                <a:sym typeface="Wingdings"/>
              </a:rPr>
              <a:t>estimating exposure time.  Start by selecting all the shapes, using </a:t>
            </a:r>
          </a:p>
          <a:p>
            <a:r>
              <a:rPr lang="en-US" sz="1600" dirty="0">
                <a:solidFill>
                  <a:schemeClr val="bg1"/>
                </a:solidFill>
                <a:sym typeface="Wingdings"/>
              </a:rPr>
              <a:t>Select  Select All.</a:t>
            </a:r>
          </a:p>
          <a:p>
            <a:endParaRPr lang="en-US" sz="1600" dirty="0">
              <a:solidFill>
                <a:schemeClr val="bg1"/>
              </a:solidFill>
            </a:endParaRPr>
          </a:p>
        </p:txBody>
      </p:sp>
      <p:sp>
        <p:nvSpPr>
          <p:cNvPr id="4" name="Rectangle 3"/>
          <p:cNvSpPr/>
          <p:nvPr/>
        </p:nvSpPr>
        <p:spPr bwMode="auto">
          <a:xfrm>
            <a:off x="824248" y="506353"/>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500001"/>
            <a:ext cx="9144000" cy="5935962"/>
          </a:xfrm>
          <a:prstGeom prst="rect">
            <a:avLst/>
          </a:prstGeom>
        </p:spPr>
      </p:pic>
      <p:sp>
        <p:nvSpPr>
          <p:cNvPr id="3" name="TextBox 2"/>
          <p:cNvSpPr txBox="1"/>
          <p:nvPr/>
        </p:nvSpPr>
        <p:spPr>
          <a:xfrm>
            <a:off x="1754273" y="5296241"/>
            <a:ext cx="3684723" cy="584776"/>
          </a:xfrm>
          <a:prstGeom prst="rect">
            <a:avLst/>
          </a:prstGeom>
          <a:noFill/>
        </p:spPr>
        <p:txBody>
          <a:bodyPr wrap="none" rtlCol="0">
            <a:spAutoFit/>
          </a:bodyPr>
          <a:lstStyle/>
          <a:p>
            <a:r>
              <a:rPr lang="en-US" sz="1600" dirty="0">
                <a:solidFill>
                  <a:schemeClr val="bg1"/>
                </a:solidFill>
                <a:sym typeface="Wingdings"/>
              </a:rPr>
              <a:t>Utilities  Measurement Tools  Area</a:t>
            </a:r>
          </a:p>
          <a:p>
            <a:endParaRPr lang="en-US" sz="1600" dirty="0">
              <a:solidFill>
                <a:schemeClr val="bg1"/>
              </a:solidFill>
            </a:endParaRPr>
          </a:p>
        </p:txBody>
      </p:sp>
      <p:sp>
        <p:nvSpPr>
          <p:cNvPr id="4" name="Up Arrow 3"/>
          <p:cNvSpPr/>
          <p:nvPr/>
        </p:nvSpPr>
        <p:spPr bwMode="auto">
          <a:xfrm rot="18237640">
            <a:off x="4897872" y="3345808"/>
            <a:ext cx="269060" cy="41847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6" name="Rectangle 5"/>
          <p:cNvSpPr/>
          <p:nvPr/>
        </p:nvSpPr>
        <p:spPr bwMode="auto">
          <a:xfrm>
            <a:off x="824248" y="437529"/>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7951" y="1021787"/>
            <a:ext cx="5968301" cy="2585323"/>
          </a:xfrm>
          <a:prstGeom prst="rect">
            <a:avLst/>
          </a:prstGeom>
          <a:noFill/>
        </p:spPr>
        <p:txBody>
          <a:bodyPr wrap="none" rtlCol="0">
            <a:spAutoFit/>
          </a:bodyPr>
          <a:lstStyle/>
          <a:p>
            <a:r>
              <a:rPr lang="en-US" sz="1800" b="1" dirty="0"/>
              <a:t>Overlap removal</a:t>
            </a:r>
          </a:p>
          <a:p>
            <a:endParaRPr lang="en-US" sz="1800" dirty="0"/>
          </a:p>
          <a:p>
            <a:endParaRPr lang="en-US" sz="1800" dirty="0"/>
          </a:p>
          <a:p>
            <a:r>
              <a:rPr lang="en-US" sz="1800" dirty="0"/>
              <a:t>Use the “merge” function to eliminate overlaps, thereby</a:t>
            </a:r>
            <a:br>
              <a:rPr lang="en-US" sz="1800" dirty="0"/>
            </a:br>
            <a:r>
              <a:rPr lang="en-US" sz="1800" dirty="0"/>
              <a:t>avoiding double exposures.</a:t>
            </a:r>
          </a:p>
          <a:p>
            <a:endParaRPr lang="en-US" sz="1800" dirty="0"/>
          </a:p>
          <a:p>
            <a:r>
              <a:rPr lang="en-US" sz="1800" dirty="0"/>
              <a:t>(Alternatively, you could use Beamer to remove all</a:t>
            </a:r>
            <a:br>
              <a:rPr lang="en-US" sz="1800" dirty="0"/>
            </a:br>
            <a:r>
              <a:rPr lang="en-US" sz="1800" dirty="0"/>
              <a:t>overlaps; but then you would lose all dose assignments.)</a:t>
            </a:r>
          </a:p>
          <a:p>
            <a:endParaRPr lang="en-US" sz="1800" dirty="0"/>
          </a:p>
        </p:txBody>
      </p:sp>
    </p:spTree>
    <p:extLst>
      <p:ext uri="{BB962C8B-B14F-4D97-AF65-F5344CB8AC3E}">
        <p14:creationId xmlns:p14="http://schemas.microsoft.com/office/powerpoint/2010/main" val="37831242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36" y="313654"/>
            <a:ext cx="9144000" cy="5947742"/>
          </a:xfrm>
          <a:prstGeom prst="rect">
            <a:avLst/>
          </a:prstGeom>
        </p:spPr>
      </p:pic>
      <p:sp>
        <p:nvSpPr>
          <p:cNvPr id="3" name="TextBox 2"/>
          <p:cNvSpPr txBox="1"/>
          <p:nvPr/>
        </p:nvSpPr>
        <p:spPr>
          <a:xfrm>
            <a:off x="1754273" y="4356086"/>
            <a:ext cx="5073312" cy="1569660"/>
          </a:xfrm>
          <a:prstGeom prst="rect">
            <a:avLst/>
          </a:prstGeom>
          <a:noFill/>
        </p:spPr>
        <p:txBody>
          <a:bodyPr wrap="none" rtlCol="0">
            <a:spAutoFit/>
          </a:bodyPr>
          <a:lstStyle/>
          <a:p>
            <a:r>
              <a:rPr lang="en-US" sz="1600" dirty="0">
                <a:solidFill>
                  <a:schemeClr val="bg1"/>
                </a:solidFill>
                <a:sym typeface="Wingdings"/>
              </a:rPr>
              <a:t>Select the shapes to be merged, or “select all”.</a:t>
            </a:r>
          </a:p>
          <a:p>
            <a:r>
              <a:rPr lang="en-US" sz="1600" dirty="0">
                <a:solidFill>
                  <a:schemeClr val="bg1"/>
                </a:solidFill>
                <a:sym typeface="Wingdings"/>
              </a:rPr>
              <a:t>Use Draw </a:t>
            </a:r>
            <a:r>
              <a:rPr lang="en-US" sz="1600" dirty="0">
                <a:solidFill>
                  <a:schemeClr val="bg1"/>
                </a:solidFill>
                <a:sym typeface="Wingdings" pitchFamily="2" charset="2"/>
              </a:rPr>
              <a:t> Merge or type ‘V’ to remove the overlap.</a:t>
            </a:r>
          </a:p>
          <a:p>
            <a:r>
              <a:rPr lang="en-US" sz="1600" dirty="0">
                <a:solidFill>
                  <a:schemeClr val="bg1"/>
                </a:solidFill>
                <a:sym typeface="Wingdings" pitchFamily="2" charset="2"/>
              </a:rPr>
              <a:t>You will be prompted for a destination layer.</a:t>
            </a:r>
          </a:p>
          <a:p>
            <a:r>
              <a:rPr lang="en-US" sz="1600" dirty="0">
                <a:solidFill>
                  <a:schemeClr val="bg1"/>
                </a:solidFill>
                <a:sym typeface="Wingdings" pitchFamily="2" charset="2"/>
              </a:rPr>
              <a:t>Let’s choose layer 1, since the original shapes are on </a:t>
            </a:r>
            <a:br>
              <a:rPr lang="en-US" sz="1600" dirty="0">
                <a:solidFill>
                  <a:schemeClr val="bg1"/>
                </a:solidFill>
                <a:sym typeface="Wingdings" pitchFamily="2" charset="2"/>
              </a:rPr>
            </a:br>
            <a:r>
              <a:rPr lang="en-US" sz="1600" dirty="0">
                <a:solidFill>
                  <a:schemeClr val="bg1"/>
                </a:solidFill>
                <a:sym typeface="Wingdings" pitchFamily="2" charset="2"/>
              </a:rPr>
              <a:t>other layers.</a:t>
            </a:r>
            <a:endParaRPr lang="en-US" sz="1600" dirty="0">
              <a:solidFill>
                <a:schemeClr val="bg1"/>
              </a:solidFill>
              <a:sym typeface="Wingdings"/>
            </a:endParaRPr>
          </a:p>
          <a:p>
            <a:endParaRPr lang="en-US" sz="1600" dirty="0">
              <a:solidFill>
                <a:schemeClr val="bg1"/>
              </a:solidFill>
            </a:endParaRPr>
          </a:p>
        </p:txBody>
      </p:sp>
      <p:sp>
        <p:nvSpPr>
          <p:cNvPr id="4" name="Rectangle 3"/>
          <p:cNvSpPr/>
          <p:nvPr/>
        </p:nvSpPr>
        <p:spPr bwMode="auto">
          <a:xfrm>
            <a:off x="824248" y="309713"/>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extLst>
      <p:ext uri="{BB962C8B-B14F-4D97-AF65-F5344CB8AC3E}">
        <p14:creationId xmlns:p14="http://schemas.microsoft.com/office/powerpoint/2010/main" val="16781721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6839"/>
            <a:ext cx="9144000" cy="5931361"/>
          </a:xfrm>
          <a:prstGeom prst="rect">
            <a:avLst/>
          </a:prstGeom>
        </p:spPr>
      </p:pic>
      <p:sp>
        <p:nvSpPr>
          <p:cNvPr id="4" name="TextBox 3"/>
          <p:cNvSpPr txBox="1"/>
          <p:nvPr/>
        </p:nvSpPr>
        <p:spPr>
          <a:xfrm>
            <a:off x="1451623" y="4356086"/>
            <a:ext cx="7228261" cy="1077218"/>
          </a:xfrm>
          <a:prstGeom prst="rect">
            <a:avLst/>
          </a:prstGeom>
          <a:noFill/>
        </p:spPr>
        <p:txBody>
          <a:bodyPr wrap="none" rtlCol="0">
            <a:spAutoFit/>
          </a:bodyPr>
          <a:lstStyle/>
          <a:p>
            <a:r>
              <a:rPr lang="en-US" sz="1600" dirty="0">
                <a:solidFill>
                  <a:schemeClr val="bg1"/>
                </a:solidFill>
                <a:sym typeface="Wingdings"/>
              </a:rPr>
              <a:t>Draw </a:t>
            </a:r>
            <a:r>
              <a:rPr lang="en-US" sz="1600" dirty="0">
                <a:solidFill>
                  <a:schemeClr val="bg1"/>
                </a:solidFill>
                <a:sym typeface="Wingdings" pitchFamily="2" charset="2"/>
              </a:rPr>
              <a:t> Merge or ‘V’ removes overlaps. The resulting polygon is</a:t>
            </a:r>
            <a:br>
              <a:rPr lang="en-US" sz="1600" dirty="0">
                <a:solidFill>
                  <a:schemeClr val="bg1"/>
                </a:solidFill>
                <a:sym typeface="Wingdings" pitchFamily="2" charset="2"/>
              </a:rPr>
            </a:br>
            <a:r>
              <a:rPr lang="en-US" sz="1600" dirty="0">
                <a:solidFill>
                  <a:schemeClr val="bg1"/>
                </a:solidFill>
                <a:sym typeface="Wingdings" pitchFamily="2" charset="2"/>
              </a:rPr>
              <a:t>on layer 1, and the new shape is now selected. Use Select  Invert Selection</a:t>
            </a:r>
            <a:br>
              <a:rPr lang="en-US" sz="1600" dirty="0">
                <a:solidFill>
                  <a:schemeClr val="bg1"/>
                </a:solidFill>
                <a:sym typeface="Wingdings" pitchFamily="2" charset="2"/>
              </a:rPr>
            </a:br>
            <a:r>
              <a:rPr lang="en-US" sz="1600" dirty="0">
                <a:solidFill>
                  <a:schemeClr val="bg1"/>
                </a:solidFill>
                <a:sym typeface="Wingdings" pitchFamily="2" charset="2"/>
              </a:rPr>
              <a:t>then type ‘d’ to delete the original shapes.</a:t>
            </a:r>
            <a:endParaRPr lang="en-US" sz="1600" dirty="0">
              <a:solidFill>
                <a:schemeClr val="bg1"/>
              </a:solidFill>
              <a:sym typeface="Wingdings"/>
            </a:endParaRPr>
          </a:p>
          <a:p>
            <a:endParaRPr lang="en-US" sz="1600" dirty="0">
              <a:solidFill>
                <a:schemeClr val="bg1"/>
              </a:solidFill>
            </a:endParaRPr>
          </a:p>
        </p:txBody>
      </p:sp>
      <p:sp>
        <p:nvSpPr>
          <p:cNvPr id="5" name="Rectangle 4"/>
          <p:cNvSpPr/>
          <p:nvPr/>
        </p:nvSpPr>
        <p:spPr bwMode="auto">
          <a:xfrm>
            <a:off x="824248" y="211388"/>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extLst>
      <p:ext uri="{BB962C8B-B14F-4D97-AF65-F5344CB8AC3E}">
        <p14:creationId xmlns:p14="http://schemas.microsoft.com/office/powerpoint/2010/main" val="115141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1147" y="846689"/>
            <a:ext cx="6581802" cy="415498"/>
          </a:xfrm>
          <a:prstGeom prst="rect">
            <a:avLst/>
          </a:prstGeom>
          <a:noFill/>
        </p:spPr>
        <p:txBody>
          <a:bodyPr wrap="none" rtlCol="0">
            <a:spAutoFit/>
          </a:bodyPr>
          <a:lstStyle/>
          <a:p>
            <a:r>
              <a:rPr lang="en-US" dirty="0"/>
              <a:t>A lot of people don’t understand this, so pay attention:</a:t>
            </a:r>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8754" y="4168056"/>
            <a:ext cx="200025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986" y="4195147"/>
            <a:ext cx="200025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9989" y="4229018"/>
            <a:ext cx="200025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4765106" y="2907370"/>
            <a:ext cx="670376" cy="821018"/>
            <a:chOff x="4236812" y="3354388"/>
            <a:chExt cx="670376" cy="821018"/>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0063" y="3354388"/>
              <a:ext cx="52387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236812" y="3898407"/>
              <a:ext cx="670376" cy="276999"/>
            </a:xfrm>
            <a:prstGeom prst="rect">
              <a:avLst/>
            </a:prstGeom>
            <a:noFill/>
          </p:spPr>
          <p:txBody>
            <a:bodyPr wrap="none" rtlCol="0">
              <a:spAutoFit/>
            </a:bodyPr>
            <a:lstStyle/>
            <a:p>
              <a:r>
                <a:rPr lang="en-US" sz="1200" dirty="0"/>
                <a:t>cell “w”</a:t>
              </a:r>
            </a:p>
          </p:txBody>
        </p:sp>
      </p:grpSp>
      <p:grpSp>
        <p:nvGrpSpPr>
          <p:cNvPr id="5" name="Group 4"/>
          <p:cNvGrpSpPr/>
          <p:nvPr/>
        </p:nvGrpSpPr>
        <p:grpSpPr>
          <a:xfrm>
            <a:off x="5858999" y="2907370"/>
            <a:ext cx="670376" cy="834918"/>
            <a:chOff x="5330705" y="3354388"/>
            <a:chExt cx="670376" cy="834918"/>
          </a:xfrm>
        </p:grpSpPr>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3956" y="3354388"/>
              <a:ext cx="52387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330705" y="3912307"/>
              <a:ext cx="670376" cy="276999"/>
            </a:xfrm>
            <a:prstGeom prst="rect">
              <a:avLst/>
            </a:prstGeom>
            <a:noFill/>
          </p:spPr>
          <p:txBody>
            <a:bodyPr wrap="none" rtlCol="0">
              <a:spAutoFit/>
            </a:bodyPr>
            <a:lstStyle/>
            <a:p>
              <a:r>
                <a:rPr lang="en-US" sz="1200" dirty="0"/>
                <a:t>cell “w”</a:t>
              </a:r>
            </a:p>
          </p:txBody>
        </p:sp>
      </p:grpSp>
      <p:grpSp>
        <p:nvGrpSpPr>
          <p:cNvPr id="6" name="Group 5"/>
          <p:cNvGrpSpPr/>
          <p:nvPr/>
        </p:nvGrpSpPr>
        <p:grpSpPr>
          <a:xfrm>
            <a:off x="4638754" y="2278401"/>
            <a:ext cx="2027834" cy="1028700"/>
            <a:chOff x="4110460" y="2725419"/>
            <a:chExt cx="2027834" cy="1028700"/>
          </a:xfrm>
        </p:grpSpPr>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0460" y="2725419"/>
              <a:ext cx="1952625"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5493566" y="2725419"/>
              <a:ext cx="644728" cy="276999"/>
            </a:xfrm>
            <a:prstGeom prst="rect">
              <a:avLst/>
            </a:prstGeom>
            <a:noFill/>
          </p:spPr>
          <p:txBody>
            <a:bodyPr wrap="none" rtlCol="0">
              <a:spAutoFit/>
            </a:bodyPr>
            <a:lstStyle/>
            <a:p>
              <a:r>
                <a:rPr lang="en-US" sz="1200" dirty="0"/>
                <a:t>cell “b”</a:t>
              </a:r>
            </a:p>
          </p:txBody>
        </p:sp>
      </p:grpSp>
      <p:sp>
        <p:nvSpPr>
          <p:cNvPr id="7" name="Rectangle 6"/>
          <p:cNvSpPr/>
          <p:nvPr/>
        </p:nvSpPr>
        <p:spPr bwMode="auto">
          <a:xfrm>
            <a:off x="4050427" y="1835594"/>
            <a:ext cx="3264747" cy="2332461"/>
          </a:xfrm>
          <a:prstGeom prst="rect">
            <a:avLst/>
          </a:prstGeom>
          <a:noFill/>
          <a:ln w="1270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8" name="TextBox 17"/>
          <p:cNvSpPr txBox="1"/>
          <p:nvPr/>
        </p:nvSpPr>
        <p:spPr>
          <a:xfrm>
            <a:off x="4050427" y="1835594"/>
            <a:ext cx="772969" cy="276999"/>
          </a:xfrm>
          <a:prstGeom prst="rect">
            <a:avLst/>
          </a:prstGeom>
          <a:noFill/>
        </p:spPr>
        <p:txBody>
          <a:bodyPr wrap="none" rtlCol="0">
            <a:spAutoFit/>
          </a:bodyPr>
          <a:lstStyle/>
          <a:p>
            <a:r>
              <a:rPr lang="en-US" sz="1200" dirty="0"/>
              <a:t>cell “car”</a:t>
            </a:r>
          </a:p>
        </p:txBody>
      </p:sp>
      <p:sp>
        <p:nvSpPr>
          <p:cNvPr id="8" name="TextBox 7"/>
          <p:cNvSpPr txBox="1"/>
          <p:nvPr/>
        </p:nvSpPr>
        <p:spPr>
          <a:xfrm>
            <a:off x="1198880" y="2112593"/>
            <a:ext cx="1951175" cy="584775"/>
          </a:xfrm>
          <a:prstGeom prst="rect">
            <a:avLst/>
          </a:prstGeom>
          <a:noFill/>
        </p:spPr>
        <p:txBody>
          <a:bodyPr wrap="none" rtlCol="0">
            <a:spAutoFit/>
          </a:bodyPr>
          <a:lstStyle/>
          <a:p>
            <a:r>
              <a:rPr lang="en-US" sz="1600" dirty="0"/>
              <a:t>CAD cells are parts</a:t>
            </a:r>
            <a:br>
              <a:rPr lang="en-US" sz="1600" dirty="0"/>
            </a:br>
            <a:r>
              <a:rPr lang="en-US" sz="1600" dirty="0"/>
              <a:t>of the final device</a:t>
            </a:r>
          </a:p>
        </p:txBody>
      </p:sp>
      <p:sp>
        <p:nvSpPr>
          <p:cNvPr id="20" name="TextBox 19"/>
          <p:cNvSpPr txBox="1"/>
          <p:nvPr/>
        </p:nvSpPr>
        <p:spPr>
          <a:xfrm>
            <a:off x="1198880" y="3035592"/>
            <a:ext cx="2404826" cy="584775"/>
          </a:xfrm>
          <a:prstGeom prst="rect">
            <a:avLst/>
          </a:prstGeom>
          <a:noFill/>
        </p:spPr>
        <p:txBody>
          <a:bodyPr wrap="none" rtlCol="0">
            <a:spAutoFit/>
          </a:bodyPr>
          <a:lstStyle/>
          <a:p>
            <a:r>
              <a:rPr lang="en-US" sz="1600" dirty="0"/>
              <a:t>The cells are contained</a:t>
            </a:r>
            <a:br>
              <a:rPr lang="en-US" sz="1600" dirty="0"/>
            </a:br>
            <a:r>
              <a:rPr lang="en-US" sz="1600" dirty="0"/>
              <a:t>inside higher level cells.</a:t>
            </a:r>
          </a:p>
        </p:txBody>
      </p:sp>
      <p:sp>
        <p:nvSpPr>
          <p:cNvPr id="21" name="TextBox 20"/>
          <p:cNvSpPr txBox="1"/>
          <p:nvPr/>
        </p:nvSpPr>
        <p:spPr>
          <a:xfrm>
            <a:off x="1198880" y="4432460"/>
            <a:ext cx="2592376" cy="1077218"/>
          </a:xfrm>
          <a:prstGeom prst="rect">
            <a:avLst/>
          </a:prstGeom>
          <a:noFill/>
        </p:spPr>
        <p:txBody>
          <a:bodyPr wrap="none" rtlCol="0">
            <a:spAutoFit/>
          </a:bodyPr>
          <a:lstStyle/>
          <a:p>
            <a:r>
              <a:rPr lang="en-US" sz="1600" dirty="0"/>
              <a:t>Inside each cell are found</a:t>
            </a:r>
            <a:br>
              <a:rPr lang="en-US" sz="1600" dirty="0"/>
            </a:br>
            <a:r>
              <a:rPr lang="en-US" sz="1600" dirty="0"/>
              <a:t>layers which represent </a:t>
            </a:r>
            <a:br>
              <a:rPr lang="en-US" sz="1600" dirty="0"/>
            </a:br>
            <a:r>
              <a:rPr lang="en-US" sz="1600" dirty="0"/>
              <a:t>steps in the manufacturing</a:t>
            </a:r>
            <a:br>
              <a:rPr lang="en-US" sz="1600" dirty="0"/>
            </a:br>
            <a:r>
              <a:rPr lang="en-US" sz="1600" dirty="0"/>
              <a:t>process.</a:t>
            </a:r>
          </a:p>
        </p:txBody>
      </p:sp>
    </p:spTree>
    <p:extLst>
      <p:ext uri="{BB962C8B-B14F-4D97-AF65-F5344CB8AC3E}">
        <p14:creationId xmlns:p14="http://schemas.microsoft.com/office/powerpoint/2010/main" val="1504009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7951" y="1021787"/>
            <a:ext cx="6410729" cy="4524315"/>
          </a:xfrm>
          <a:prstGeom prst="rect">
            <a:avLst/>
          </a:prstGeom>
          <a:noFill/>
        </p:spPr>
        <p:txBody>
          <a:bodyPr wrap="none" rtlCol="0">
            <a:spAutoFit/>
          </a:bodyPr>
          <a:lstStyle/>
          <a:p>
            <a:r>
              <a:rPr lang="en-US" sz="1800" b="1" dirty="0"/>
              <a:t>Boolean operations</a:t>
            </a:r>
          </a:p>
          <a:p>
            <a:endParaRPr lang="en-US" sz="1800" dirty="0"/>
          </a:p>
          <a:p>
            <a:endParaRPr lang="en-US" sz="1800" dirty="0"/>
          </a:p>
          <a:p>
            <a:r>
              <a:rPr lang="en-US" sz="1800" dirty="0"/>
              <a:t>Logical operations such as “and”, “or”, and “not”, </a:t>
            </a:r>
            <a:br>
              <a:rPr lang="en-US" sz="1800" dirty="0"/>
            </a:br>
            <a:r>
              <a:rPr lang="en-US" sz="1800" dirty="0"/>
              <a:t>as well as +/-, are very useful for designing complex designs.</a:t>
            </a:r>
          </a:p>
          <a:p>
            <a:endParaRPr lang="en-US" sz="1800" dirty="0"/>
          </a:p>
          <a:p>
            <a:r>
              <a:rPr lang="en-US" sz="1800" dirty="0"/>
              <a:t>Layout will let you perform Boolean operations on individual </a:t>
            </a:r>
            <a:br>
              <a:rPr lang="en-US" sz="1800" dirty="0"/>
            </a:br>
            <a:r>
              <a:rPr lang="en-US" sz="1800" dirty="0"/>
              <a:t>shapes, but this example shows you how to do these </a:t>
            </a:r>
            <a:br>
              <a:rPr lang="en-US" sz="1800" dirty="0"/>
            </a:br>
            <a:r>
              <a:rPr lang="en-US" sz="1800" dirty="0"/>
              <a:t>operations on entire layers.</a:t>
            </a:r>
          </a:p>
          <a:p>
            <a:endParaRPr lang="en-US" sz="1800" dirty="0"/>
          </a:p>
          <a:p>
            <a:r>
              <a:rPr lang="en-US" sz="1800" dirty="0"/>
              <a:t>First we will assign the label “A” to one layer, and the </a:t>
            </a:r>
            <a:br>
              <a:rPr lang="en-US" sz="1800" dirty="0"/>
            </a:br>
            <a:r>
              <a:rPr lang="en-US" sz="1800" dirty="0"/>
              <a:t>label “B” to another layer. We will select a third layer</a:t>
            </a:r>
            <a:br>
              <a:rPr lang="en-US" sz="1800" dirty="0"/>
            </a:br>
            <a:r>
              <a:rPr lang="en-US" sz="1800" dirty="0"/>
              <a:t>to hold the results, and then we will perform an operation </a:t>
            </a:r>
            <a:br>
              <a:rPr lang="en-US" sz="1800" dirty="0"/>
            </a:br>
            <a:r>
              <a:rPr lang="en-US" sz="1800" dirty="0"/>
              <a:t>such as A – B. </a:t>
            </a:r>
          </a:p>
          <a:p>
            <a:endParaRPr lang="en-US" sz="1800" dirty="0"/>
          </a:p>
          <a:p>
            <a:endParaRPr lang="en-US" sz="1800" dirty="0"/>
          </a:p>
        </p:txBody>
      </p:sp>
    </p:spTree>
    <p:extLst>
      <p:ext uri="{BB962C8B-B14F-4D97-AF65-F5344CB8AC3E}">
        <p14:creationId xmlns:p14="http://schemas.microsoft.com/office/powerpoint/2010/main" val="8970998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58462"/>
            <a:ext cx="9144000" cy="5970158"/>
          </a:xfrm>
          <a:prstGeom prst="rect">
            <a:avLst/>
          </a:prstGeom>
        </p:spPr>
      </p:pic>
      <p:sp>
        <p:nvSpPr>
          <p:cNvPr id="4" name="TextBox 3"/>
          <p:cNvSpPr txBox="1"/>
          <p:nvPr/>
        </p:nvSpPr>
        <p:spPr>
          <a:xfrm>
            <a:off x="1158240" y="4632960"/>
            <a:ext cx="4943982" cy="584775"/>
          </a:xfrm>
          <a:prstGeom prst="rect">
            <a:avLst/>
          </a:prstGeom>
          <a:noFill/>
        </p:spPr>
        <p:txBody>
          <a:bodyPr wrap="none" rtlCol="0">
            <a:spAutoFit/>
          </a:bodyPr>
          <a:lstStyle/>
          <a:p>
            <a:r>
              <a:rPr lang="en-US" sz="1600" dirty="0">
                <a:solidFill>
                  <a:schemeClr val="bg1"/>
                </a:solidFill>
              </a:rPr>
              <a:t>First draw a rectangle on layer 1, </a:t>
            </a:r>
            <a:br>
              <a:rPr lang="en-US" sz="1600" dirty="0">
                <a:solidFill>
                  <a:schemeClr val="bg1"/>
                </a:solidFill>
              </a:rPr>
            </a:br>
            <a:r>
              <a:rPr lang="en-US" sz="1600" dirty="0">
                <a:solidFill>
                  <a:schemeClr val="bg1"/>
                </a:solidFill>
              </a:rPr>
              <a:t>and some other shape (such as a circle) on layer 2.</a:t>
            </a:r>
          </a:p>
        </p:txBody>
      </p:sp>
      <p:sp>
        <p:nvSpPr>
          <p:cNvPr id="5" name="Rectangle 4"/>
          <p:cNvSpPr/>
          <p:nvPr/>
        </p:nvSpPr>
        <p:spPr bwMode="auto">
          <a:xfrm>
            <a:off x="824248" y="339209"/>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extLst>
      <p:ext uri="{BB962C8B-B14F-4D97-AF65-F5344CB8AC3E}">
        <p14:creationId xmlns:p14="http://schemas.microsoft.com/office/powerpoint/2010/main" val="21959703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26534"/>
            <a:ext cx="9144000" cy="5967663"/>
          </a:xfrm>
          <a:prstGeom prst="rect">
            <a:avLst/>
          </a:prstGeom>
        </p:spPr>
      </p:pic>
      <p:sp>
        <p:nvSpPr>
          <p:cNvPr id="3" name="TextBox 2"/>
          <p:cNvSpPr txBox="1"/>
          <p:nvPr/>
        </p:nvSpPr>
        <p:spPr>
          <a:xfrm>
            <a:off x="1192107" y="4538133"/>
            <a:ext cx="5561138" cy="1077218"/>
          </a:xfrm>
          <a:prstGeom prst="rect">
            <a:avLst/>
          </a:prstGeom>
          <a:noFill/>
        </p:spPr>
        <p:txBody>
          <a:bodyPr wrap="none" rtlCol="0">
            <a:spAutoFit/>
          </a:bodyPr>
          <a:lstStyle/>
          <a:p>
            <a:r>
              <a:rPr lang="en-US" sz="1600" dirty="0">
                <a:solidFill>
                  <a:schemeClr val="bg1"/>
                </a:solidFill>
              </a:rPr>
              <a:t>Make layer 1 active (click) then choose Utilities </a:t>
            </a:r>
            <a:r>
              <a:rPr lang="en-US" sz="1600" dirty="0">
                <a:solidFill>
                  <a:schemeClr val="bg1"/>
                </a:solidFill>
                <a:sym typeface="Wingdings" pitchFamily="2" charset="2"/>
              </a:rPr>
              <a:t> Boolean </a:t>
            </a:r>
            <a:br>
              <a:rPr lang="en-US" sz="1600" dirty="0">
                <a:solidFill>
                  <a:schemeClr val="bg1"/>
                </a:solidFill>
                <a:sym typeface="Wingdings" pitchFamily="2" charset="2"/>
              </a:rPr>
            </a:br>
            <a:r>
              <a:rPr lang="en-US" sz="1600" dirty="0">
                <a:solidFill>
                  <a:schemeClr val="bg1"/>
                </a:solidFill>
                <a:sym typeface="Wingdings" pitchFamily="2" charset="2"/>
              </a:rPr>
              <a:t> Set active layer to A</a:t>
            </a:r>
          </a:p>
          <a:p>
            <a:endParaRPr lang="en-US" sz="1600" dirty="0">
              <a:solidFill>
                <a:schemeClr val="bg1"/>
              </a:solidFill>
              <a:sym typeface="Wingdings" pitchFamily="2" charset="2"/>
            </a:endParaRPr>
          </a:p>
          <a:p>
            <a:r>
              <a:rPr lang="en-US" sz="1600" dirty="0">
                <a:solidFill>
                  <a:schemeClr val="bg1"/>
                </a:solidFill>
                <a:sym typeface="Wingdings" pitchFamily="2" charset="2"/>
              </a:rPr>
              <a:t>Or, use Shift-9 </a:t>
            </a:r>
            <a:endParaRPr lang="en-US" sz="1600" dirty="0">
              <a:solidFill>
                <a:schemeClr val="bg1"/>
              </a:solidFill>
            </a:endParaRPr>
          </a:p>
        </p:txBody>
      </p:sp>
      <p:cxnSp>
        <p:nvCxnSpPr>
          <p:cNvPr id="4" name="Straight Arrow Connector 3"/>
          <p:cNvCxnSpPr/>
          <p:nvPr/>
        </p:nvCxnSpPr>
        <p:spPr bwMode="auto">
          <a:xfrm flipH="1" flipV="1">
            <a:off x="271935" y="1312596"/>
            <a:ext cx="1001451" cy="3225537"/>
          </a:xfrm>
          <a:prstGeom prst="straightConnector1">
            <a:avLst/>
          </a:prstGeom>
          <a:solidFill>
            <a:schemeClr val="accent1"/>
          </a:solidFill>
          <a:ln w="25400" cap="flat" cmpd="sng" algn="ctr">
            <a:solidFill>
              <a:srgbClr val="00B0F0"/>
            </a:solidFill>
            <a:prstDash val="solid"/>
            <a:round/>
            <a:headEnd type="none" w="med" len="med"/>
            <a:tailEnd type="arrow"/>
          </a:ln>
          <a:effectLst/>
        </p:spPr>
      </p:cxnSp>
      <p:cxnSp>
        <p:nvCxnSpPr>
          <p:cNvPr id="6" name="Straight Arrow Connector 5"/>
          <p:cNvCxnSpPr/>
          <p:nvPr/>
        </p:nvCxnSpPr>
        <p:spPr bwMode="auto">
          <a:xfrm flipH="1" flipV="1">
            <a:off x="4572000" y="3986106"/>
            <a:ext cx="568960" cy="447040"/>
          </a:xfrm>
          <a:prstGeom prst="straightConnector1">
            <a:avLst/>
          </a:prstGeom>
          <a:solidFill>
            <a:schemeClr val="accent1"/>
          </a:solidFill>
          <a:ln w="25400" cap="flat" cmpd="sng" algn="ctr">
            <a:solidFill>
              <a:srgbClr val="00B0F0"/>
            </a:solidFill>
            <a:prstDash val="solid"/>
            <a:round/>
            <a:headEnd type="none" w="med" len="med"/>
            <a:tailEnd type="arrow"/>
          </a:ln>
          <a:effectLst/>
        </p:spPr>
      </p:cxnSp>
      <p:sp>
        <p:nvSpPr>
          <p:cNvPr id="7" name="Rectangle 6"/>
          <p:cNvSpPr/>
          <p:nvPr/>
        </p:nvSpPr>
        <p:spPr bwMode="auto">
          <a:xfrm>
            <a:off x="824248" y="309713"/>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extLst>
      <p:ext uri="{BB962C8B-B14F-4D97-AF65-F5344CB8AC3E}">
        <p14:creationId xmlns:p14="http://schemas.microsoft.com/office/powerpoint/2010/main" val="1290942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79134"/>
            <a:ext cx="9144000" cy="5934430"/>
          </a:xfrm>
          <a:prstGeom prst="rect">
            <a:avLst/>
          </a:prstGeom>
        </p:spPr>
      </p:pic>
      <p:sp>
        <p:nvSpPr>
          <p:cNvPr id="3" name="TextBox 2"/>
          <p:cNvSpPr txBox="1"/>
          <p:nvPr/>
        </p:nvSpPr>
        <p:spPr>
          <a:xfrm>
            <a:off x="1192107" y="4538133"/>
            <a:ext cx="5561138" cy="1077218"/>
          </a:xfrm>
          <a:prstGeom prst="rect">
            <a:avLst/>
          </a:prstGeom>
          <a:noFill/>
        </p:spPr>
        <p:txBody>
          <a:bodyPr wrap="none" rtlCol="0">
            <a:spAutoFit/>
          </a:bodyPr>
          <a:lstStyle/>
          <a:p>
            <a:r>
              <a:rPr lang="en-US" sz="1600" dirty="0">
                <a:solidFill>
                  <a:schemeClr val="bg1"/>
                </a:solidFill>
              </a:rPr>
              <a:t>Make layer 2 active (click) then choose Utilities </a:t>
            </a:r>
            <a:r>
              <a:rPr lang="en-US" sz="1600" dirty="0">
                <a:solidFill>
                  <a:schemeClr val="bg1"/>
                </a:solidFill>
                <a:sym typeface="Wingdings" pitchFamily="2" charset="2"/>
              </a:rPr>
              <a:t> Boolean </a:t>
            </a:r>
            <a:br>
              <a:rPr lang="en-US" sz="1600" dirty="0">
                <a:solidFill>
                  <a:schemeClr val="bg1"/>
                </a:solidFill>
                <a:sym typeface="Wingdings" pitchFamily="2" charset="2"/>
              </a:rPr>
            </a:br>
            <a:r>
              <a:rPr lang="en-US" sz="1600" dirty="0">
                <a:solidFill>
                  <a:schemeClr val="bg1"/>
                </a:solidFill>
                <a:sym typeface="Wingdings" pitchFamily="2" charset="2"/>
              </a:rPr>
              <a:t> Set active layer to B</a:t>
            </a:r>
          </a:p>
          <a:p>
            <a:endParaRPr lang="en-US" sz="1600" dirty="0">
              <a:solidFill>
                <a:schemeClr val="bg1"/>
              </a:solidFill>
              <a:sym typeface="Wingdings" pitchFamily="2" charset="2"/>
            </a:endParaRPr>
          </a:p>
          <a:p>
            <a:r>
              <a:rPr lang="en-US" sz="1600" dirty="0">
                <a:solidFill>
                  <a:schemeClr val="bg1"/>
                </a:solidFill>
                <a:sym typeface="Wingdings" pitchFamily="2" charset="2"/>
              </a:rPr>
              <a:t>Or, use Shift-0 </a:t>
            </a:r>
            <a:endParaRPr lang="en-US" sz="1600" dirty="0">
              <a:solidFill>
                <a:schemeClr val="bg1"/>
              </a:solidFill>
            </a:endParaRPr>
          </a:p>
        </p:txBody>
      </p:sp>
      <p:cxnSp>
        <p:nvCxnSpPr>
          <p:cNvPr id="4" name="Straight Arrow Connector 3"/>
          <p:cNvCxnSpPr/>
          <p:nvPr/>
        </p:nvCxnSpPr>
        <p:spPr bwMode="auto">
          <a:xfrm flipH="1" flipV="1">
            <a:off x="321018" y="1565214"/>
            <a:ext cx="871089" cy="2972919"/>
          </a:xfrm>
          <a:prstGeom prst="straightConnector1">
            <a:avLst/>
          </a:prstGeom>
          <a:solidFill>
            <a:schemeClr val="accent1"/>
          </a:solidFill>
          <a:ln w="25400" cap="flat" cmpd="sng" algn="ctr">
            <a:solidFill>
              <a:srgbClr val="00B0F0"/>
            </a:solidFill>
            <a:prstDash val="solid"/>
            <a:round/>
            <a:headEnd type="none" w="med" len="med"/>
            <a:tailEnd type="arrow"/>
          </a:ln>
          <a:effectLst/>
        </p:spPr>
      </p:cxnSp>
      <p:cxnSp>
        <p:nvCxnSpPr>
          <p:cNvPr id="6" name="Straight Arrow Connector 5"/>
          <p:cNvCxnSpPr/>
          <p:nvPr/>
        </p:nvCxnSpPr>
        <p:spPr bwMode="auto">
          <a:xfrm flipH="1" flipV="1">
            <a:off x="4572000" y="4314613"/>
            <a:ext cx="218941" cy="223520"/>
          </a:xfrm>
          <a:prstGeom prst="straightConnector1">
            <a:avLst/>
          </a:prstGeom>
          <a:solidFill>
            <a:schemeClr val="accent1"/>
          </a:solidFill>
          <a:ln w="25400" cap="flat" cmpd="sng" algn="ctr">
            <a:solidFill>
              <a:srgbClr val="00B0F0"/>
            </a:solidFill>
            <a:prstDash val="solid"/>
            <a:round/>
            <a:headEnd type="none" w="med" len="med"/>
            <a:tailEnd type="arrow"/>
          </a:ln>
          <a:effectLst/>
        </p:spPr>
      </p:cxnSp>
      <p:sp>
        <p:nvSpPr>
          <p:cNvPr id="7" name="Rectangle 6"/>
          <p:cNvSpPr/>
          <p:nvPr/>
        </p:nvSpPr>
        <p:spPr bwMode="auto">
          <a:xfrm>
            <a:off x="824248" y="442445"/>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extLst>
      <p:ext uri="{BB962C8B-B14F-4D97-AF65-F5344CB8AC3E}">
        <p14:creationId xmlns:p14="http://schemas.microsoft.com/office/powerpoint/2010/main" val="36163590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29296"/>
            <a:ext cx="9144000" cy="5933130"/>
          </a:xfrm>
          <a:prstGeom prst="rect">
            <a:avLst/>
          </a:prstGeom>
        </p:spPr>
      </p:pic>
      <p:sp>
        <p:nvSpPr>
          <p:cNvPr id="3" name="TextBox 2"/>
          <p:cNvSpPr txBox="1"/>
          <p:nvPr/>
        </p:nvSpPr>
        <p:spPr>
          <a:xfrm>
            <a:off x="2100067" y="4332071"/>
            <a:ext cx="5617115" cy="1569660"/>
          </a:xfrm>
          <a:prstGeom prst="rect">
            <a:avLst/>
          </a:prstGeom>
          <a:noFill/>
        </p:spPr>
        <p:txBody>
          <a:bodyPr wrap="none" rtlCol="0">
            <a:spAutoFit/>
          </a:bodyPr>
          <a:lstStyle/>
          <a:p>
            <a:r>
              <a:rPr lang="en-US" sz="1600" dirty="0">
                <a:solidFill>
                  <a:schemeClr val="bg1"/>
                </a:solidFill>
              </a:rPr>
              <a:t>Click on layer 3 to make it the active layer. Now the result of</a:t>
            </a:r>
            <a:br>
              <a:rPr lang="en-US" sz="1600" dirty="0">
                <a:solidFill>
                  <a:schemeClr val="bg1"/>
                </a:solidFill>
              </a:rPr>
            </a:br>
            <a:r>
              <a:rPr lang="en-US" sz="1600" dirty="0">
                <a:solidFill>
                  <a:schemeClr val="bg1"/>
                </a:solidFill>
              </a:rPr>
              <a:t>the Boolean operation will go to layer 3.</a:t>
            </a:r>
          </a:p>
          <a:p>
            <a:endParaRPr lang="en-US" sz="1600" dirty="0">
              <a:solidFill>
                <a:schemeClr val="bg1"/>
              </a:solidFill>
            </a:endParaRPr>
          </a:p>
          <a:p>
            <a:r>
              <a:rPr lang="en-US" sz="1600" dirty="0">
                <a:solidFill>
                  <a:schemeClr val="bg1"/>
                </a:solidFill>
              </a:rPr>
              <a:t>Choose Utilities </a:t>
            </a:r>
            <a:r>
              <a:rPr lang="en-US" sz="1600" dirty="0">
                <a:solidFill>
                  <a:schemeClr val="bg1"/>
                </a:solidFill>
                <a:sym typeface="Wingdings" pitchFamily="2" charset="2"/>
              </a:rPr>
              <a:t> Boolean  A - B with delete A,B</a:t>
            </a:r>
          </a:p>
          <a:p>
            <a:endParaRPr lang="en-US" sz="1600" dirty="0">
              <a:solidFill>
                <a:schemeClr val="bg1"/>
              </a:solidFill>
              <a:sym typeface="Wingdings" pitchFamily="2" charset="2"/>
            </a:endParaRPr>
          </a:p>
          <a:p>
            <a:endParaRPr lang="en-US" sz="1600" dirty="0">
              <a:solidFill>
                <a:schemeClr val="bg1"/>
              </a:solidFill>
            </a:endParaRPr>
          </a:p>
        </p:txBody>
      </p:sp>
      <p:cxnSp>
        <p:nvCxnSpPr>
          <p:cNvPr id="6" name="Straight Arrow Connector 5"/>
          <p:cNvCxnSpPr/>
          <p:nvPr/>
        </p:nvCxnSpPr>
        <p:spPr bwMode="auto">
          <a:xfrm flipH="1" flipV="1">
            <a:off x="350495" y="1669246"/>
            <a:ext cx="480907" cy="148202"/>
          </a:xfrm>
          <a:prstGeom prst="straightConnector1">
            <a:avLst/>
          </a:prstGeom>
          <a:solidFill>
            <a:schemeClr val="accent1"/>
          </a:solidFill>
          <a:ln w="25400" cap="flat" cmpd="sng" algn="ctr">
            <a:solidFill>
              <a:srgbClr val="00B0F0"/>
            </a:solidFill>
            <a:prstDash val="solid"/>
            <a:round/>
            <a:headEnd type="none" w="med" len="med"/>
            <a:tailEnd type="arrow"/>
          </a:ln>
          <a:effectLst/>
        </p:spPr>
      </p:cxnSp>
      <p:sp>
        <p:nvSpPr>
          <p:cNvPr id="5" name="Rectangle 4"/>
          <p:cNvSpPr/>
          <p:nvPr/>
        </p:nvSpPr>
        <p:spPr bwMode="auto">
          <a:xfrm>
            <a:off x="824248" y="378537"/>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extLst>
      <p:ext uri="{BB962C8B-B14F-4D97-AF65-F5344CB8AC3E}">
        <p14:creationId xmlns:p14="http://schemas.microsoft.com/office/powerpoint/2010/main" val="14983404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34493" y="387960"/>
            <a:ext cx="6480107" cy="954107"/>
          </a:xfrm>
          <a:prstGeom prst="rect">
            <a:avLst/>
          </a:prstGeom>
          <a:noFill/>
        </p:spPr>
        <p:txBody>
          <a:bodyPr wrap="none" rtlCol="0">
            <a:spAutoFit/>
          </a:bodyPr>
          <a:lstStyle/>
          <a:p>
            <a:r>
              <a:rPr lang="en-US" dirty="0"/>
              <a:t>Assignment:  Design a simple transistor</a:t>
            </a:r>
          </a:p>
          <a:p>
            <a:endParaRPr lang="en-US" dirty="0"/>
          </a:p>
          <a:p>
            <a:r>
              <a:rPr lang="en-US" sz="1400" dirty="0"/>
              <a:t>Make sure that it would actually work. You should know how a transistor works.</a:t>
            </a:r>
          </a:p>
        </p:txBody>
      </p:sp>
      <p:sp>
        <p:nvSpPr>
          <p:cNvPr id="2" name="Rectangle 1"/>
          <p:cNvSpPr/>
          <p:nvPr/>
        </p:nvSpPr>
        <p:spPr bwMode="auto">
          <a:xfrm>
            <a:off x="629374" y="2765033"/>
            <a:ext cx="87558" cy="8755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3" name="Rectangle 2"/>
          <p:cNvSpPr/>
          <p:nvPr/>
        </p:nvSpPr>
        <p:spPr bwMode="auto">
          <a:xfrm>
            <a:off x="1648124" y="2765033"/>
            <a:ext cx="87558" cy="8755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4" name="Rectangle 3"/>
          <p:cNvSpPr/>
          <p:nvPr/>
        </p:nvSpPr>
        <p:spPr bwMode="auto">
          <a:xfrm>
            <a:off x="629374" y="3760119"/>
            <a:ext cx="87558" cy="8755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5" name="Rectangle 4"/>
          <p:cNvSpPr/>
          <p:nvPr/>
        </p:nvSpPr>
        <p:spPr bwMode="auto">
          <a:xfrm>
            <a:off x="1648124" y="3760119"/>
            <a:ext cx="87558" cy="8755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6" name="Rectangle 15"/>
          <p:cNvSpPr/>
          <p:nvPr/>
        </p:nvSpPr>
        <p:spPr bwMode="auto">
          <a:xfrm>
            <a:off x="513419" y="2644345"/>
            <a:ext cx="1379631" cy="1355967"/>
          </a:xfrm>
          <a:prstGeom prst="rect">
            <a:avLst/>
          </a:prstGeom>
          <a:no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26" name="Rectangle 25">
            <a:extLst>
              <a:ext uri="{FF2B5EF4-FFF2-40B4-BE49-F238E27FC236}">
                <a16:creationId xmlns:a16="http://schemas.microsoft.com/office/drawing/2014/main" id="{2A85B343-D151-4B40-B71F-0100FC35CAB9}"/>
              </a:ext>
            </a:extLst>
          </p:cNvPr>
          <p:cNvSpPr/>
          <p:nvPr/>
        </p:nvSpPr>
        <p:spPr bwMode="auto">
          <a:xfrm>
            <a:off x="2840806" y="3175607"/>
            <a:ext cx="91699" cy="220078"/>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32" name="Rectangle 31">
            <a:extLst>
              <a:ext uri="{FF2B5EF4-FFF2-40B4-BE49-F238E27FC236}">
                <a16:creationId xmlns:a16="http://schemas.microsoft.com/office/drawing/2014/main" id="{D42ED04F-0391-4629-B43F-90064A17824C}"/>
              </a:ext>
            </a:extLst>
          </p:cNvPr>
          <p:cNvSpPr/>
          <p:nvPr/>
        </p:nvSpPr>
        <p:spPr bwMode="auto">
          <a:xfrm>
            <a:off x="2188558" y="2639610"/>
            <a:ext cx="1379631" cy="1355967"/>
          </a:xfrm>
          <a:prstGeom prst="rect">
            <a:avLst/>
          </a:prstGeom>
          <a:no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43" name="Rectangle 42">
            <a:extLst>
              <a:ext uri="{FF2B5EF4-FFF2-40B4-BE49-F238E27FC236}">
                <a16:creationId xmlns:a16="http://schemas.microsoft.com/office/drawing/2014/main" id="{3FDDD5EA-DBB1-4FB8-992E-E237FF0AD2E8}"/>
              </a:ext>
            </a:extLst>
          </p:cNvPr>
          <p:cNvSpPr/>
          <p:nvPr/>
        </p:nvSpPr>
        <p:spPr bwMode="auto">
          <a:xfrm>
            <a:off x="4520086" y="3319371"/>
            <a:ext cx="91699" cy="79571"/>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44" name="Rectangle 43">
            <a:extLst>
              <a:ext uri="{FF2B5EF4-FFF2-40B4-BE49-F238E27FC236}">
                <a16:creationId xmlns:a16="http://schemas.microsoft.com/office/drawing/2014/main" id="{5C7612A2-677C-46E7-963A-EBAD0C70C63B}"/>
              </a:ext>
            </a:extLst>
          </p:cNvPr>
          <p:cNvSpPr/>
          <p:nvPr/>
        </p:nvSpPr>
        <p:spPr bwMode="auto">
          <a:xfrm>
            <a:off x="4520086" y="3181230"/>
            <a:ext cx="91699" cy="79571"/>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47" name="Rectangle 46">
            <a:extLst>
              <a:ext uri="{FF2B5EF4-FFF2-40B4-BE49-F238E27FC236}">
                <a16:creationId xmlns:a16="http://schemas.microsoft.com/office/drawing/2014/main" id="{B50244E2-4E86-4E9B-85D3-E6D77B3D9408}"/>
              </a:ext>
            </a:extLst>
          </p:cNvPr>
          <p:cNvSpPr/>
          <p:nvPr/>
        </p:nvSpPr>
        <p:spPr bwMode="auto">
          <a:xfrm>
            <a:off x="3863697" y="2642866"/>
            <a:ext cx="1379631" cy="1355967"/>
          </a:xfrm>
          <a:prstGeom prst="rect">
            <a:avLst/>
          </a:prstGeom>
          <a:no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54" name="Rectangle 53">
            <a:extLst>
              <a:ext uri="{FF2B5EF4-FFF2-40B4-BE49-F238E27FC236}">
                <a16:creationId xmlns:a16="http://schemas.microsoft.com/office/drawing/2014/main" id="{9E13AFB7-5589-447E-9659-2C54BB4B79F4}"/>
              </a:ext>
            </a:extLst>
          </p:cNvPr>
          <p:cNvSpPr/>
          <p:nvPr/>
        </p:nvSpPr>
        <p:spPr bwMode="auto">
          <a:xfrm>
            <a:off x="5743577" y="3337706"/>
            <a:ext cx="392828" cy="220078"/>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55" name="Rectangle 54">
            <a:extLst>
              <a:ext uri="{FF2B5EF4-FFF2-40B4-BE49-F238E27FC236}">
                <a16:creationId xmlns:a16="http://schemas.microsoft.com/office/drawing/2014/main" id="{1A124223-16A3-48F4-B059-5BC6C9A7C0D1}"/>
              </a:ext>
            </a:extLst>
          </p:cNvPr>
          <p:cNvSpPr/>
          <p:nvPr/>
        </p:nvSpPr>
        <p:spPr bwMode="auto">
          <a:xfrm>
            <a:off x="5743577" y="2974458"/>
            <a:ext cx="392828" cy="220078"/>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57" name="Rectangle 56">
            <a:extLst>
              <a:ext uri="{FF2B5EF4-FFF2-40B4-BE49-F238E27FC236}">
                <a16:creationId xmlns:a16="http://schemas.microsoft.com/office/drawing/2014/main" id="{FCA97EFD-F1A9-49B9-A3E5-85D96C5B8126}"/>
              </a:ext>
            </a:extLst>
          </p:cNvPr>
          <p:cNvSpPr/>
          <p:nvPr/>
        </p:nvSpPr>
        <p:spPr bwMode="auto">
          <a:xfrm>
            <a:off x="6196453" y="3254879"/>
            <a:ext cx="327751" cy="53245"/>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60" name="Rectangle 59">
            <a:extLst>
              <a:ext uri="{FF2B5EF4-FFF2-40B4-BE49-F238E27FC236}">
                <a16:creationId xmlns:a16="http://schemas.microsoft.com/office/drawing/2014/main" id="{986724D0-A98B-4C4B-81F2-4125D75DD44B}"/>
              </a:ext>
            </a:extLst>
          </p:cNvPr>
          <p:cNvSpPr/>
          <p:nvPr/>
        </p:nvSpPr>
        <p:spPr bwMode="auto">
          <a:xfrm>
            <a:off x="6136405" y="3364328"/>
            <a:ext cx="148788" cy="2662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61" name="Rectangle 60">
            <a:extLst>
              <a:ext uri="{FF2B5EF4-FFF2-40B4-BE49-F238E27FC236}">
                <a16:creationId xmlns:a16="http://schemas.microsoft.com/office/drawing/2014/main" id="{9D7DC16D-0E0D-46E4-B7C6-5E0859B248A9}"/>
              </a:ext>
            </a:extLst>
          </p:cNvPr>
          <p:cNvSpPr/>
          <p:nvPr/>
        </p:nvSpPr>
        <p:spPr bwMode="auto">
          <a:xfrm>
            <a:off x="6136405" y="3167914"/>
            <a:ext cx="148788" cy="2662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62" name="Rectangle 61">
            <a:extLst>
              <a:ext uri="{FF2B5EF4-FFF2-40B4-BE49-F238E27FC236}">
                <a16:creationId xmlns:a16="http://schemas.microsoft.com/office/drawing/2014/main" id="{CB5881C5-BBA3-40BB-8327-2FAC0B5A8ADB}"/>
              </a:ext>
            </a:extLst>
          </p:cNvPr>
          <p:cNvSpPr/>
          <p:nvPr/>
        </p:nvSpPr>
        <p:spPr bwMode="auto">
          <a:xfrm>
            <a:off x="5540064" y="2634875"/>
            <a:ext cx="1379631" cy="1355967"/>
          </a:xfrm>
          <a:prstGeom prst="rect">
            <a:avLst/>
          </a:prstGeom>
          <a:no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63" name="Rectangle 62">
            <a:extLst>
              <a:ext uri="{FF2B5EF4-FFF2-40B4-BE49-F238E27FC236}">
                <a16:creationId xmlns:a16="http://schemas.microsoft.com/office/drawing/2014/main" id="{17A24EDF-4A25-4EF5-9257-A4E1344C7DB8}"/>
              </a:ext>
            </a:extLst>
          </p:cNvPr>
          <p:cNvSpPr/>
          <p:nvPr/>
        </p:nvSpPr>
        <p:spPr bwMode="auto">
          <a:xfrm>
            <a:off x="6510301" y="3170872"/>
            <a:ext cx="336578" cy="220078"/>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grpSp>
        <p:nvGrpSpPr>
          <p:cNvPr id="64" name="Group 63">
            <a:extLst>
              <a:ext uri="{FF2B5EF4-FFF2-40B4-BE49-F238E27FC236}">
                <a16:creationId xmlns:a16="http://schemas.microsoft.com/office/drawing/2014/main" id="{2D0D64D6-F51C-4FDA-8228-E89A4D631776}"/>
              </a:ext>
            </a:extLst>
          </p:cNvPr>
          <p:cNvGrpSpPr/>
          <p:nvPr/>
        </p:nvGrpSpPr>
        <p:grpSpPr>
          <a:xfrm>
            <a:off x="7312523" y="2602927"/>
            <a:ext cx="1379631" cy="1355967"/>
            <a:chOff x="2573867" y="1849139"/>
            <a:chExt cx="3948853" cy="3881120"/>
          </a:xfrm>
        </p:grpSpPr>
        <p:sp>
          <p:nvSpPr>
            <p:cNvPr id="65" name="Rectangle 64">
              <a:extLst>
                <a:ext uri="{FF2B5EF4-FFF2-40B4-BE49-F238E27FC236}">
                  <a16:creationId xmlns:a16="http://schemas.microsoft.com/office/drawing/2014/main" id="{47A2552B-54CE-4FF4-B8C7-D59D7E4579CE}"/>
                </a:ext>
              </a:extLst>
            </p:cNvPr>
            <p:cNvSpPr/>
            <p:nvPr/>
          </p:nvSpPr>
          <p:spPr bwMode="auto">
            <a:xfrm>
              <a:off x="2905760" y="2194579"/>
              <a:ext cx="250613" cy="25061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66" name="Rectangle 65">
              <a:extLst>
                <a:ext uri="{FF2B5EF4-FFF2-40B4-BE49-F238E27FC236}">
                  <a16:creationId xmlns:a16="http://schemas.microsoft.com/office/drawing/2014/main" id="{8399AF2A-B0C9-474E-BFD2-F8E5DFC322BB}"/>
                </a:ext>
              </a:extLst>
            </p:cNvPr>
            <p:cNvSpPr/>
            <p:nvPr/>
          </p:nvSpPr>
          <p:spPr bwMode="auto">
            <a:xfrm>
              <a:off x="5821680" y="2194578"/>
              <a:ext cx="250613" cy="25061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67" name="Rectangle 66">
              <a:extLst>
                <a:ext uri="{FF2B5EF4-FFF2-40B4-BE49-F238E27FC236}">
                  <a16:creationId xmlns:a16="http://schemas.microsoft.com/office/drawing/2014/main" id="{B3ACB3E3-AE06-475E-BAE3-119CD2483730}"/>
                </a:ext>
              </a:extLst>
            </p:cNvPr>
            <p:cNvSpPr/>
            <p:nvPr/>
          </p:nvSpPr>
          <p:spPr bwMode="auto">
            <a:xfrm>
              <a:off x="2905759" y="5042766"/>
              <a:ext cx="250613" cy="25061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68" name="Rectangle 67">
              <a:extLst>
                <a:ext uri="{FF2B5EF4-FFF2-40B4-BE49-F238E27FC236}">
                  <a16:creationId xmlns:a16="http://schemas.microsoft.com/office/drawing/2014/main" id="{C7866E15-C23A-4A05-9DE9-61210E0894EE}"/>
                </a:ext>
              </a:extLst>
            </p:cNvPr>
            <p:cNvSpPr/>
            <p:nvPr/>
          </p:nvSpPr>
          <p:spPr bwMode="auto">
            <a:xfrm>
              <a:off x="5821679" y="5042766"/>
              <a:ext cx="250613" cy="25061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69" name="Rectangle 68">
              <a:extLst>
                <a:ext uri="{FF2B5EF4-FFF2-40B4-BE49-F238E27FC236}">
                  <a16:creationId xmlns:a16="http://schemas.microsoft.com/office/drawing/2014/main" id="{5FA27A3F-F050-4310-8195-BFFDE4C7FFF8}"/>
                </a:ext>
              </a:extLst>
            </p:cNvPr>
            <p:cNvSpPr/>
            <p:nvPr/>
          </p:nvSpPr>
          <p:spPr bwMode="auto">
            <a:xfrm>
              <a:off x="3156373" y="3860819"/>
              <a:ext cx="1124374" cy="62992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70" name="Rectangle 69">
              <a:extLst>
                <a:ext uri="{FF2B5EF4-FFF2-40B4-BE49-F238E27FC236}">
                  <a16:creationId xmlns:a16="http://schemas.microsoft.com/office/drawing/2014/main" id="{BB453641-FED7-4A29-99F9-B693FE5573E9}"/>
                </a:ext>
              </a:extLst>
            </p:cNvPr>
            <p:cNvSpPr/>
            <p:nvPr/>
          </p:nvSpPr>
          <p:spPr bwMode="auto">
            <a:xfrm>
              <a:off x="3156372" y="2821112"/>
              <a:ext cx="1124374" cy="62992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71" name="Rectangle 70">
              <a:extLst>
                <a:ext uri="{FF2B5EF4-FFF2-40B4-BE49-F238E27FC236}">
                  <a16:creationId xmlns:a16="http://schemas.microsoft.com/office/drawing/2014/main" id="{ED981FC8-3AB1-4DF5-927E-18EFCD5D03B6}"/>
                </a:ext>
              </a:extLst>
            </p:cNvPr>
            <p:cNvSpPr/>
            <p:nvPr/>
          </p:nvSpPr>
          <p:spPr bwMode="auto">
            <a:xfrm>
              <a:off x="4440766" y="3383299"/>
              <a:ext cx="262467" cy="629920"/>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72" name="Rectangle 71">
              <a:extLst>
                <a:ext uri="{FF2B5EF4-FFF2-40B4-BE49-F238E27FC236}">
                  <a16:creationId xmlns:a16="http://schemas.microsoft.com/office/drawing/2014/main" id="{2A362EDB-8424-4CCB-B8DC-99B3AA420B67}"/>
                </a:ext>
              </a:extLst>
            </p:cNvPr>
            <p:cNvSpPr/>
            <p:nvPr/>
          </p:nvSpPr>
          <p:spPr bwMode="auto">
            <a:xfrm>
              <a:off x="4452617" y="3623747"/>
              <a:ext cx="938106" cy="1524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73" name="Rectangle 72">
              <a:extLst>
                <a:ext uri="{FF2B5EF4-FFF2-40B4-BE49-F238E27FC236}">
                  <a16:creationId xmlns:a16="http://schemas.microsoft.com/office/drawing/2014/main" id="{673F50DB-0EF6-4265-9F8E-B302B8395A8B}"/>
                </a:ext>
              </a:extLst>
            </p:cNvPr>
            <p:cNvSpPr/>
            <p:nvPr/>
          </p:nvSpPr>
          <p:spPr bwMode="auto">
            <a:xfrm>
              <a:off x="4452619" y="3785466"/>
              <a:ext cx="262467" cy="22775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74" name="Rectangle 73">
              <a:extLst>
                <a:ext uri="{FF2B5EF4-FFF2-40B4-BE49-F238E27FC236}">
                  <a16:creationId xmlns:a16="http://schemas.microsoft.com/office/drawing/2014/main" id="{0709EAC7-E638-44C1-AB61-3F408A114BDA}"/>
                </a:ext>
              </a:extLst>
            </p:cNvPr>
            <p:cNvSpPr/>
            <p:nvPr/>
          </p:nvSpPr>
          <p:spPr bwMode="auto">
            <a:xfrm>
              <a:off x="4452618" y="3390072"/>
              <a:ext cx="262467" cy="22775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75" name="Rectangle 74">
              <a:extLst>
                <a:ext uri="{FF2B5EF4-FFF2-40B4-BE49-F238E27FC236}">
                  <a16:creationId xmlns:a16="http://schemas.microsoft.com/office/drawing/2014/main" id="{7B95C255-E540-4E49-847B-74369ACFA3E4}"/>
                </a:ext>
              </a:extLst>
            </p:cNvPr>
            <p:cNvSpPr/>
            <p:nvPr/>
          </p:nvSpPr>
          <p:spPr bwMode="auto">
            <a:xfrm>
              <a:off x="4280747" y="3937019"/>
              <a:ext cx="425870" cy="762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76" name="Rectangle 75">
              <a:extLst>
                <a:ext uri="{FF2B5EF4-FFF2-40B4-BE49-F238E27FC236}">
                  <a16:creationId xmlns:a16="http://schemas.microsoft.com/office/drawing/2014/main" id="{C5C5029F-0BCF-46C3-8E6B-4406E747DFAF}"/>
                </a:ext>
              </a:extLst>
            </p:cNvPr>
            <p:cNvSpPr/>
            <p:nvPr/>
          </p:nvSpPr>
          <p:spPr bwMode="auto">
            <a:xfrm>
              <a:off x="4280746" y="3374832"/>
              <a:ext cx="425870" cy="762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77" name="Rectangle 76">
              <a:extLst>
                <a:ext uri="{FF2B5EF4-FFF2-40B4-BE49-F238E27FC236}">
                  <a16:creationId xmlns:a16="http://schemas.microsoft.com/office/drawing/2014/main" id="{B377FF95-7A09-444D-808B-53B414F5FED5}"/>
                </a:ext>
              </a:extLst>
            </p:cNvPr>
            <p:cNvSpPr/>
            <p:nvPr/>
          </p:nvSpPr>
          <p:spPr bwMode="auto">
            <a:xfrm>
              <a:off x="2573867" y="1849139"/>
              <a:ext cx="3948853" cy="3881120"/>
            </a:xfrm>
            <a:prstGeom prst="rect">
              <a:avLst/>
            </a:prstGeom>
            <a:no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78" name="Rectangle 77">
              <a:extLst>
                <a:ext uri="{FF2B5EF4-FFF2-40B4-BE49-F238E27FC236}">
                  <a16:creationId xmlns:a16="http://schemas.microsoft.com/office/drawing/2014/main" id="{38C2A1B7-0366-4214-8C26-48A60C1AB8E9}"/>
                </a:ext>
              </a:extLst>
            </p:cNvPr>
            <p:cNvSpPr/>
            <p:nvPr/>
          </p:nvSpPr>
          <p:spPr bwMode="auto">
            <a:xfrm>
              <a:off x="5350932" y="3383299"/>
              <a:ext cx="963371" cy="62992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grpSp>
      <p:sp>
        <p:nvSpPr>
          <p:cNvPr id="79" name="TextBox 78">
            <a:extLst>
              <a:ext uri="{FF2B5EF4-FFF2-40B4-BE49-F238E27FC236}">
                <a16:creationId xmlns:a16="http://schemas.microsoft.com/office/drawing/2014/main" id="{73481B7B-67B6-4DD8-BC02-8A75435FE466}"/>
              </a:ext>
            </a:extLst>
          </p:cNvPr>
          <p:cNvSpPr txBox="1"/>
          <p:nvPr/>
        </p:nvSpPr>
        <p:spPr>
          <a:xfrm>
            <a:off x="1860098" y="3079204"/>
            <a:ext cx="291367" cy="415498"/>
          </a:xfrm>
          <a:prstGeom prst="rect">
            <a:avLst/>
          </a:prstGeom>
          <a:noFill/>
        </p:spPr>
        <p:txBody>
          <a:bodyPr wrap="square" rtlCol="0">
            <a:spAutoFit/>
          </a:bodyPr>
          <a:lstStyle/>
          <a:p>
            <a:r>
              <a:rPr lang="en-US" dirty="0"/>
              <a:t>+</a:t>
            </a:r>
          </a:p>
        </p:txBody>
      </p:sp>
      <p:sp>
        <p:nvSpPr>
          <p:cNvPr id="80" name="TextBox 79">
            <a:extLst>
              <a:ext uri="{FF2B5EF4-FFF2-40B4-BE49-F238E27FC236}">
                <a16:creationId xmlns:a16="http://schemas.microsoft.com/office/drawing/2014/main" id="{6D2D4D4A-AB8D-4CDA-A815-AEFA36C90D12}"/>
              </a:ext>
            </a:extLst>
          </p:cNvPr>
          <p:cNvSpPr txBox="1"/>
          <p:nvPr/>
        </p:nvSpPr>
        <p:spPr>
          <a:xfrm>
            <a:off x="3540618" y="3079201"/>
            <a:ext cx="291367" cy="415498"/>
          </a:xfrm>
          <a:prstGeom prst="rect">
            <a:avLst/>
          </a:prstGeom>
          <a:noFill/>
        </p:spPr>
        <p:txBody>
          <a:bodyPr wrap="square" rtlCol="0">
            <a:spAutoFit/>
          </a:bodyPr>
          <a:lstStyle/>
          <a:p>
            <a:r>
              <a:rPr lang="en-US" dirty="0"/>
              <a:t>+</a:t>
            </a:r>
          </a:p>
        </p:txBody>
      </p:sp>
      <p:sp>
        <p:nvSpPr>
          <p:cNvPr id="81" name="TextBox 80">
            <a:extLst>
              <a:ext uri="{FF2B5EF4-FFF2-40B4-BE49-F238E27FC236}">
                <a16:creationId xmlns:a16="http://schemas.microsoft.com/office/drawing/2014/main" id="{C44F8A60-1452-4E03-ADB0-0BBF1BD48E51}"/>
              </a:ext>
            </a:extLst>
          </p:cNvPr>
          <p:cNvSpPr txBox="1"/>
          <p:nvPr/>
        </p:nvSpPr>
        <p:spPr>
          <a:xfrm>
            <a:off x="5208781" y="3079198"/>
            <a:ext cx="291367" cy="415498"/>
          </a:xfrm>
          <a:prstGeom prst="rect">
            <a:avLst/>
          </a:prstGeom>
          <a:noFill/>
        </p:spPr>
        <p:txBody>
          <a:bodyPr wrap="square" rtlCol="0">
            <a:spAutoFit/>
          </a:bodyPr>
          <a:lstStyle/>
          <a:p>
            <a:r>
              <a:rPr lang="en-US" dirty="0"/>
              <a:t>+</a:t>
            </a:r>
          </a:p>
        </p:txBody>
      </p:sp>
      <p:sp>
        <p:nvSpPr>
          <p:cNvPr id="82" name="TextBox 81">
            <a:extLst>
              <a:ext uri="{FF2B5EF4-FFF2-40B4-BE49-F238E27FC236}">
                <a16:creationId xmlns:a16="http://schemas.microsoft.com/office/drawing/2014/main" id="{E9B7E4E1-67B4-43C7-B37A-1D5B3B632122}"/>
              </a:ext>
            </a:extLst>
          </p:cNvPr>
          <p:cNvSpPr txBox="1"/>
          <p:nvPr/>
        </p:nvSpPr>
        <p:spPr>
          <a:xfrm>
            <a:off x="6946965" y="3079198"/>
            <a:ext cx="291367" cy="415498"/>
          </a:xfrm>
          <a:prstGeom prst="rect">
            <a:avLst/>
          </a:prstGeom>
          <a:noFill/>
        </p:spPr>
        <p:txBody>
          <a:bodyPr wrap="square" rtlCol="0">
            <a:spAutoFit/>
          </a:bodyPr>
          <a:lstStyle/>
          <a:p>
            <a:r>
              <a:rPr lang="en-US" dirty="0"/>
              <a:t>=</a:t>
            </a:r>
          </a:p>
        </p:txBody>
      </p:sp>
      <p:sp>
        <p:nvSpPr>
          <p:cNvPr id="83" name="TextBox 82">
            <a:extLst>
              <a:ext uri="{FF2B5EF4-FFF2-40B4-BE49-F238E27FC236}">
                <a16:creationId xmlns:a16="http://schemas.microsoft.com/office/drawing/2014/main" id="{F657BB86-03CA-40FA-A930-86F1E1C93026}"/>
              </a:ext>
            </a:extLst>
          </p:cNvPr>
          <p:cNvSpPr txBox="1"/>
          <p:nvPr/>
        </p:nvSpPr>
        <p:spPr>
          <a:xfrm>
            <a:off x="513419" y="4390768"/>
            <a:ext cx="1379631" cy="461665"/>
          </a:xfrm>
          <a:prstGeom prst="rect">
            <a:avLst/>
          </a:prstGeom>
          <a:noFill/>
        </p:spPr>
        <p:txBody>
          <a:bodyPr wrap="square" rtlCol="0">
            <a:spAutoFit/>
          </a:bodyPr>
          <a:lstStyle/>
          <a:p>
            <a:r>
              <a:rPr lang="en-US" sz="1200" dirty="0"/>
              <a:t>Put the alignment marks on layer 0</a:t>
            </a:r>
          </a:p>
        </p:txBody>
      </p:sp>
      <p:sp>
        <p:nvSpPr>
          <p:cNvPr id="84" name="TextBox 83">
            <a:extLst>
              <a:ext uri="{FF2B5EF4-FFF2-40B4-BE49-F238E27FC236}">
                <a16:creationId xmlns:a16="http://schemas.microsoft.com/office/drawing/2014/main" id="{ACBD98C5-9077-401A-A127-3DFE00B5F442}"/>
              </a:ext>
            </a:extLst>
          </p:cNvPr>
          <p:cNvSpPr txBox="1"/>
          <p:nvPr/>
        </p:nvSpPr>
        <p:spPr>
          <a:xfrm>
            <a:off x="2150990" y="4390768"/>
            <a:ext cx="1379631" cy="646331"/>
          </a:xfrm>
          <a:prstGeom prst="rect">
            <a:avLst/>
          </a:prstGeom>
          <a:noFill/>
        </p:spPr>
        <p:txBody>
          <a:bodyPr wrap="square" rtlCol="0">
            <a:spAutoFit/>
          </a:bodyPr>
          <a:lstStyle/>
          <a:p>
            <a:r>
              <a:rPr lang="en-US" sz="1200" dirty="0"/>
              <a:t>Put the silicon isolation mesa  on layer 1</a:t>
            </a:r>
          </a:p>
        </p:txBody>
      </p:sp>
      <p:sp>
        <p:nvSpPr>
          <p:cNvPr id="87" name="TextBox 86">
            <a:extLst>
              <a:ext uri="{FF2B5EF4-FFF2-40B4-BE49-F238E27FC236}">
                <a16:creationId xmlns:a16="http://schemas.microsoft.com/office/drawing/2014/main" id="{D0CB0B03-252C-46A9-99B0-3C0BFB77B7A3}"/>
              </a:ext>
            </a:extLst>
          </p:cNvPr>
          <p:cNvSpPr txBox="1"/>
          <p:nvPr/>
        </p:nvSpPr>
        <p:spPr>
          <a:xfrm>
            <a:off x="3829150" y="4390767"/>
            <a:ext cx="1379631" cy="461665"/>
          </a:xfrm>
          <a:prstGeom prst="rect">
            <a:avLst/>
          </a:prstGeom>
          <a:noFill/>
        </p:spPr>
        <p:txBody>
          <a:bodyPr wrap="square" rtlCol="0">
            <a:spAutoFit/>
          </a:bodyPr>
          <a:lstStyle/>
          <a:p>
            <a:r>
              <a:rPr lang="en-US" sz="1200" dirty="0"/>
              <a:t>Put the dopants  on layer 2</a:t>
            </a:r>
          </a:p>
        </p:txBody>
      </p:sp>
      <p:sp>
        <p:nvSpPr>
          <p:cNvPr id="88" name="TextBox 87">
            <a:extLst>
              <a:ext uri="{FF2B5EF4-FFF2-40B4-BE49-F238E27FC236}">
                <a16:creationId xmlns:a16="http://schemas.microsoft.com/office/drawing/2014/main" id="{5C9CE1B0-68C2-4C2E-BD41-30199A4BE6AA}"/>
              </a:ext>
            </a:extLst>
          </p:cNvPr>
          <p:cNvSpPr txBox="1"/>
          <p:nvPr/>
        </p:nvSpPr>
        <p:spPr>
          <a:xfrm>
            <a:off x="5500148" y="4390767"/>
            <a:ext cx="1379631" cy="646331"/>
          </a:xfrm>
          <a:prstGeom prst="rect">
            <a:avLst/>
          </a:prstGeom>
          <a:noFill/>
        </p:spPr>
        <p:txBody>
          <a:bodyPr wrap="square" rtlCol="0">
            <a:spAutoFit/>
          </a:bodyPr>
          <a:lstStyle/>
          <a:p>
            <a:r>
              <a:rPr lang="en-US" sz="1200" dirty="0"/>
              <a:t>Put the metal for </a:t>
            </a:r>
            <a:r>
              <a:rPr lang="en-US" sz="1200" dirty="0" err="1"/>
              <a:t>souce</a:t>
            </a:r>
            <a:r>
              <a:rPr lang="en-US" sz="1200" dirty="0"/>
              <a:t>, drain, and gate on layer 3</a:t>
            </a:r>
          </a:p>
        </p:txBody>
      </p:sp>
      <p:sp>
        <p:nvSpPr>
          <p:cNvPr id="91" name="TextBox 90">
            <a:extLst>
              <a:ext uri="{FF2B5EF4-FFF2-40B4-BE49-F238E27FC236}">
                <a16:creationId xmlns:a16="http://schemas.microsoft.com/office/drawing/2014/main" id="{AB9EAECD-B741-473A-BEA4-A4E7051E9F5B}"/>
              </a:ext>
            </a:extLst>
          </p:cNvPr>
          <p:cNvSpPr txBox="1"/>
          <p:nvPr/>
        </p:nvSpPr>
        <p:spPr>
          <a:xfrm>
            <a:off x="513419" y="5531709"/>
            <a:ext cx="6406276" cy="1200329"/>
          </a:xfrm>
          <a:prstGeom prst="rect">
            <a:avLst/>
          </a:prstGeom>
          <a:noFill/>
        </p:spPr>
        <p:txBody>
          <a:bodyPr wrap="square" rtlCol="0">
            <a:spAutoFit/>
          </a:bodyPr>
          <a:lstStyle/>
          <a:p>
            <a:r>
              <a:rPr lang="en-US" sz="1200" dirty="0"/>
              <a:t>1. Make sure the dopants go up to the gate, but not under it.</a:t>
            </a:r>
          </a:p>
          <a:p>
            <a:r>
              <a:rPr lang="en-US" sz="1200" dirty="0"/>
              <a:t>2. Make sure the dopants go under the source and drain contacts.</a:t>
            </a:r>
          </a:p>
          <a:p>
            <a:r>
              <a:rPr lang="en-US" sz="1200" dirty="0"/>
              <a:t>3. Alignment marks should be 20 um squares, in the corners. </a:t>
            </a:r>
          </a:p>
          <a:p>
            <a:r>
              <a:rPr lang="en-US" sz="1200" dirty="0"/>
              <a:t>4. The center of each mark should fall on a 10 um grid; that is, the coordinate of each mark should be a multiple of 10 um.</a:t>
            </a:r>
          </a:p>
          <a:p>
            <a:endParaRPr lang="en-US" sz="1200" dirty="0"/>
          </a:p>
        </p:txBody>
      </p:sp>
    </p:spTree>
    <p:extLst>
      <p:ext uri="{BB962C8B-B14F-4D97-AF65-F5344CB8AC3E}">
        <p14:creationId xmlns:p14="http://schemas.microsoft.com/office/powerpoint/2010/main" val="28952788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4229365" y="1612054"/>
            <a:ext cx="644048" cy="721359"/>
            <a:chOff x="4152053" y="2404533"/>
            <a:chExt cx="3498427" cy="3918373"/>
          </a:xfrm>
        </p:grpSpPr>
        <p:sp>
          <p:nvSpPr>
            <p:cNvPr id="2" name="Rectangle 1"/>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23"/>
            <p:cNvGrpSpPr/>
            <p:nvPr/>
          </p:nvGrpSpPr>
          <p:grpSpPr>
            <a:xfrm>
              <a:off x="5334000" y="4114800"/>
              <a:ext cx="1447800" cy="457200"/>
              <a:chOff x="5334000" y="4114800"/>
              <a:chExt cx="1447800" cy="457200"/>
            </a:xfrm>
          </p:grpSpPr>
          <p:sp>
            <p:nvSpPr>
              <p:cNvPr id="22" name="Rounded Rectangle 21"/>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Rounded Rectangle 26"/>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ounded Rectangle 28"/>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35" name="Rectangle 34"/>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36" name="Rectangle 35"/>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37" name="Rectangle 36"/>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grpSp>
      <p:sp>
        <p:nvSpPr>
          <p:cNvPr id="39" name="Oval 38"/>
          <p:cNvSpPr/>
          <p:nvPr/>
        </p:nvSpPr>
        <p:spPr bwMode="auto">
          <a:xfrm>
            <a:off x="3257976" y="1029543"/>
            <a:ext cx="4412128" cy="4412128"/>
          </a:xfrm>
          <a:prstGeom prst="ellips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grpSp>
        <p:nvGrpSpPr>
          <p:cNvPr id="52" name="Group 51"/>
          <p:cNvGrpSpPr/>
          <p:nvPr/>
        </p:nvGrpSpPr>
        <p:grpSpPr>
          <a:xfrm>
            <a:off x="5082805" y="1612054"/>
            <a:ext cx="644048" cy="721359"/>
            <a:chOff x="4152053" y="2404533"/>
            <a:chExt cx="3498427" cy="3918373"/>
          </a:xfrm>
        </p:grpSpPr>
        <p:sp>
          <p:nvSpPr>
            <p:cNvPr id="53" name="Rectangle 52"/>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4" name="Group 23"/>
            <p:cNvGrpSpPr/>
            <p:nvPr/>
          </p:nvGrpSpPr>
          <p:grpSpPr>
            <a:xfrm>
              <a:off x="5334000" y="4114800"/>
              <a:ext cx="1447800" cy="457200"/>
              <a:chOff x="5334000" y="4114800"/>
              <a:chExt cx="1447800" cy="457200"/>
            </a:xfrm>
          </p:grpSpPr>
          <p:sp>
            <p:nvSpPr>
              <p:cNvPr id="62" name="Rounded Rectangle 61"/>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ounded Rectangle 62"/>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5" name="Rounded Rectangle 54"/>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ounded Rectangle 55"/>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ounded Rectangle 56"/>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59" name="Rectangle 58"/>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60" name="Rectangle 59"/>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61" name="Rectangle 60"/>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grpSp>
      <p:grpSp>
        <p:nvGrpSpPr>
          <p:cNvPr id="64" name="Group 63"/>
          <p:cNvGrpSpPr/>
          <p:nvPr/>
        </p:nvGrpSpPr>
        <p:grpSpPr>
          <a:xfrm>
            <a:off x="5940170" y="1611501"/>
            <a:ext cx="644048" cy="721359"/>
            <a:chOff x="4152053" y="2404533"/>
            <a:chExt cx="3498427" cy="3918373"/>
          </a:xfrm>
        </p:grpSpPr>
        <p:sp>
          <p:nvSpPr>
            <p:cNvPr id="65" name="Rectangle 64"/>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6" name="Group 23"/>
            <p:cNvGrpSpPr/>
            <p:nvPr/>
          </p:nvGrpSpPr>
          <p:grpSpPr>
            <a:xfrm>
              <a:off x="5334000" y="4114800"/>
              <a:ext cx="1447800" cy="457200"/>
              <a:chOff x="5334000" y="4114800"/>
              <a:chExt cx="1447800" cy="457200"/>
            </a:xfrm>
          </p:grpSpPr>
          <p:sp>
            <p:nvSpPr>
              <p:cNvPr id="74" name="Rounded Rectangle 73"/>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ounded Rectangle 74"/>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7" name="Rounded Rectangle 66"/>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ounded Rectangle 67"/>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ounded Rectangle 68"/>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71" name="Rectangle 70"/>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72" name="Rectangle 71"/>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73" name="Rectangle 72"/>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grpSp>
      <p:grpSp>
        <p:nvGrpSpPr>
          <p:cNvPr id="76" name="Group 75"/>
          <p:cNvGrpSpPr/>
          <p:nvPr/>
        </p:nvGrpSpPr>
        <p:grpSpPr>
          <a:xfrm>
            <a:off x="4229365" y="2485813"/>
            <a:ext cx="644048" cy="721359"/>
            <a:chOff x="4152053" y="2404533"/>
            <a:chExt cx="3498427" cy="3918373"/>
          </a:xfrm>
        </p:grpSpPr>
        <p:sp>
          <p:nvSpPr>
            <p:cNvPr id="77" name="Rectangle 76"/>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8" name="Group 23"/>
            <p:cNvGrpSpPr/>
            <p:nvPr/>
          </p:nvGrpSpPr>
          <p:grpSpPr>
            <a:xfrm>
              <a:off x="5334000" y="4114800"/>
              <a:ext cx="1447800" cy="457200"/>
              <a:chOff x="5334000" y="4114800"/>
              <a:chExt cx="1447800" cy="457200"/>
            </a:xfrm>
          </p:grpSpPr>
          <p:sp>
            <p:nvSpPr>
              <p:cNvPr id="86" name="Rounded Rectangle 85"/>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ounded Rectangle 86"/>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9" name="Rounded Rectangle 78"/>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ounded Rectangle 79"/>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ounded Rectangle 80"/>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83" name="Rectangle 82"/>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84" name="Rectangle 83"/>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85" name="Rectangle 84"/>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grpSp>
      <p:grpSp>
        <p:nvGrpSpPr>
          <p:cNvPr id="88" name="Group 87"/>
          <p:cNvGrpSpPr/>
          <p:nvPr/>
        </p:nvGrpSpPr>
        <p:grpSpPr>
          <a:xfrm>
            <a:off x="5082805" y="2485813"/>
            <a:ext cx="644048" cy="721359"/>
            <a:chOff x="4152053" y="2404533"/>
            <a:chExt cx="3498427" cy="3918373"/>
          </a:xfrm>
        </p:grpSpPr>
        <p:sp>
          <p:nvSpPr>
            <p:cNvPr id="89" name="Rectangle 88"/>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0" name="Group 23"/>
            <p:cNvGrpSpPr/>
            <p:nvPr/>
          </p:nvGrpSpPr>
          <p:grpSpPr>
            <a:xfrm>
              <a:off x="5334000" y="4114800"/>
              <a:ext cx="1447800" cy="457200"/>
              <a:chOff x="5334000" y="4114800"/>
              <a:chExt cx="1447800" cy="457200"/>
            </a:xfrm>
          </p:grpSpPr>
          <p:sp>
            <p:nvSpPr>
              <p:cNvPr id="98" name="Rounded Rectangle 97"/>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ounded Rectangle 98"/>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1" name="Rounded Rectangle 90"/>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ounded Rectangle 91"/>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ounded Rectangle 92"/>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95" name="Rectangle 94"/>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96" name="Rectangle 95"/>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97" name="Rectangle 96"/>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grpSp>
      <p:grpSp>
        <p:nvGrpSpPr>
          <p:cNvPr id="100" name="Group 99"/>
          <p:cNvGrpSpPr/>
          <p:nvPr/>
        </p:nvGrpSpPr>
        <p:grpSpPr>
          <a:xfrm>
            <a:off x="5940170" y="2500776"/>
            <a:ext cx="644048" cy="721359"/>
            <a:chOff x="4152053" y="2404533"/>
            <a:chExt cx="3498427" cy="3918373"/>
          </a:xfrm>
        </p:grpSpPr>
        <p:sp>
          <p:nvSpPr>
            <p:cNvPr id="101" name="Rectangle 100"/>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2" name="Group 23"/>
            <p:cNvGrpSpPr/>
            <p:nvPr/>
          </p:nvGrpSpPr>
          <p:grpSpPr>
            <a:xfrm>
              <a:off x="5334000" y="4114800"/>
              <a:ext cx="1447800" cy="457200"/>
              <a:chOff x="5334000" y="4114800"/>
              <a:chExt cx="1447800" cy="457200"/>
            </a:xfrm>
          </p:grpSpPr>
          <p:sp>
            <p:nvSpPr>
              <p:cNvPr id="110" name="Rounded Rectangle 109"/>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ounded Rectangle 110"/>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3" name="Rounded Rectangle 102"/>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ounded Rectangle 103"/>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ounded Rectangle 104"/>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07" name="Rectangle 106"/>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08" name="Rectangle 107"/>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09" name="Rectangle 108"/>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grpSp>
      <p:grpSp>
        <p:nvGrpSpPr>
          <p:cNvPr id="112" name="Group 111"/>
          <p:cNvGrpSpPr/>
          <p:nvPr/>
        </p:nvGrpSpPr>
        <p:grpSpPr>
          <a:xfrm>
            <a:off x="6793610" y="2500776"/>
            <a:ext cx="644048" cy="721359"/>
            <a:chOff x="4152053" y="2404533"/>
            <a:chExt cx="3498427" cy="3918373"/>
          </a:xfrm>
        </p:grpSpPr>
        <p:sp>
          <p:nvSpPr>
            <p:cNvPr id="113" name="Rectangle 112"/>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4" name="Group 23"/>
            <p:cNvGrpSpPr/>
            <p:nvPr/>
          </p:nvGrpSpPr>
          <p:grpSpPr>
            <a:xfrm>
              <a:off x="5334000" y="4114800"/>
              <a:ext cx="1447800" cy="457200"/>
              <a:chOff x="5334000" y="4114800"/>
              <a:chExt cx="1447800" cy="457200"/>
            </a:xfrm>
          </p:grpSpPr>
          <p:sp>
            <p:nvSpPr>
              <p:cNvPr id="122" name="Rounded Rectangle 121"/>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ounded Rectangle 122"/>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5" name="Rounded Rectangle 114"/>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ounded Rectangle 115"/>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ounded Rectangle 116"/>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19" name="Rectangle 118"/>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20" name="Rectangle 119"/>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21" name="Rectangle 120"/>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grpSp>
      <p:grpSp>
        <p:nvGrpSpPr>
          <p:cNvPr id="124" name="Group 123"/>
          <p:cNvGrpSpPr/>
          <p:nvPr/>
        </p:nvGrpSpPr>
        <p:grpSpPr>
          <a:xfrm>
            <a:off x="3480911" y="2482071"/>
            <a:ext cx="644048" cy="721359"/>
            <a:chOff x="4152053" y="2404533"/>
            <a:chExt cx="3498427" cy="3918373"/>
          </a:xfrm>
        </p:grpSpPr>
        <p:sp>
          <p:nvSpPr>
            <p:cNvPr id="125" name="Rectangle 124"/>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6" name="Group 23"/>
            <p:cNvGrpSpPr/>
            <p:nvPr/>
          </p:nvGrpSpPr>
          <p:grpSpPr>
            <a:xfrm>
              <a:off x="5334000" y="4114800"/>
              <a:ext cx="1447800" cy="457200"/>
              <a:chOff x="5334000" y="4114800"/>
              <a:chExt cx="1447800" cy="457200"/>
            </a:xfrm>
          </p:grpSpPr>
          <p:sp>
            <p:nvSpPr>
              <p:cNvPr id="134" name="Rounded Rectangle 133"/>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Rounded Rectangle 134"/>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7" name="Rounded Rectangle 126"/>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ounded Rectangle 127"/>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ounded Rectangle 128"/>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31" name="Rectangle 130"/>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32" name="Rectangle 131"/>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33" name="Rectangle 132"/>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grpSp>
      <p:grpSp>
        <p:nvGrpSpPr>
          <p:cNvPr id="136" name="Group 135"/>
          <p:cNvGrpSpPr/>
          <p:nvPr/>
        </p:nvGrpSpPr>
        <p:grpSpPr>
          <a:xfrm>
            <a:off x="4223130" y="3297193"/>
            <a:ext cx="644048" cy="721359"/>
            <a:chOff x="4152053" y="2404533"/>
            <a:chExt cx="3498427" cy="3918373"/>
          </a:xfrm>
        </p:grpSpPr>
        <p:sp>
          <p:nvSpPr>
            <p:cNvPr id="137" name="Rectangle 136"/>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8" name="Group 23"/>
            <p:cNvGrpSpPr/>
            <p:nvPr/>
          </p:nvGrpSpPr>
          <p:grpSpPr>
            <a:xfrm>
              <a:off x="5334000" y="4114800"/>
              <a:ext cx="1447800" cy="457200"/>
              <a:chOff x="5334000" y="4114800"/>
              <a:chExt cx="1447800" cy="457200"/>
            </a:xfrm>
          </p:grpSpPr>
          <p:sp>
            <p:nvSpPr>
              <p:cNvPr id="146" name="Rounded Rectangle 145"/>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Rounded Rectangle 146"/>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9" name="Rounded Rectangle 138"/>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Rounded Rectangle 139"/>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Rounded Rectangle 140"/>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Rectangle 141"/>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43" name="Rectangle 142"/>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44" name="Rectangle 143"/>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45" name="Rectangle 144"/>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grpSp>
      <p:grpSp>
        <p:nvGrpSpPr>
          <p:cNvPr id="148" name="Group 147"/>
          <p:cNvGrpSpPr/>
          <p:nvPr/>
        </p:nvGrpSpPr>
        <p:grpSpPr>
          <a:xfrm>
            <a:off x="5076570" y="3297193"/>
            <a:ext cx="644048" cy="721359"/>
            <a:chOff x="4152053" y="2404533"/>
            <a:chExt cx="3498427" cy="3918373"/>
          </a:xfrm>
        </p:grpSpPr>
        <p:sp>
          <p:nvSpPr>
            <p:cNvPr id="149" name="Rectangle 148"/>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0" name="Group 23"/>
            <p:cNvGrpSpPr/>
            <p:nvPr/>
          </p:nvGrpSpPr>
          <p:grpSpPr>
            <a:xfrm>
              <a:off x="5334000" y="4114800"/>
              <a:ext cx="1447800" cy="457200"/>
              <a:chOff x="5334000" y="4114800"/>
              <a:chExt cx="1447800" cy="457200"/>
            </a:xfrm>
          </p:grpSpPr>
          <p:sp>
            <p:nvSpPr>
              <p:cNvPr id="158" name="Rounded Rectangle 157"/>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Rounded Rectangle 158"/>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1" name="Rounded Rectangle 150"/>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Rounded Rectangle 151"/>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Rounded Rectangle 152"/>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Rectangle 153"/>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55" name="Rectangle 154"/>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56" name="Rectangle 155"/>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57" name="Rectangle 156"/>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grpSp>
      <p:grpSp>
        <p:nvGrpSpPr>
          <p:cNvPr id="160" name="Group 159"/>
          <p:cNvGrpSpPr/>
          <p:nvPr/>
        </p:nvGrpSpPr>
        <p:grpSpPr>
          <a:xfrm>
            <a:off x="5933935" y="3312156"/>
            <a:ext cx="644048" cy="721359"/>
            <a:chOff x="4152053" y="2404533"/>
            <a:chExt cx="3498427" cy="3918373"/>
          </a:xfrm>
        </p:grpSpPr>
        <p:sp>
          <p:nvSpPr>
            <p:cNvPr id="161" name="Rectangle 160"/>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2" name="Group 23"/>
            <p:cNvGrpSpPr/>
            <p:nvPr/>
          </p:nvGrpSpPr>
          <p:grpSpPr>
            <a:xfrm>
              <a:off x="5334000" y="4114800"/>
              <a:ext cx="1447800" cy="457200"/>
              <a:chOff x="5334000" y="4114800"/>
              <a:chExt cx="1447800" cy="457200"/>
            </a:xfrm>
          </p:grpSpPr>
          <p:sp>
            <p:nvSpPr>
              <p:cNvPr id="170" name="Rounded Rectangle 169"/>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Rounded Rectangle 170"/>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3" name="Rounded Rectangle 162"/>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Rounded Rectangle 163"/>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Rounded Rectangle 164"/>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Rectangle 165"/>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67" name="Rectangle 166"/>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68" name="Rectangle 167"/>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69" name="Rectangle 168"/>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grpSp>
      <p:grpSp>
        <p:nvGrpSpPr>
          <p:cNvPr id="172" name="Group 171"/>
          <p:cNvGrpSpPr/>
          <p:nvPr/>
        </p:nvGrpSpPr>
        <p:grpSpPr>
          <a:xfrm>
            <a:off x="6787375" y="3312156"/>
            <a:ext cx="644048" cy="721359"/>
            <a:chOff x="4152053" y="2404533"/>
            <a:chExt cx="3498427" cy="3918373"/>
          </a:xfrm>
        </p:grpSpPr>
        <p:sp>
          <p:nvSpPr>
            <p:cNvPr id="173" name="Rectangle 172"/>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4" name="Group 23"/>
            <p:cNvGrpSpPr/>
            <p:nvPr/>
          </p:nvGrpSpPr>
          <p:grpSpPr>
            <a:xfrm>
              <a:off x="5334000" y="4114800"/>
              <a:ext cx="1447800" cy="457200"/>
              <a:chOff x="5334000" y="4114800"/>
              <a:chExt cx="1447800" cy="457200"/>
            </a:xfrm>
          </p:grpSpPr>
          <p:sp>
            <p:nvSpPr>
              <p:cNvPr id="182" name="Rounded Rectangle 181"/>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Rounded Rectangle 182"/>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5" name="Rounded Rectangle 174"/>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Rounded Rectangle 175"/>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ounded Rectangle 176"/>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Rectangle 177"/>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79" name="Rectangle 178"/>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80" name="Rectangle 179"/>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81" name="Rectangle 180"/>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grpSp>
      <p:grpSp>
        <p:nvGrpSpPr>
          <p:cNvPr id="184" name="Group 183"/>
          <p:cNvGrpSpPr/>
          <p:nvPr/>
        </p:nvGrpSpPr>
        <p:grpSpPr>
          <a:xfrm>
            <a:off x="3474676" y="3293451"/>
            <a:ext cx="644048" cy="721359"/>
            <a:chOff x="4152053" y="2404533"/>
            <a:chExt cx="3498427" cy="3918373"/>
          </a:xfrm>
        </p:grpSpPr>
        <p:sp>
          <p:nvSpPr>
            <p:cNvPr id="185" name="Rectangle 184"/>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6" name="Group 23"/>
            <p:cNvGrpSpPr/>
            <p:nvPr/>
          </p:nvGrpSpPr>
          <p:grpSpPr>
            <a:xfrm>
              <a:off x="5334000" y="4114800"/>
              <a:ext cx="1447800" cy="457200"/>
              <a:chOff x="5334000" y="4114800"/>
              <a:chExt cx="1447800" cy="457200"/>
            </a:xfrm>
          </p:grpSpPr>
          <p:sp>
            <p:nvSpPr>
              <p:cNvPr id="194" name="Rounded Rectangle 193"/>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Rounded Rectangle 194"/>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7" name="Rounded Rectangle 186"/>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Rounded Rectangle 187"/>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Rounded Rectangle 188"/>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Rectangle 189"/>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91" name="Rectangle 190"/>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92" name="Rectangle 191"/>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93" name="Rectangle 192"/>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grpSp>
      <p:grpSp>
        <p:nvGrpSpPr>
          <p:cNvPr id="196" name="Group 195"/>
          <p:cNvGrpSpPr/>
          <p:nvPr/>
        </p:nvGrpSpPr>
        <p:grpSpPr>
          <a:xfrm>
            <a:off x="4227609" y="4114801"/>
            <a:ext cx="644048" cy="721359"/>
            <a:chOff x="4152053" y="2404533"/>
            <a:chExt cx="3498427" cy="3918373"/>
          </a:xfrm>
        </p:grpSpPr>
        <p:sp>
          <p:nvSpPr>
            <p:cNvPr id="197" name="Rectangle 196"/>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8" name="Group 23"/>
            <p:cNvGrpSpPr/>
            <p:nvPr/>
          </p:nvGrpSpPr>
          <p:grpSpPr>
            <a:xfrm>
              <a:off x="5334000" y="4114800"/>
              <a:ext cx="1447800" cy="457200"/>
              <a:chOff x="5334000" y="4114800"/>
              <a:chExt cx="1447800" cy="457200"/>
            </a:xfrm>
          </p:grpSpPr>
          <p:sp>
            <p:nvSpPr>
              <p:cNvPr id="206" name="Rounded Rectangle 205"/>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Rounded Rectangle 206"/>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9" name="Rounded Rectangle 198"/>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Rounded Rectangle 199"/>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Rounded Rectangle 200"/>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Rectangle 201"/>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203" name="Rectangle 202"/>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204" name="Rectangle 203"/>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205" name="Rectangle 204"/>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grpSp>
      <p:grpSp>
        <p:nvGrpSpPr>
          <p:cNvPr id="208" name="Group 207"/>
          <p:cNvGrpSpPr/>
          <p:nvPr/>
        </p:nvGrpSpPr>
        <p:grpSpPr>
          <a:xfrm>
            <a:off x="5081049" y="4114801"/>
            <a:ext cx="644048" cy="721359"/>
            <a:chOff x="4152053" y="2404533"/>
            <a:chExt cx="3498427" cy="3918373"/>
          </a:xfrm>
        </p:grpSpPr>
        <p:sp>
          <p:nvSpPr>
            <p:cNvPr id="209" name="Rectangle 208"/>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0" name="Group 23"/>
            <p:cNvGrpSpPr/>
            <p:nvPr/>
          </p:nvGrpSpPr>
          <p:grpSpPr>
            <a:xfrm>
              <a:off x="5334000" y="4114800"/>
              <a:ext cx="1447800" cy="457200"/>
              <a:chOff x="5334000" y="4114800"/>
              <a:chExt cx="1447800" cy="457200"/>
            </a:xfrm>
          </p:grpSpPr>
          <p:sp>
            <p:nvSpPr>
              <p:cNvPr id="218" name="Rounded Rectangle 217"/>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Rounded Rectangle 218"/>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1" name="Rounded Rectangle 210"/>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Rounded Rectangle 211"/>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Rounded Rectangle 212"/>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Rectangle 213"/>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215" name="Rectangle 214"/>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216" name="Rectangle 215"/>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217" name="Rectangle 216"/>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grpSp>
      <p:grpSp>
        <p:nvGrpSpPr>
          <p:cNvPr id="220" name="Group 219"/>
          <p:cNvGrpSpPr/>
          <p:nvPr/>
        </p:nvGrpSpPr>
        <p:grpSpPr>
          <a:xfrm>
            <a:off x="5938414" y="4114248"/>
            <a:ext cx="644048" cy="721359"/>
            <a:chOff x="4152053" y="2404533"/>
            <a:chExt cx="3498427" cy="3918373"/>
          </a:xfrm>
        </p:grpSpPr>
        <p:sp>
          <p:nvSpPr>
            <p:cNvPr id="221" name="Rectangle 220"/>
            <p:cNvSpPr/>
            <p:nvPr/>
          </p:nvSpPr>
          <p:spPr>
            <a:xfrm>
              <a:off x="5181600" y="4114800"/>
              <a:ext cx="1752600" cy="457200"/>
            </a:xfrm>
            <a:prstGeom prst="rect">
              <a:avLst/>
            </a:prstGeom>
            <a:solidFill>
              <a:srgbClr val="7E9E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2" name="Group 23"/>
            <p:cNvGrpSpPr/>
            <p:nvPr/>
          </p:nvGrpSpPr>
          <p:grpSpPr>
            <a:xfrm>
              <a:off x="5334000" y="4114800"/>
              <a:ext cx="1447800" cy="457200"/>
              <a:chOff x="5334000" y="4114800"/>
              <a:chExt cx="1447800" cy="457200"/>
            </a:xfrm>
          </p:grpSpPr>
          <p:sp>
            <p:nvSpPr>
              <p:cNvPr id="230" name="Rounded Rectangle 229"/>
              <p:cNvSpPr/>
              <p:nvPr/>
            </p:nvSpPr>
            <p:spPr>
              <a:xfrm>
                <a:off x="53340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1" name="Rounded Rectangle 230"/>
              <p:cNvSpPr/>
              <p:nvPr/>
            </p:nvSpPr>
            <p:spPr>
              <a:xfrm>
                <a:off x="6248400" y="4114800"/>
                <a:ext cx="533400" cy="457200"/>
              </a:xfrm>
              <a:prstGeom prst="round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3" name="Rounded Rectangle 222"/>
            <p:cNvSpPr/>
            <p:nvPr/>
          </p:nvSpPr>
          <p:spPr>
            <a:xfrm>
              <a:off x="5334000" y="2962068"/>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Rounded Rectangle 223"/>
            <p:cNvSpPr/>
            <p:nvPr/>
          </p:nvSpPr>
          <p:spPr>
            <a:xfrm>
              <a:off x="6400800" y="2971800"/>
              <a:ext cx="381000" cy="1609932"/>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 name="Rounded Rectangle 224"/>
            <p:cNvSpPr/>
            <p:nvPr/>
          </p:nvSpPr>
          <p:spPr>
            <a:xfrm>
              <a:off x="5867400" y="4114800"/>
              <a:ext cx="381000" cy="1600200"/>
            </a:xfrm>
            <a:prstGeom prst="roundRect">
              <a:avLst/>
            </a:prstGeom>
            <a:solidFill>
              <a:srgbClr val="FEFF9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6" name="Rectangle 225"/>
            <p:cNvSpPr/>
            <p:nvPr/>
          </p:nvSpPr>
          <p:spPr bwMode="auto">
            <a:xfrm>
              <a:off x="4152053"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227" name="Rectangle 226"/>
            <p:cNvSpPr/>
            <p:nvPr/>
          </p:nvSpPr>
          <p:spPr bwMode="auto">
            <a:xfrm>
              <a:off x="7487920" y="2404533"/>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228" name="Rectangle 227"/>
            <p:cNvSpPr/>
            <p:nvPr/>
          </p:nvSpPr>
          <p:spPr bwMode="auto">
            <a:xfrm>
              <a:off x="4152053"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229" name="Rectangle 228"/>
            <p:cNvSpPr/>
            <p:nvPr/>
          </p:nvSpPr>
          <p:spPr bwMode="auto">
            <a:xfrm>
              <a:off x="7487920" y="6160346"/>
              <a:ext cx="162560" cy="16256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grpSp>
      <p:sp>
        <p:nvSpPr>
          <p:cNvPr id="232" name="TextBox 231"/>
          <p:cNvSpPr txBox="1"/>
          <p:nvPr/>
        </p:nvSpPr>
        <p:spPr>
          <a:xfrm>
            <a:off x="6584218" y="1036320"/>
            <a:ext cx="934871" cy="276999"/>
          </a:xfrm>
          <a:prstGeom prst="rect">
            <a:avLst/>
          </a:prstGeom>
          <a:noFill/>
        </p:spPr>
        <p:txBody>
          <a:bodyPr wrap="none" rtlCol="0">
            <a:spAutoFit/>
          </a:bodyPr>
          <a:lstStyle/>
          <a:p>
            <a:r>
              <a:rPr lang="en-US" sz="1200" dirty="0"/>
              <a:t>cell “wafer”</a:t>
            </a:r>
          </a:p>
        </p:txBody>
      </p:sp>
      <p:sp>
        <p:nvSpPr>
          <p:cNvPr id="233" name="TextBox 232"/>
          <p:cNvSpPr txBox="1"/>
          <p:nvPr/>
        </p:nvSpPr>
        <p:spPr>
          <a:xfrm>
            <a:off x="575733" y="1174819"/>
            <a:ext cx="2571538" cy="4185761"/>
          </a:xfrm>
          <a:prstGeom prst="rect">
            <a:avLst/>
          </a:prstGeom>
          <a:noFill/>
        </p:spPr>
        <p:txBody>
          <a:bodyPr wrap="none" rtlCol="0">
            <a:spAutoFit/>
          </a:bodyPr>
          <a:lstStyle/>
          <a:p>
            <a:r>
              <a:rPr lang="en-US" sz="1400" dirty="0"/>
              <a:t>Sometimes it is handy</a:t>
            </a:r>
            <a:br>
              <a:rPr lang="en-US" sz="1400" dirty="0"/>
            </a:br>
            <a:r>
              <a:rPr lang="en-US" sz="1400" dirty="0"/>
              <a:t>to mock up the full wafer</a:t>
            </a:r>
            <a:br>
              <a:rPr lang="en-US" sz="1400" dirty="0"/>
            </a:br>
            <a:r>
              <a:rPr lang="en-US" sz="1400" dirty="0"/>
              <a:t>by creating a higher-level</a:t>
            </a:r>
            <a:br>
              <a:rPr lang="en-US" sz="1400" dirty="0"/>
            </a:br>
            <a:r>
              <a:rPr lang="en-US" sz="1400" dirty="0"/>
              <a:t>cell.</a:t>
            </a:r>
          </a:p>
          <a:p>
            <a:endParaRPr lang="en-US" sz="1400" dirty="0"/>
          </a:p>
          <a:p>
            <a:r>
              <a:rPr lang="en-US" sz="1400" dirty="0"/>
              <a:t>But you would not </a:t>
            </a:r>
            <a:br>
              <a:rPr lang="en-US" sz="1400" dirty="0"/>
            </a:br>
            <a:r>
              <a:rPr lang="en-US" sz="1400" dirty="0"/>
              <a:t>print this version with</a:t>
            </a:r>
            <a:br>
              <a:rPr lang="en-US" sz="1400" dirty="0"/>
            </a:br>
            <a:r>
              <a:rPr lang="en-US" sz="1400" dirty="0"/>
              <a:t>the e-beam writer.</a:t>
            </a:r>
          </a:p>
          <a:p>
            <a:endParaRPr lang="en-US" sz="1400" dirty="0"/>
          </a:p>
          <a:p>
            <a:r>
              <a:rPr lang="en-US" sz="1400" dirty="0"/>
              <a:t>Instead, the e-beam</a:t>
            </a:r>
            <a:br>
              <a:rPr lang="en-US" sz="1400" dirty="0"/>
            </a:br>
            <a:r>
              <a:rPr lang="en-US" sz="1400" dirty="0"/>
              <a:t>writer will step out </a:t>
            </a:r>
            <a:br>
              <a:rPr lang="en-US" sz="1400" dirty="0"/>
            </a:br>
            <a:r>
              <a:rPr lang="en-US" sz="1400" dirty="0"/>
              <a:t>the unit cell.</a:t>
            </a:r>
          </a:p>
          <a:p>
            <a:endParaRPr lang="en-US" sz="1400" dirty="0"/>
          </a:p>
          <a:p>
            <a:r>
              <a:rPr lang="en-US" sz="1400" dirty="0"/>
              <a:t>Do not start thinking that</a:t>
            </a:r>
            <a:br>
              <a:rPr lang="en-US" sz="1400" dirty="0"/>
            </a:br>
            <a:r>
              <a:rPr lang="en-US" sz="1400" dirty="0"/>
              <a:t>you can simplify the job</a:t>
            </a:r>
            <a:br>
              <a:rPr lang="en-US" sz="1400" dirty="0"/>
            </a:br>
            <a:r>
              <a:rPr lang="en-US" sz="1400" dirty="0"/>
              <a:t>by creating one gigantic “chip”</a:t>
            </a:r>
            <a:br>
              <a:rPr lang="en-US" sz="1400" dirty="0"/>
            </a:br>
            <a:r>
              <a:rPr lang="en-US" sz="1400" dirty="0"/>
              <a:t>that covers the wafer. There </a:t>
            </a:r>
            <a:br>
              <a:rPr lang="en-US" sz="1400" dirty="0"/>
            </a:br>
            <a:r>
              <a:rPr lang="en-US" sz="1400" dirty="0"/>
              <a:t>are several reasons why this</a:t>
            </a:r>
            <a:br>
              <a:rPr lang="en-US" sz="1400" dirty="0"/>
            </a:br>
            <a:r>
              <a:rPr lang="en-US" sz="1400" dirty="0"/>
              <a:t>is not a good strategy.</a:t>
            </a:r>
          </a:p>
        </p:txBody>
      </p:sp>
    </p:spTree>
    <p:extLst>
      <p:ext uri="{BB962C8B-B14F-4D97-AF65-F5344CB8AC3E}">
        <p14:creationId xmlns:p14="http://schemas.microsoft.com/office/powerpoint/2010/main" val="7673440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06133" y="2458720"/>
            <a:ext cx="5925020" cy="3831818"/>
          </a:xfrm>
          <a:prstGeom prst="rect">
            <a:avLst/>
          </a:prstGeom>
          <a:noFill/>
        </p:spPr>
        <p:txBody>
          <a:bodyPr wrap="none" rtlCol="0">
            <a:spAutoFit/>
          </a:bodyPr>
          <a:lstStyle/>
          <a:p>
            <a:r>
              <a:rPr lang="en-US" dirty="0"/>
              <a:t>Optional subjects:</a:t>
            </a:r>
          </a:p>
          <a:p>
            <a:endParaRPr lang="en-US" dirty="0"/>
          </a:p>
          <a:p>
            <a:r>
              <a:rPr lang="en-US" dirty="0"/>
              <a:t>	Algorithmic pattern generation</a:t>
            </a:r>
          </a:p>
          <a:p>
            <a:endParaRPr lang="en-US" dirty="0"/>
          </a:p>
          <a:p>
            <a:r>
              <a:rPr lang="en-US" dirty="0"/>
              <a:t>	Using photos in CAD</a:t>
            </a:r>
          </a:p>
          <a:p>
            <a:endParaRPr lang="en-US" dirty="0"/>
          </a:p>
          <a:p>
            <a:endParaRPr lang="en-US" dirty="0"/>
          </a:p>
          <a:p>
            <a:endParaRPr lang="en-US" dirty="0"/>
          </a:p>
          <a:p>
            <a:endParaRPr lang="en-US" dirty="0"/>
          </a:p>
          <a:p>
            <a:endParaRPr lang="en-US" dirty="0"/>
          </a:p>
          <a:p>
            <a:r>
              <a:rPr lang="en-US" sz="1200" dirty="0"/>
              <a:t>			(you can stop here if you are not interested)</a:t>
            </a:r>
          </a:p>
          <a:p>
            <a:endParaRPr lang="en-US" dirty="0"/>
          </a:p>
        </p:txBody>
      </p:sp>
    </p:spTree>
    <p:extLst>
      <p:ext uri="{BB962C8B-B14F-4D97-AF65-F5344CB8AC3E}">
        <p14:creationId xmlns:p14="http://schemas.microsoft.com/office/powerpoint/2010/main" val="42883162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7951" y="1021787"/>
            <a:ext cx="7024359" cy="5078313"/>
          </a:xfrm>
          <a:prstGeom prst="rect">
            <a:avLst/>
          </a:prstGeom>
          <a:noFill/>
        </p:spPr>
        <p:txBody>
          <a:bodyPr wrap="none" rtlCol="0">
            <a:spAutoFit/>
          </a:bodyPr>
          <a:lstStyle/>
          <a:p>
            <a:endParaRPr lang="en-US" sz="1800" dirty="0"/>
          </a:p>
          <a:p>
            <a:endParaRPr lang="en-US" sz="1800" b="1" dirty="0"/>
          </a:p>
          <a:p>
            <a:endParaRPr lang="en-US" sz="1800" b="1" dirty="0"/>
          </a:p>
          <a:p>
            <a:pPr algn="ctr"/>
            <a:r>
              <a:rPr lang="en-US" sz="1800" b="1" dirty="0"/>
              <a:t>Algorithmic CAD</a:t>
            </a:r>
          </a:p>
          <a:p>
            <a:endParaRPr lang="en-US" sz="1800" dirty="0"/>
          </a:p>
          <a:p>
            <a:endParaRPr lang="en-US" sz="1800" dirty="0"/>
          </a:p>
          <a:p>
            <a:endParaRPr lang="en-US" sz="1800" dirty="0"/>
          </a:p>
          <a:p>
            <a:endParaRPr lang="en-US" sz="1800" dirty="0"/>
          </a:p>
          <a:p>
            <a:r>
              <a:rPr lang="en-US" sz="1800" dirty="0"/>
              <a:t>You will find an example C program on the e-beam server, in /public</a:t>
            </a:r>
          </a:p>
          <a:p>
            <a:endParaRPr lang="en-US" sz="1800" dirty="0"/>
          </a:p>
          <a:p>
            <a:r>
              <a:rPr lang="en-US" sz="1800" dirty="0"/>
              <a:t>The program </a:t>
            </a:r>
          </a:p>
          <a:p>
            <a:endParaRPr lang="en-US" sz="1800" dirty="0"/>
          </a:p>
          <a:p>
            <a:r>
              <a:rPr lang="en-US" sz="1800" dirty="0"/>
              <a:t>	</a:t>
            </a:r>
            <a:r>
              <a:rPr lang="en-US" sz="1800" dirty="0" err="1"/>
              <a:t>write_gds_examples.c</a:t>
            </a:r>
            <a:endParaRPr lang="en-US" sz="1800" dirty="0"/>
          </a:p>
          <a:p>
            <a:endParaRPr lang="en-US" sz="1800" dirty="0"/>
          </a:p>
          <a:p>
            <a:r>
              <a:rPr lang="en-US" sz="1800" dirty="0"/>
              <a:t>can be compiled by copying this along with /public/</a:t>
            </a:r>
            <a:r>
              <a:rPr lang="en-US" sz="1800" dirty="0" err="1"/>
              <a:t>makefile</a:t>
            </a:r>
            <a:r>
              <a:rPr lang="en-US" sz="1800" dirty="0"/>
              <a:t>, then</a:t>
            </a:r>
          </a:p>
          <a:p>
            <a:endParaRPr lang="en-US" sz="1800" dirty="0"/>
          </a:p>
          <a:p>
            <a:r>
              <a:rPr lang="en-US" sz="1800" dirty="0"/>
              <a:t>	make </a:t>
            </a:r>
            <a:r>
              <a:rPr lang="en-US" sz="1800" dirty="0" err="1"/>
              <a:t>write_gds_examples</a:t>
            </a:r>
            <a:endParaRPr lang="en-US" sz="1800" dirty="0"/>
          </a:p>
          <a:p>
            <a:endParaRPr lang="en-US" sz="18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381" y="392853"/>
            <a:ext cx="8551238" cy="6858000"/>
          </a:xfrm>
          <a:prstGeom prst="rect">
            <a:avLst/>
          </a:prstGeom>
        </p:spPr>
      </p:pic>
      <p:sp>
        <p:nvSpPr>
          <p:cNvPr id="4" name="TextBox 3"/>
          <p:cNvSpPr txBox="1"/>
          <p:nvPr/>
        </p:nvSpPr>
        <p:spPr>
          <a:xfrm>
            <a:off x="3224107" y="1801707"/>
            <a:ext cx="4076757" cy="338554"/>
          </a:xfrm>
          <a:prstGeom prst="rect">
            <a:avLst/>
          </a:prstGeom>
          <a:solidFill>
            <a:schemeClr val="bg1"/>
          </a:solidFill>
          <a:ln>
            <a:solidFill>
              <a:srgbClr val="0070C0"/>
            </a:solidFill>
          </a:ln>
        </p:spPr>
        <p:txBody>
          <a:bodyPr wrap="none" rtlCol="0">
            <a:spAutoFit/>
          </a:bodyPr>
          <a:lstStyle/>
          <a:p>
            <a:r>
              <a:rPr lang="en-US" sz="1600" dirty="0">
                <a:solidFill>
                  <a:srgbClr val="0070C0"/>
                </a:solidFill>
              </a:rPr>
              <a:t>Copy the example to your directory (folder)</a:t>
            </a:r>
          </a:p>
        </p:txBody>
      </p:sp>
      <p:sp>
        <p:nvSpPr>
          <p:cNvPr id="5" name="TextBox 4"/>
          <p:cNvSpPr txBox="1"/>
          <p:nvPr/>
        </p:nvSpPr>
        <p:spPr>
          <a:xfrm>
            <a:off x="3224105" y="2157082"/>
            <a:ext cx="4076759" cy="338554"/>
          </a:xfrm>
          <a:prstGeom prst="rect">
            <a:avLst/>
          </a:prstGeom>
          <a:solidFill>
            <a:schemeClr val="bg1"/>
          </a:solidFill>
          <a:ln>
            <a:solidFill>
              <a:srgbClr val="0070C0"/>
            </a:solidFill>
          </a:ln>
        </p:spPr>
        <p:txBody>
          <a:bodyPr wrap="square" rtlCol="0">
            <a:spAutoFit/>
          </a:bodyPr>
          <a:lstStyle/>
          <a:p>
            <a:r>
              <a:rPr lang="en-US" sz="1600" dirty="0">
                <a:solidFill>
                  <a:srgbClr val="0070C0"/>
                </a:solidFill>
              </a:rPr>
              <a:t>Copy the </a:t>
            </a:r>
            <a:r>
              <a:rPr lang="en-US" sz="1600" dirty="0" err="1">
                <a:solidFill>
                  <a:srgbClr val="0070C0"/>
                </a:solidFill>
              </a:rPr>
              <a:t>makefile</a:t>
            </a:r>
            <a:r>
              <a:rPr lang="en-US" sz="1600" dirty="0">
                <a:solidFill>
                  <a:srgbClr val="0070C0"/>
                </a:solidFill>
              </a:rPr>
              <a:t> to ‘.’ meaning “here”</a:t>
            </a:r>
          </a:p>
        </p:txBody>
      </p:sp>
      <p:sp>
        <p:nvSpPr>
          <p:cNvPr id="6" name="TextBox 5"/>
          <p:cNvSpPr txBox="1"/>
          <p:nvPr/>
        </p:nvSpPr>
        <p:spPr>
          <a:xfrm>
            <a:off x="1303867" y="2658533"/>
            <a:ext cx="1701107" cy="338554"/>
          </a:xfrm>
          <a:prstGeom prst="rect">
            <a:avLst/>
          </a:prstGeom>
          <a:solidFill>
            <a:schemeClr val="bg1"/>
          </a:solidFill>
          <a:ln>
            <a:solidFill>
              <a:srgbClr val="0070C0"/>
            </a:solidFill>
          </a:ln>
        </p:spPr>
        <p:txBody>
          <a:bodyPr wrap="none" rtlCol="0">
            <a:spAutoFit/>
          </a:bodyPr>
          <a:lstStyle/>
          <a:p>
            <a:r>
              <a:rPr lang="en-US" sz="1600" dirty="0">
                <a:solidFill>
                  <a:srgbClr val="0070C0"/>
                </a:solidFill>
              </a:rPr>
              <a:t>Edit the </a:t>
            </a:r>
            <a:r>
              <a:rPr lang="en-US" sz="1600" dirty="0" err="1">
                <a:solidFill>
                  <a:srgbClr val="0070C0"/>
                </a:solidFill>
              </a:rPr>
              <a:t>makefile</a:t>
            </a:r>
            <a:endParaRPr lang="en-US" sz="1600" dirty="0">
              <a:solidFill>
                <a:srgbClr val="0070C0"/>
              </a:solidFill>
            </a:endParaRPr>
          </a:p>
        </p:txBody>
      </p:sp>
      <p:sp>
        <p:nvSpPr>
          <p:cNvPr id="7" name="TextBox 6"/>
          <p:cNvSpPr txBox="1"/>
          <p:nvPr/>
        </p:nvSpPr>
        <p:spPr>
          <a:xfrm>
            <a:off x="5950430" y="3821853"/>
            <a:ext cx="2700868" cy="338554"/>
          </a:xfrm>
          <a:prstGeom prst="rect">
            <a:avLst/>
          </a:prstGeom>
          <a:solidFill>
            <a:schemeClr val="bg1"/>
          </a:solidFill>
          <a:ln>
            <a:solidFill>
              <a:srgbClr val="0070C0"/>
            </a:solidFill>
          </a:ln>
        </p:spPr>
        <p:txBody>
          <a:bodyPr wrap="none" rtlCol="0">
            <a:spAutoFit/>
          </a:bodyPr>
          <a:lstStyle/>
          <a:p>
            <a:r>
              <a:rPr lang="en-US" sz="1600" dirty="0">
                <a:solidFill>
                  <a:srgbClr val="0070C0"/>
                </a:solidFill>
              </a:rPr>
              <a:t>We can delete these 5 lines</a:t>
            </a:r>
          </a:p>
        </p:txBody>
      </p:sp>
      <p:sp>
        <p:nvSpPr>
          <p:cNvPr id="8" name="TextBox 7"/>
          <p:cNvSpPr txBox="1"/>
          <p:nvPr/>
        </p:nvSpPr>
        <p:spPr>
          <a:xfrm>
            <a:off x="5067243" y="5063067"/>
            <a:ext cx="3387466" cy="584775"/>
          </a:xfrm>
          <a:prstGeom prst="rect">
            <a:avLst/>
          </a:prstGeom>
          <a:solidFill>
            <a:schemeClr val="bg1"/>
          </a:solidFill>
          <a:ln>
            <a:solidFill>
              <a:srgbClr val="0070C0"/>
            </a:solidFill>
          </a:ln>
        </p:spPr>
        <p:txBody>
          <a:bodyPr wrap="none" rtlCol="0">
            <a:spAutoFit/>
          </a:bodyPr>
          <a:lstStyle/>
          <a:p>
            <a:r>
              <a:rPr lang="en-US" sz="1600" dirty="0">
                <a:solidFill>
                  <a:srgbClr val="0070C0"/>
                </a:solidFill>
              </a:rPr>
              <a:t>and replace “</a:t>
            </a:r>
            <a:r>
              <a:rPr lang="en-US" sz="1600" dirty="0" err="1">
                <a:solidFill>
                  <a:srgbClr val="0070C0"/>
                </a:solidFill>
              </a:rPr>
              <a:t>make_gds_examples</a:t>
            </a:r>
            <a:r>
              <a:rPr lang="en-US" sz="1600" dirty="0">
                <a:solidFill>
                  <a:srgbClr val="0070C0"/>
                </a:solidFill>
              </a:rPr>
              <a:t>”</a:t>
            </a:r>
          </a:p>
          <a:p>
            <a:r>
              <a:rPr lang="en-US" sz="1600" dirty="0">
                <a:solidFill>
                  <a:srgbClr val="0070C0"/>
                </a:solidFill>
              </a:rPr>
              <a:t>with “barf”</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8879" y="1543612"/>
            <a:ext cx="6058518" cy="584775"/>
          </a:xfrm>
          <a:prstGeom prst="rect">
            <a:avLst/>
          </a:prstGeom>
          <a:noFill/>
        </p:spPr>
        <p:txBody>
          <a:bodyPr wrap="none" rtlCol="0">
            <a:spAutoFit/>
          </a:bodyPr>
          <a:lstStyle/>
          <a:p>
            <a:r>
              <a:rPr lang="en-US" sz="1600" dirty="0"/>
              <a:t>To build the device, the cells are “flattened” to remove hierarchy, </a:t>
            </a:r>
            <a:br>
              <a:rPr lang="en-US" sz="1600" dirty="0"/>
            </a:br>
            <a:r>
              <a:rPr lang="en-US" sz="1600" dirty="0"/>
              <a:t>then the layers are extracted into separate files.</a:t>
            </a:r>
          </a:p>
        </p:txBody>
      </p:sp>
      <p:pic>
        <p:nvPicPr>
          <p:cNvPr id="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980" y="2285067"/>
            <a:ext cx="200025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9176" y="2285067"/>
            <a:ext cx="200025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1481" y="2280429"/>
            <a:ext cx="200025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351279" y="4026039"/>
            <a:ext cx="5971507" cy="1323439"/>
          </a:xfrm>
          <a:prstGeom prst="rect">
            <a:avLst/>
          </a:prstGeom>
          <a:noFill/>
        </p:spPr>
        <p:txBody>
          <a:bodyPr wrap="none" rtlCol="0">
            <a:spAutoFit/>
          </a:bodyPr>
          <a:lstStyle/>
          <a:p>
            <a:r>
              <a:rPr lang="en-US" sz="1600" dirty="0"/>
              <a:t>But not until later, and not with the CAD program.</a:t>
            </a:r>
          </a:p>
          <a:p>
            <a:endParaRPr lang="en-US" sz="1600" dirty="0"/>
          </a:p>
          <a:p>
            <a:r>
              <a:rPr lang="en-US" sz="1600" dirty="0"/>
              <a:t>There is a separate program for flattening and extracting layers,</a:t>
            </a:r>
            <a:br>
              <a:rPr lang="en-US" sz="1600" dirty="0"/>
            </a:br>
            <a:r>
              <a:rPr lang="en-US" sz="1600" dirty="0"/>
              <a:t>and then fracturing the shapes into simple forms that can be</a:t>
            </a:r>
            <a:br>
              <a:rPr lang="en-US" sz="1600" dirty="0"/>
            </a:br>
            <a:r>
              <a:rPr lang="en-US" sz="1600" dirty="0"/>
              <a:t>printed with the e-beam system.</a:t>
            </a:r>
          </a:p>
        </p:txBody>
      </p:sp>
    </p:spTree>
    <p:extLst>
      <p:ext uri="{BB962C8B-B14F-4D97-AF65-F5344CB8AC3E}">
        <p14:creationId xmlns:p14="http://schemas.microsoft.com/office/powerpoint/2010/main" val="9748103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291" y="0"/>
            <a:ext cx="8437418" cy="6858000"/>
          </a:xfrm>
          <a:prstGeom prst="rect">
            <a:avLst/>
          </a:prstGeom>
        </p:spPr>
      </p:pic>
      <p:sp>
        <p:nvSpPr>
          <p:cNvPr id="4" name="TextBox 3"/>
          <p:cNvSpPr txBox="1"/>
          <p:nvPr/>
        </p:nvSpPr>
        <p:spPr>
          <a:xfrm>
            <a:off x="1185728" y="3901441"/>
            <a:ext cx="4759636" cy="338554"/>
          </a:xfrm>
          <a:prstGeom prst="rect">
            <a:avLst/>
          </a:prstGeom>
          <a:solidFill>
            <a:schemeClr val="bg1"/>
          </a:solidFill>
          <a:ln>
            <a:solidFill>
              <a:srgbClr val="0070C0"/>
            </a:solidFill>
          </a:ln>
        </p:spPr>
        <p:txBody>
          <a:bodyPr wrap="none" rtlCol="0">
            <a:spAutoFit/>
          </a:bodyPr>
          <a:lstStyle/>
          <a:p>
            <a:r>
              <a:rPr lang="en-US" sz="1600" dirty="0">
                <a:solidFill>
                  <a:srgbClr val="0070C0"/>
                </a:solidFill>
              </a:rPr>
              <a:t>Make whatever changes you like to the C program</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99" y="0"/>
            <a:ext cx="8570401" cy="6858000"/>
          </a:xfrm>
          <a:prstGeom prst="rect">
            <a:avLst/>
          </a:prstGeom>
        </p:spPr>
      </p:pic>
      <p:sp>
        <p:nvSpPr>
          <p:cNvPr id="5" name="TextBox 4"/>
          <p:cNvSpPr txBox="1"/>
          <p:nvPr/>
        </p:nvSpPr>
        <p:spPr>
          <a:xfrm>
            <a:off x="1822422" y="2878668"/>
            <a:ext cx="4342856" cy="338554"/>
          </a:xfrm>
          <a:prstGeom prst="rect">
            <a:avLst/>
          </a:prstGeom>
          <a:solidFill>
            <a:schemeClr val="bg1"/>
          </a:solidFill>
          <a:ln>
            <a:solidFill>
              <a:srgbClr val="0070C0"/>
            </a:solidFill>
          </a:ln>
        </p:spPr>
        <p:txBody>
          <a:bodyPr wrap="none" rtlCol="0">
            <a:spAutoFit/>
          </a:bodyPr>
          <a:lstStyle/>
          <a:p>
            <a:r>
              <a:rPr lang="en-US" sz="1600" dirty="0">
                <a:solidFill>
                  <a:srgbClr val="0070C0"/>
                </a:solidFill>
              </a:rPr>
              <a:t>Compile </a:t>
            </a:r>
            <a:r>
              <a:rPr lang="en-US" sz="1600" dirty="0" err="1">
                <a:solidFill>
                  <a:srgbClr val="0070C0"/>
                </a:solidFill>
              </a:rPr>
              <a:t>barf.c</a:t>
            </a:r>
            <a:r>
              <a:rPr lang="en-US" sz="1600" dirty="0">
                <a:solidFill>
                  <a:srgbClr val="0070C0"/>
                </a:solidFill>
              </a:rPr>
              <a:t> with the command “make barf”</a:t>
            </a:r>
          </a:p>
        </p:txBody>
      </p:sp>
      <p:sp>
        <p:nvSpPr>
          <p:cNvPr id="6" name="TextBox 5"/>
          <p:cNvSpPr txBox="1"/>
          <p:nvPr/>
        </p:nvSpPr>
        <p:spPr>
          <a:xfrm>
            <a:off x="1497301" y="3562887"/>
            <a:ext cx="2151551" cy="338554"/>
          </a:xfrm>
          <a:prstGeom prst="rect">
            <a:avLst/>
          </a:prstGeom>
          <a:solidFill>
            <a:schemeClr val="bg1"/>
          </a:solidFill>
          <a:ln>
            <a:solidFill>
              <a:srgbClr val="0070C0"/>
            </a:solidFill>
          </a:ln>
        </p:spPr>
        <p:txBody>
          <a:bodyPr wrap="none" rtlCol="0">
            <a:spAutoFit/>
          </a:bodyPr>
          <a:lstStyle/>
          <a:p>
            <a:r>
              <a:rPr lang="en-US" sz="1600" dirty="0">
                <a:solidFill>
                  <a:srgbClr val="0070C0"/>
                </a:solidFill>
              </a:rPr>
              <a:t>Run it by typing “barf”</a:t>
            </a:r>
          </a:p>
        </p:txBody>
      </p:sp>
      <p:sp>
        <p:nvSpPr>
          <p:cNvPr id="7" name="TextBox 6"/>
          <p:cNvSpPr txBox="1"/>
          <p:nvPr/>
        </p:nvSpPr>
        <p:spPr>
          <a:xfrm>
            <a:off x="1185728" y="4734561"/>
            <a:ext cx="2855269" cy="584775"/>
          </a:xfrm>
          <a:prstGeom prst="rect">
            <a:avLst/>
          </a:prstGeom>
          <a:solidFill>
            <a:schemeClr val="bg1"/>
          </a:solidFill>
          <a:ln>
            <a:solidFill>
              <a:srgbClr val="0070C0"/>
            </a:solidFill>
          </a:ln>
        </p:spPr>
        <p:txBody>
          <a:bodyPr wrap="none" rtlCol="0">
            <a:spAutoFit/>
          </a:bodyPr>
          <a:lstStyle/>
          <a:p>
            <a:r>
              <a:rPr lang="en-US" sz="1600" dirty="0">
                <a:solidFill>
                  <a:srgbClr val="0070C0"/>
                </a:solidFill>
              </a:rPr>
              <a:t>Look at the result with Layout</a:t>
            </a:r>
            <a:br>
              <a:rPr lang="en-US" sz="1600" dirty="0">
                <a:solidFill>
                  <a:srgbClr val="0070C0"/>
                </a:solidFill>
              </a:rPr>
            </a:br>
            <a:r>
              <a:rPr lang="en-US" sz="1600" dirty="0">
                <a:solidFill>
                  <a:srgbClr val="0070C0"/>
                </a:solidFill>
              </a:rPr>
              <a:t>or any other CAD program</a:t>
            </a:r>
          </a:p>
        </p:txBody>
      </p:sp>
    </p:spTree>
    <p:extLst>
      <p:ext uri="{BB962C8B-B14F-4D97-AF65-F5344CB8AC3E}">
        <p14:creationId xmlns:p14="http://schemas.microsoft.com/office/powerpoint/2010/main" val="7434956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32" y="597899"/>
            <a:ext cx="7801813" cy="6321061"/>
          </a:xfrm>
          <a:prstGeom prst="rect">
            <a:avLst/>
          </a:prstGeom>
        </p:spPr>
      </p:pic>
      <p:sp>
        <p:nvSpPr>
          <p:cNvPr id="3" name="TextBox 2"/>
          <p:cNvSpPr txBox="1"/>
          <p:nvPr/>
        </p:nvSpPr>
        <p:spPr>
          <a:xfrm>
            <a:off x="1428698" y="1360934"/>
            <a:ext cx="7566292" cy="338554"/>
          </a:xfrm>
          <a:prstGeom prst="rect">
            <a:avLst/>
          </a:prstGeom>
          <a:solidFill>
            <a:schemeClr val="bg1"/>
          </a:solidFill>
          <a:ln>
            <a:solidFill>
              <a:srgbClr val="0070C0"/>
            </a:solidFill>
          </a:ln>
        </p:spPr>
        <p:txBody>
          <a:bodyPr wrap="square" rtlCol="0">
            <a:spAutoFit/>
          </a:bodyPr>
          <a:lstStyle/>
          <a:p>
            <a:r>
              <a:rPr lang="en-US" sz="1600" dirty="0">
                <a:solidFill>
                  <a:srgbClr val="0070C0"/>
                </a:solidFill>
              </a:rPr>
              <a:t>To combine this GDS file with another GDS file, use “attach” in Layout’s File menu</a:t>
            </a:r>
          </a:p>
        </p:txBody>
      </p:sp>
      <p:sp>
        <p:nvSpPr>
          <p:cNvPr id="4" name="Left Arrow 3"/>
          <p:cNvSpPr/>
          <p:nvPr/>
        </p:nvSpPr>
        <p:spPr bwMode="auto">
          <a:xfrm>
            <a:off x="961812" y="1418732"/>
            <a:ext cx="379307" cy="222958"/>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extLst>
      <p:ext uri="{BB962C8B-B14F-4D97-AF65-F5344CB8AC3E}">
        <p14:creationId xmlns:p14="http://schemas.microsoft.com/office/powerpoint/2010/main" val="3506350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3035" y="876182"/>
            <a:ext cx="4195699" cy="415498"/>
          </a:xfrm>
          <a:prstGeom prst="rect">
            <a:avLst/>
          </a:prstGeom>
          <a:noFill/>
        </p:spPr>
        <p:txBody>
          <a:bodyPr wrap="none" rtlCol="0">
            <a:spAutoFit/>
          </a:bodyPr>
          <a:lstStyle/>
          <a:p>
            <a:r>
              <a:rPr lang="en-US" dirty="0"/>
              <a:t>Using microscope images in CAD</a:t>
            </a:r>
          </a:p>
        </p:txBody>
      </p:sp>
      <p:sp>
        <p:nvSpPr>
          <p:cNvPr id="5" name="TextBox 4"/>
          <p:cNvSpPr txBox="1"/>
          <p:nvPr/>
        </p:nvSpPr>
        <p:spPr>
          <a:xfrm>
            <a:off x="2106387" y="4430979"/>
            <a:ext cx="4677627" cy="1323439"/>
          </a:xfrm>
          <a:prstGeom prst="rect">
            <a:avLst/>
          </a:prstGeom>
          <a:noFill/>
        </p:spPr>
        <p:txBody>
          <a:bodyPr wrap="none" rtlCol="0">
            <a:spAutoFit/>
          </a:bodyPr>
          <a:lstStyle/>
          <a:p>
            <a:r>
              <a:rPr lang="en-US" sz="1600" dirty="0"/>
              <a:t>Start by adding an image to the background.</a:t>
            </a:r>
          </a:p>
          <a:p>
            <a:r>
              <a:rPr lang="en-US" sz="1600" dirty="0"/>
              <a:t>Look in /public for an image.</a:t>
            </a:r>
          </a:p>
          <a:p>
            <a:endParaRPr lang="en-US" sz="1600" dirty="0"/>
          </a:p>
          <a:p>
            <a:r>
              <a:rPr lang="en-US" sz="1600" dirty="0"/>
              <a:t>At this step X and Y can be scaled independently,</a:t>
            </a:r>
            <a:br>
              <a:rPr lang="en-US" sz="1600" dirty="0"/>
            </a:br>
            <a:r>
              <a:rPr lang="en-US" sz="1600" dirty="0"/>
              <a:t>and you can rotate the image.</a:t>
            </a:r>
          </a:p>
        </p:txBody>
      </p:sp>
      <p:sp>
        <p:nvSpPr>
          <p:cNvPr id="4" name="TextBox 3"/>
          <p:cNvSpPr txBox="1"/>
          <p:nvPr/>
        </p:nvSpPr>
        <p:spPr>
          <a:xfrm>
            <a:off x="1338147" y="2593473"/>
            <a:ext cx="5447325" cy="1077218"/>
          </a:xfrm>
          <a:prstGeom prst="rect">
            <a:avLst/>
          </a:prstGeom>
          <a:noFill/>
        </p:spPr>
        <p:txBody>
          <a:bodyPr wrap="none" rtlCol="0">
            <a:spAutoFit/>
          </a:bodyPr>
          <a:lstStyle/>
          <a:p>
            <a:r>
              <a:rPr lang="en-US" sz="1600" dirty="0"/>
              <a:t>If you do not see the “background” panel on the right side,</a:t>
            </a:r>
            <a:br>
              <a:rPr lang="en-US" sz="1600" dirty="0"/>
            </a:br>
            <a:r>
              <a:rPr lang="en-US" sz="1600" dirty="0"/>
              <a:t>use the menu: </a:t>
            </a:r>
            <a:br>
              <a:rPr lang="en-US" sz="1600" dirty="0"/>
            </a:br>
            <a:endParaRPr lang="en-US" sz="1600" dirty="0"/>
          </a:p>
          <a:p>
            <a:r>
              <a:rPr lang="en-US" sz="1600" i="1" dirty="0"/>
              <a:t>Utilities </a:t>
            </a:r>
            <a:r>
              <a:rPr lang="en-US" sz="1600" i="1" dirty="0">
                <a:sym typeface="Wingdings" panose="05000000000000000000" pitchFamily="2" charset="2"/>
              </a:rPr>
              <a:t> </a:t>
            </a:r>
            <a:r>
              <a:rPr lang="en-US" sz="1600" i="1" dirty="0" err="1">
                <a:sym typeface="Wingdings" panose="05000000000000000000" pitchFamily="2" charset="2"/>
              </a:rPr>
              <a:t>Misc</a:t>
            </a:r>
            <a:r>
              <a:rPr lang="en-US" sz="1600" i="1" dirty="0">
                <a:sym typeface="Wingdings" panose="05000000000000000000" pitchFamily="2" charset="2"/>
              </a:rPr>
              <a:t>  Set background image</a:t>
            </a:r>
            <a:endParaRPr lang="en-US" sz="1600" i="1" dirty="0"/>
          </a:p>
        </p:txBody>
      </p:sp>
      <p:pic>
        <p:nvPicPr>
          <p:cNvPr id="6" name="Picture 5"/>
          <p:cNvPicPr>
            <a:picLocks noChangeAspect="1"/>
          </p:cNvPicPr>
          <p:nvPr/>
        </p:nvPicPr>
        <p:blipFill>
          <a:blip r:embed="rId2"/>
          <a:stretch>
            <a:fillRect/>
          </a:stretch>
        </p:blipFill>
        <p:spPr>
          <a:xfrm>
            <a:off x="7241170" y="96592"/>
            <a:ext cx="1668528" cy="6651938"/>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5484" y="6087806"/>
            <a:ext cx="7988084" cy="584775"/>
          </a:xfrm>
          <a:prstGeom prst="rect">
            <a:avLst/>
          </a:prstGeom>
          <a:noFill/>
        </p:spPr>
        <p:txBody>
          <a:bodyPr wrap="none" rtlCol="0">
            <a:spAutoFit/>
          </a:bodyPr>
          <a:lstStyle/>
          <a:p>
            <a:r>
              <a:rPr lang="en-US" sz="1600" dirty="0"/>
              <a:t>The image can be moved around in the background, but it is not part of the design</a:t>
            </a:r>
          </a:p>
          <a:p>
            <a:r>
              <a:rPr lang="en-US" sz="1600" dirty="0"/>
              <a:t>and it is not inside any particular cell.  Use “</a:t>
            </a:r>
            <a:r>
              <a:rPr lang="en-US" sz="1600" dirty="0" err="1"/>
              <a:t>vectorize</a:t>
            </a:r>
            <a:r>
              <a:rPr lang="en-US" sz="1600" dirty="0"/>
              <a:t>” to turn this image into polygons.</a:t>
            </a:r>
          </a:p>
        </p:txBody>
      </p:sp>
      <p:pic>
        <p:nvPicPr>
          <p:cNvPr id="4" name="Picture 3"/>
          <p:cNvPicPr>
            <a:picLocks noChangeAspect="1"/>
          </p:cNvPicPr>
          <p:nvPr/>
        </p:nvPicPr>
        <p:blipFill>
          <a:blip r:embed="rId2"/>
          <a:stretch>
            <a:fillRect/>
          </a:stretch>
        </p:blipFill>
        <p:spPr>
          <a:xfrm>
            <a:off x="0" y="399849"/>
            <a:ext cx="9144000" cy="5636208"/>
          </a:xfrm>
          <a:prstGeom prst="rect">
            <a:avLst/>
          </a:prstGeom>
        </p:spPr>
      </p:pic>
      <p:sp>
        <p:nvSpPr>
          <p:cNvPr id="5" name="Rectangle 4"/>
          <p:cNvSpPr/>
          <p:nvPr/>
        </p:nvSpPr>
        <p:spPr bwMode="auto">
          <a:xfrm>
            <a:off x="789836" y="363789"/>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6750" y="5922214"/>
            <a:ext cx="8478603" cy="830997"/>
          </a:xfrm>
          <a:prstGeom prst="rect">
            <a:avLst/>
          </a:prstGeom>
          <a:noFill/>
        </p:spPr>
        <p:txBody>
          <a:bodyPr wrap="none" rtlCol="0">
            <a:spAutoFit/>
          </a:bodyPr>
          <a:lstStyle/>
          <a:p>
            <a:r>
              <a:rPr lang="en-US" sz="1600" dirty="0"/>
              <a:t>In the “</a:t>
            </a:r>
            <a:r>
              <a:rPr lang="en-US" sz="1600" dirty="0" err="1"/>
              <a:t>vectorize</a:t>
            </a:r>
            <a:r>
              <a:rPr lang="en-US" sz="1600" dirty="0"/>
              <a:t>” tab, click on the tiny “preview” button and then adjust the parameters.  </a:t>
            </a:r>
          </a:p>
          <a:p>
            <a:r>
              <a:rPr lang="en-US" sz="1600" dirty="0"/>
              <a:t>The chosen threshold (or the chosen color </a:t>
            </a:r>
            <a:r>
              <a:rPr lang="en-US" sz="1600" dirty="0" err="1"/>
              <a:t>etc</a:t>
            </a:r>
            <a:r>
              <a:rPr lang="en-US" sz="1600" dirty="0"/>
              <a:t>) will be used to turn the image into polygons.</a:t>
            </a:r>
          </a:p>
          <a:p>
            <a:r>
              <a:rPr lang="en-US" sz="1600" dirty="0"/>
              <a:t>Click on “</a:t>
            </a:r>
            <a:r>
              <a:rPr lang="en-US" sz="1600" dirty="0" err="1"/>
              <a:t>vectorize</a:t>
            </a:r>
            <a:r>
              <a:rPr lang="en-US" sz="1600" dirty="0"/>
              <a:t>” to make it happen. Rename the cell, and the original image disappears.</a:t>
            </a:r>
          </a:p>
        </p:txBody>
      </p:sp>
      <p:pic>
        <p:nvPicPr>
          <p:cNvPr id="4" name="Picture 3"/>
          <p:cNvPicPr>
            <a:picLocks noChangeAspect="1"/>
          </p:cNvPicPr>
          <p:nvPr/>
        </p:nvPicPr>
        <p:blipFill>
          <a:blip r:embed="rId2"/>
          <a:stretch>
            <a:fillRect/>
          </a:stretch>
        </p:blipFill>
        <p:spPr>
          <a:xfrm>
            <a:off x="0" y="286219"/>
            <a:ext cx="9144000" cy="5588911"/>
          </a:xfrm>
          <a:prstGeom prst="rect">
            <a:avLst/>
          </a:prstGeom>
        </p:spPr>
      </p:pic>
      <p:sp>
        <p:nvSpPr>
          <p:cNvPr id="13" name="Freeform 12"/>
          <p:cNvSpPr/>
          <p:nvPr/>
        </p:nvSpPr>
        <p:spPr bwMode="auto">
          <a:xfrm>
            <a:off x="8413083" y="1783724"/>
            <a:ext cx="675789" cy="1970468"/>
          </a:xfrm>
          <a:custGeom>
            <a:avLst/>
            <a:gdLst>
              <a:gd name="connsiteX0" fmla="*/ 177125 w 675789"/>
              <a:gd name="connsiteY0" fmla="*/ 1970468 h 1970468"/>
              <a:gd name="connsiteX1" fmla="*/ 3261 w 675789"/>
              <a:gd name="connsiteY1" fmla="*/ 1448873 h 1970468"/>
              <a:gd name="connsiteX2" fmla="*/ 312354 w 675789"/>
              <a:gd name="connsiteY2" fmla="*/ 1023870 h 1970468"/>
              <a:gd name="connsiteX3" fmla="*/ 660083 w 675789"/>
              <a:gd name="connsiteY3" fmla="*/ 534473 h 1970468"/>
              <a:gd name="connsiteX4" fmla="*/ 582810 w 675789"/>
              <a:gd name="connsiteY4" fmla="*/ 115910 h 1970468"/>
              <a:gd name="connsiteX5" fmla="*/ 286596 w 675789"/>
              <a:gd name="connsiteY5" fmla="*/ 70834 h 1970468"/>
              <a:gd name="connsiteX6" fmla="*/ 402506 w 675789"/>
              <a:gd name="connsiteY6" fmla="*/ 0 h 197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789" h="1970468">
                <a:moveTo>
                  <a:pt x="177125" y="1970468"/>
                </a:moveTo>
                <a:cubicBezTo>
                  <a:pt x="78924" y="1788553"/>
                  <a:pt x="-19277" y="1606639"/>
                  <a:pt x="3261" y="1448873"/>
                </a:cubicBezTo>
                <a:cubicBezTo>
                  <a:pt x="25799" y="1291107"/>
                  <a:pt x="202884" y="1176270"/>
                  <a:pt x="312354" y="1023870"/>
                </a:cubicBezTo>
                <a:cubicBezTo>
                  <a:pt x="421824" y="871470"/>
                  <a:pt x="615007" y="685800"/>
                  <a:pt x="660083" y="534473"/>
                </a:cubicBezTo>
                <a:cubicBezTo>
                  <a:pt x="705159" y="383146"/>
                  <a:pt x="645058" y="193183"/>
                  <a:pt x="582810" y="115910"/>
                </a:cubicBezTo>
                <a:cubicBezTo>
                  <a:pt x="520562" y="38637"/>
                  <a:pt x="316646" y="90152"/>
                  <a:pt x="286596" y="70834"/>
                </a:cubicBezTo>
                <a:cubicBezTo>
                  <a:pt x="256546" y="51516"/>
                  <a:pt x="329526" y="25758"/>
                  <a:pt x="402506" y="0"/>
                </a:cubicBezTo>
              </a:path>
            </a:pathLst>
          </a:custGeom>
          <a:noFill/>
          <a:ln w="317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cxnSp>
        <p:nvCxnSpPr>
          <p:cNvPr id="17" name="Straight Connector 16"/>
          <p:cNvCxnSpPr/>
          <p:nvPr/>
        </p:nvCxnSpPr>
        <p:spPr bwMode="auto">
          <a:xfrm>
            <a:off x="8673920" y="1861019"/>
            <a:ext cx="154546" cy="109470"/>
          </a:xfrm>
          <a:prstGeom prst="line">
            <a:avLst/>
          </a:prstGeom>
          <a:solidFill>
            <a:schemeClr val="accent1"/>
          </a:solidFill>
          <a:ln w="25400" cap="flat" cmpd="sng" algn="ctr">
            <a:solidFill>
              <a:srgbClr val="0070C0"/>
            </a:solidFill>
            <a:prstDash val="solid"/>
            <a:round/>
            <a:headEnd type="none" w="med" len="med"/>
            <a:tailEnd type="none" w="med" len="med"/>
          </a:ln>
          <a:effectLst/>
        </p:spPr>
      </p:cxnSp>
      <p:sp>
        <p:nvSpPr>
          <p:cNvPr id="18" name="TextBox 17"/>
          <p:cNvSpPr txBox="1"/>
          <p:nvPr/>
        </p:nvSpPr>
        <p:spPr>
          <a:xfrm>
            <a:off x="8139448" y="3779964"/>
            <a:ext cx="934871" cy="1169551"/>
          </a:xfrm>
          <a:prstGeom prst="rect">
            <a:avLst/>
          </a:prstGeom>
          <a:noFill/>
        </p:spPr>
        <p:txBody>
          <a:bodyPr wrap="none" rtlCol="0">
            <a:spAutoFit/>
          </a:bodyPr>
          <a:lstStyle/>
          <a:p>
            <a:r>
              <a:rPr lang="en-US" sz="1000" dirty="0"/>
              <a:t>Here is the</a:t>
            </a:r>
            <a:br>
              <a:rPr lang="en-US" sz="1000" dirty="0"/>
            </a:br>
            <a:r>
              <a:rPr lang="en-US" sz="1000" dirty="0"/>
              <a:t>absurdly tiny</a:t>
            </a:r>
            <a:br>
              <a:rPr lang="en-US" sz="1000" dirty="0"/>
            </a:br>
            <a:r>
              <a:rPr lang="en-US" sz="1000" dirty="0"/>
              <a:t>PREVIEW</a:t>
            </a:r>
            <a:br>
              <a:rPr lang="en-US" sz="1000" dirty="0"/>
            </a:br>
            <a:r>
              <a:rPr lang="en-US" sz="1000" dirty="0"/>
              <a:t>button. Press</a:t>
            </a:r>
            <a:br>
              <a:rPr lang="en-US" sz="1000" dirty="0"/>
            </a:br>
            <a:r>
              <a:rPr lang="en-US" sz="1000" dirty="0"/>
              <a:t>this and then</a:t>
            </a:r>
            <a:br>
              <a:rPr lang="en-US" sz="1000" dirty="0"/>
            </a:br>
            <a:r>
              <a:rPr lang="en-US" sz="1000" dirty="0"/>
              <a:t>change the </a:t>
            </a:r>
            <a:br>
              <a:rPr lang="en-US" sz="1000" dirty="0"/>
            </a:br>
            <a:r>
              <a:rPr lang="en-US" sz="1000" dirty="0"/>
              <a:t>range</a:t>
            </a:r>
          </a:p>
        </p:txBody>
      </p:sp>
      <p:sp>
        <p:nvSpPr>
          <p:cNvPr id="7" name="Rectangle 6"/>
          <p:cNvSpPr/>
          <p:nvPr/>
        </p:nvSpPr>
        <p:spPr bwMode="auto">
          <a:xfrm>
            <a:off x="780004" y="265469"/>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5279" y="5727225"/>
            <a:ext cx="7774372" cy="830997"/>
          </a:xfrm>
          <a:prstGeom prst="rect">
            <a:avLst/>
          </a:prstGeom>
          <a:noFill/>
        </p:spPr>
        <p:txBody>
          <a:bodyPr wrap="none" rtlCol="0">
            <a:spAutoFit/>
          </a:bodyPr>
          <a:lstStyle/>
          <a:p>
            <a:r>
              <a:rPr lang="en-US" sz="1600" dirty="0"/>
              <a:t>Here we show the image cell placed inside a cell of fiducial marks. We selected the </a:t>
            </a:r>
            <a:br>
              <a:rPr lang="en-US" sz="1600" dirty="0"/>
            </a:br>
            <a:r>
              <a:rPr lang="en-US" sz="1600" dirty="0"/>
              <a:t>image cell, then right-clicked to change scaling and rotation. We put the image on</a:t>
            </a:r>
            <a:br>
              <a:rPr lang="en-US" sz="1600" dirty="0"/>
            </a:br>
            <a:r>
              <a:rPr lang="en-US" sz="1600" dirty="0"/>
              <a:t>an unused layer, so we could design contact pads around it. </a:t>
            </a:r>
          </a:p>
        </p:txBody>
      </p:sp>
      <p:pic>
        <p:nvPicPr>
          <p:cNvPr id="4" name="Picture 3"/>
          <p:cNvPicPr>
            <a:picLocks noChangeAspect="1"/>
          </p:cNvPicPr>
          <p:nvPr/>
        </p:nvPicPr>
        <p:blipFill>
          <a:blip r:embed="rId2"/>
          <a:stretch>
            <a:fillRect/>
          </a:stretch>
        </p:blipFill>
        <p:spPr>
          <a:xfrm>
            <a:off x="0" y="0"/>
            <a:ext cx="9144000" cy="5618850"/>
          </a:xfrm>
          <a:prstGeom prst="rect">
            <a:avLst/>
          </a:prstGeom>
        </p:spPr>
      </p:pic>
      <p:sp>
        <p:nvSpPr>
          <p:cNvPr id="5" name="Rectangle 4"/>
          <p:cNvSpPr/>
          <p:nvPr/>
        </p:nvSpPr>
        <p:spPr bwMode="auto">
          <a:xfrm>
            <a:off x="784920" y="-44251"/>
            <a:ext cx="1596980" cy="21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49361" y="1605386"/>
            <a:ext cx="6410729" cy="3539430"/>
          </a:xfrm>
          <a:prstGeom prst="rect">
            <a:avLst/>
          </a:prstGeom>
          <a:noFill/>
        </p:spPr>
        <p:txBody>
          <a:bodyPr wrap="none" rtlCol="0">
            <a:spAutoFit/>
          </a:bodyPr>
          <a:lstStyle/>
          <a:p>
            <a:r>
              <a:rPr lang="en-US" sz="1600" b="1" dirty="0"/>
              <a:t>Converting images to exposable shapes</a:t>
            </a:r>
          </a:p>
          <a:p>
            <a:endParaRPr lang="en-US" sz="1600" dirty="0"/>
          </a:p>
          <a:p>
            <a:endParaRPr lang="en-US" sz="1600" dirty="0"/>
          </a:p>
          <a:p>
            <a:r>
              <a:rPr lang="en-US" sz="1600" dirty="0"/>
              <a:t>Simple </a:t>
            </a:r>
            <a:r>
              <a:rPr lang="en-US" sz="1600" dirty="0" err="1"/>
              <a:t>thresholding</a:t>
            </a:r>
            <a:r>
              <a:rPr lang="en-US" sz="1600" dirty="0"/>
              <a:t>, as shown above, is not a good way to prepare</a:t>
            </a:r>
            <a:br>
              <a:rPr lang="en-US" sz="1600" dirty="0"/>
            </a:br>
            <a:r>
              <a:rPr lang="en-US" sz="1600" dirty="0"/>
              <a:t>images for printing with e-beam or photo-lithography. </a:t>
            </a:r>
          </a:p>
          <a:p>
            <a:endParaRPr lang="en-US" sz="1600" dirty="0"/>
          </a:p>
          <a:p>
            <a:r>
              <a:rPr lang="en-US" sz="1600" dirty="0"/>
              <a:t>Since you are using a binary tone printing process, the image should</a:t>
            </a:r>
            <a:br>
              <a:rPr lang="en-US" sz="1600" dirty="0"/>
            </a:br>
            <a:r>
              <a:rPr lang="en-US" sz="1600" dirty="0"/>
              <a:t>be converted to grey-scale, and then the grey scales should be</a:t>
            </a:r>
            <a:br>
              <a:rPr lang="en-US" sz="1600" dirty="0"/>
            </a:br>
            <a:r>
              <a:rPr lang="en-US" sz="1600" dirty="0"/>
              <a:t>represented by different densities of dots. This dot representation</a:t>
            </a:r>
            <a:br>
              <a:rPr lang="en-US" sz="1600" dirty="0"/>
            </a:br>
            <a:r>
              <a:rPr lang="en-US" sz="1600" dirty="0"/>
              <a:t>is called “half tone” or “newsprint”.</a:t>
            </a:r>
          </a:p>
          <a:p>
            <a:endParaRPr lang="en-US" sz="1600" dirty="0"/>
          </a:p>
          <a:p>
            <a:r>
              <a:rPr lang="en-US" sz="1600" dirty="0"/>
              <a:t>Start by opening an image in gimp. (You could instead use </a:t>
            </a:r>
            <a:br>
              <a:rPr lang="en-US" sz="1600" dirty="0"/>
            </a:br>
            <a:r>
              <a:rPr lang="en-US" sz="1600" dirty="0"/>
              <a:t>Photoshop, but this tutorial uses gimp, which is free and runs on</a:t>
            </a:r>
            <a:br>
              <a:rPr lang="en-US" sz="1600" dirty="0"/>
            </a:br>
            <a:r>
              <a:rPr lang="en-US" sz="1600" dirty="0"/>
              <a:t>any operating system.)</a:t>
            </a:r>
          </a:p>
        </p:txBody>
      </p:sp>
    </p:spTree>
    <p:extLst>
      <p:ext uri="{BB962C8B-B14F-4D97-AF65-F5344CB8AC3E}">
        <p14:creationId xmlns:p14="http://schemas.microsoft.com/office/powerpoint/2010/main" val="11158676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0900"/>
            <a:ext cx="9144000" cy="585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79654" y="4700799"/>
            <a:ext cx="6325771" cy="338554"/>
          </a:xfrm>
          <a:prstGeom prst="rect">
            <a:avLst/>
          </a:prstGeom>
          <a:noFill/>
        </p:spPr>
        <p:txBody>
          <a:bodyPr wrap="none" rtlCol="0">
            <a:spAutoFit/>
          </a:bodyPr>
          <a:lstStyle/>
          <a:p>
            <a:r>
              <a:rPr lang="en-US" sz="1600" dirty="0">
                <a:solidFill>
                  <a:schemeClr val="bg1"/>
                </a:solidFill>
              </a:rPr>
              <a:t>Convert the image to grayscale, using Image </a:t>
            </a:r>
            <a:r>
              <a:rPr lang="en-US" sz="1600" dirty="0">
                <a:solidFill>
                  <a:schemeClr val="bg1"/>
                </a:solidFill>
                <a:sym typeface="Wingdings" pitchFamily="2" charset="2"/>
              </a:rPr>
              <a:t> Mode  Grayscale</a:t>
            </a:r>
            <a:endParaRPr lang="en-US" sz="1600" dirty="0">
              <a:solidFill>
                <a:schemeClr val="bg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2005"/>
            <a:ext cx="9144000" cy="5922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04881" y="1524106"/>
            <a:ext cx="5296643" cy="584775"/>
          </a:xfrm>
          <a:prstGeom prst="rect">
            <a:avLst/>
          </a:prstGeom>
          <a:noFill/>
        </p:spPr>
        <p:txBody>
          <a:bodyPr wrap="none" rtlCol="0">
            <a:spAutoFit/>
          </a:bodyPr>
          <a:lstStyle/>
          <a:p>
            <a:r>
              <a:rPr lang="en-US" sz="1600" dirty="0">
                <a:solidFill>
                  <a:schemeClr val="bg1"/>
                </a:solidFill>
              </a:rPr>
              <a:t>Adjust the brightness and contrast, keeping in mind that </a:t>
            </a:r>
            <a:br>
              <a:rPr lang="en-US" sz="1600" dirty="0">
                <a:solidFill>
                  <a:schemeClr val="bg1"/>
                </a:solidFill>
              </a:rPr>
            </a:br>
            <a:r>
              <a:rPr lang="en-US" sz="1600" dirty="0">
                <a:solidFill>
                  <a:schemeClr val="bg1"/>
                </a:solidFill>
              </a:rPr>
              <a:t>the bright parts will be exposed as shapes.</a:t>
            </a:r>
          </a:p>
        </p:txBody>
      </p:sp>
      <p:sp>
        <p:nvSpPr>
          <p:cNvPr id="4" name="TextBox 3"/>
          <p:cNvSpPr txBox="1"/>
          <p:nvPr/>
        </p:nvSpPr>
        <p:spPr>
          <a:xfrm>
            <a:off x="2156987" y="5269759"/>
            <a:ext cx="4537589" cy="584775"/>
          </a:xfrm>
          <a:prstGeom prst="rect">
            <a:avLst/>
          </a:prstGeom>
          <a:noFill/>
        </p:spPr>
        <p:txBody>
          <a:bodyPr wrap="none" rtlCol="0">
            <a:spAutoFit/>
          </a:bodyPr>
          <a:lstStyle/>
          <a:p>
            <a:r>
              <a:rPr lang="en-US" sz="1600" dirty="0">
                <a:solidFill>
                  <a:schemeClr val="bg1"/>
                </a:solidFill>
              </a:rPr>
              <a:t>If necessary, invert the tone with colors </a:t>
            </a:r>
            <a:r>
              <a:rPr lang="en-US" sz="1600" dirty="0">
                <a:solidFill>
                  <a:schemeClr val="bg1"/>
                </a:solidFill>
                <a:sym typeface="Wingdings" pitchFamily="2" charset="2"/>
              </a:rPr>
              <a:t> invert</a:t>
            </a:r>
            <a:br>
              <a:rPr lang="en-US" sz="1600" dirty="0">
                <a:solidFill>
                  <a:schemeClr val="bg1"/>
                </a:solidFill>
              </a:rPr>
            </a:br>
            <a:endParaRPr lang="en-US" sz="1600" dirty="0">
              <a:solidFill>
                <a:schemeClr val="bg1"/>
              </a:solidFill>
            </a:endParaRPr>
          </a:p>
        </p:txBody>
      </p:sp>
    </p:spTree>
    <p:extLst>
      <p:ext uri="{BB962C8B-B14F-4D97-AF65-F5344CB8AC3E}">
        <p14:creationId xmlns:p14="http://schemas.microsoft.com/office/powerpoint/2010/main" val="3496785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905760" y="2194579"/>
            <a:ext cx="250613" cy="25061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3" name="Rectangle 2"/>
          <p:cNvSpPr/>
          <p:nvPr/>
        </p:nvSpPr>
        <p:spPr bwMode="auto">
          <a:xfrm>
            <a:off x="5821680" y="2194578"/>
            <a:ext cx="250613" cy="25061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4" name="Rectangle 3"/>
          <p:cNvSpPr/>
          <p:nvPr/>
        </p:nvSpPr>
        <p:spPr bwMode="auto">
          <a:xfrm>
            <a:off x="2905759" y="5042766"/>
            <a:ext cx="250613" cy="25061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5" name="Rectangle 4"/>
          <p:cNvSpPr/>
          <p:nvPr/>
        </p:nvSpPr>
        <p:spPr bwMode="auto">
          <a:xfrm>
            <a:off x="5821679" y="5042766"/>
            <a:ext cx="250613" cy="25061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6" name="Rectangle 5"/>
          <p:cNvSpPr/>
          <p:nvPr/>
        </p:nvSpPr>
        <p:spPr bwMode="auto">
          <a:xfrm>
            <a:off x="3156373" y="3860819"/>
            <a:ext cx="1124374" cy="62992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7" name="Rectangle 6"/>
          <p:cNvSpPr/>
          <p:nvPr/>
        </p:nvSpPr>
        <p:spPr bwMode="auto">
          <a:xfrm>
            <a:off x="3156372" y="2821112"/>
            <a:ext cx="1124374" cy="62992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9" name="Rectangle 8"/>
          <p:cNvSpPr/>
          <p:nvPr/>
        </p:nvSpPr>
        <p:spPr bwMode="auto">
          <a:xfrm>
            <a:off x="4440766" y="3383299"/>
            <a:ext cx="262467" cy="629920"/>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0" name="Rectangle 9"/>
          <p:cNvSpPr/>
          <p:nvPr/>
        </p:nvSpPr>
        <p:spPr bwMode="auto">
          <a:xfrm>
            <a:off x="4452617" y="3623747"/>
            <a:ext cx="938106" cy="1524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1" name="Rectangle 10"/>
          <p:cNvSpPr/>
          <p:nvPr/>
        </p:nvSpPr>
        <p:spPr bwMode="auto">
          <a:xfrm>
            <a:off x="4452619" y="3785466"/>
            <a:ext cx="262467" cy="22775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2" name="Rectangle 11"/>
          <p:cNvSpPr/>
          <p:nvPr/>
        </p:nvSpPr>
        <p:spPr bwMode="auto">
          <a:xfrm>
            <a:off x="4452618" y="3390072"/>
            <a:ext cx="262467" cy="22775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4" name="Rectangle 13"/>
          <p:cNvSpPr/>
          <p:nvPr/>
        </p:nvSpPr>
        <p:spPr bwMode="auto">
          <a:xfrm>
            <a:off x="4280747" y="3937019"/>
            <a:ext cx="425870" cy="762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5" name="Rectangle 14"/>
          <p:cNvSpPr/>
          <p:nvPr/>
        </p:nvSpPr>
        <p:spPr bwMode="auto">
          <a:xfrm>
            <a:off x="4280746" y="3374832"/>
            <a:ext cx="425870" cy="762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6" name="Rectangle 15"/>
          <p:cNvSpPr/>
          <p:nvPr/>
        </p:nvSpPr>
        <p:spPr bwMode="auto">
          <a:xfrm>
            <a:off x="2573867" y="1849139"/>
            <a:ext cx="3948853" cy="3881120"/>
          </a:xfrm>
          <a:prstGeom prst="rect">
            <a:avLst/>
          </a:prstGeom>
          <a:no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7" name="TextBox 16"/>
          <p:cNvSpPr txBox="1"/>
          <p:nvPr/>
        </p:nvSpPr>
        <p:spPr>
          <a:xfrm>
            <a:off x="907627" y="555423"/>
            <a:ext cx="5660524" cy="1015663"/>
          </a:xfrm>
          <a:prstGeom prst="rect">
            <a:avLst/>
          </a:prstGeom>
          <a:noFill/>
        </p:spPr>
        <p:txBody>
          <a:bodyPr wrap="none" rtlCol="0">
            <a:spAutoFit/>
          </a:bodyPr>
          <a:lstStyle/>
          <a:p>
            <a:r>
              <a:rPr lang="en-US" b="1" dirty="0"/>
              <a:t>Remember this:</a:t>
            </a:r>
          </a:p>
          <a:p>
            <a:endParaRPr lang="en-US" dirty="0"/>
          </a:p>
          <a:p>
            <a:r>
              <a:rPr lang="en-US" sz="1800" dirty="0"/>
              <a:t>The top-level cell should look just like the final device.</a:t>
            </a:r>
          </a:p>
        </p:txBody>
      </p:sp>
      <p:sp>
        <p:nvSpPr>
          <p:cNvPr id="18" name="TextBox 17"/>
          <p:cNvSpPr txBox="1"/>
          <p:nvPr/>
        </p:nvSpPr>
        <p:spPr>
          <a:xfrm>
            <a:off x="1165013" y="6055374"/>
            <a:ext cx="7464416" cy="646331"/>
          </a:xfrm>
          <a:prstGeom prst="rect">
            <a:avLst/>
          </a:prstGeom>
          <a:noFill/>
        </p:spPr>
        <p:txBody>
          <a:bodyPr wrap="none" rtlCol="0">
            <a:spAutoFit/>
          </a:bodyPr>
          <a:lstStyle/>
          <a:p>
            <a:r>
              <a:rPr lang="en-US" sz="1800" dirty="0"/>
              <a:t>e.g., alignment marks do not go into a separate FILE </a:t>
            </a:r>
            <a:br>
              <a:rPr lang="en-US" sz="1800" dirty="0"/>
            </a:br>
            <a:r>
              <a:rPr lang="en-US" sz="1800" dirty="0"/>
              <a:t>they go on a separate LAYER.  </a:t>
            </a:r>
            <a:r>
              <a:rPr lang="en-US" sz="1800" dirty="0">
                <a:solidFill>
                  <a:srgbClr val="C00000"/>
                </a:solidFill>
              </a:rPr>
              <a:t>Do not make this typical, stupid mistake.</a:t>
            </a:r>
          </a:p>
        </p:txBody>
      </p:sp>
      <p:sp>
        <p:nvSpPr>
          <p:cNvPr id="8" name="Rectangle 7"/>
          <p:cNvSpPr/>
          <p:nvPr/>
        </p:nvSpPr>
        <p:spPr bwMode="auto">
          <a:xfrm>
            <a:off x="5350932" y="3383299"/>
            <a:ext cx="963371" cy="62992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extLst>
      <p:ext uri="{BB962C8B-B14F-4D97-AF65-F5344CB8AC3E}">
        <p14:creationId xmlns:p14="http://schemas.microsoft.com/office/powerpoint/2010/main" val="32496648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9912"/>
            <a:ext cx="9144000" cy="5673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22208" y="1592972"/>
            <a:ext cx="3550972" cy="584775"/>
          </a:xfrm>
          <a:prstGeom prst="rect">
            <a:avLst/>
          </a:prstGeom>
          <a:noFill/>
        </p:spPr>
        <p:txBody>
          <a:bodyPr wrap="none" rtlCol="0">
            <a:spAutoFit/>
          </a:bodyPr>
          <a:lstStyle/>
          <a:p>
            <a:r>
              <a:rPr lang="en-US" sz="1600" dirty="0">
                <a:solidFill>
                  <a:schemeClr val="bg1"/>
                </a:solidFill>
              </a:rPr>
              <a:t>Convert the image to half-tone using </a:t>
            </a:r>
            <a:br>
              <a:rPr lang="en-US" sz="1600" dirty="0">
                <a:solidFill>
                  <a:schemeClr val="bg1"/>
                </a:solidFill>
              </a:rPr>
            </a:br>
            <a:r>
              <a:rPr lang="en-US" sz="1600" dirty="0">
                <a:solidFill>
                  <a:schemeClr val="bg1"/>
                </a:solidFill>
              </a:rPr>
              <a:t>gimp’s function “Newsprint”</a:t>
            </a:r>
          </a:p>
        </p:txBody>
      </p:sp>
    </p:spTree>
    <p:extLst>
      <p:ext uri="{BB962C8B-B14F-4D97-AF65-F5344CB8AC3E}">
        <p14:creationId xmlns:p14="http://schemas.microsoft.com/office/powerpoint/2010/main" val="27407277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7894"/>
            <a:ext cx="9144000" cy="5718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06102" y="1240758"/>
            <a:ext cx="4403770" cy="584775"/>
          </a:xfrm>
          <a:prstGeom prst="rect">
            <a:avLst/>
          </a:prstGeom>
          <a:noFill/>
        </p:spPr>
        <p:txBody>
          <a:bodyPr wrap="none" rtlCol="0">
            <a:spAutoFit/>
          </a:bodyPr>
          <a:lstStyle/>
          <a:p>
            <a:r>
              <a:rPr lang="en-US" sz="1600" dirty="0">
                <a:solidFill>
                  <a:schemeClr val="bg1"/>
                </a:solidFill>
              </a:rPr>
              <a:t>Use a small cell size and oversampling of ~6.</a:t>
            </a:r>
          </a:p>
          <a:p>
            <a:r>
              <a:rPr lang="en-US" sz="1600" dirty="0">
                <a:solidFill>
                  <a:schemeClr val="bg1"/>
                </a:solidFill>
              </a:rPr>
              <a:t>Play with the angle to get the best antialiasing.</a:t>
            </a:r>
          </a:p>
        </p:txBody>
      </p:sp>
    </p:spTree>
    <p:extLst>
      <p:ext uri="{BB962C8B-B14F-4D97-AF65-F5344CB8AC3E}">
        <p14:creationId xmlns:p14="http://schemas.microsoft.com/office/powerpoint/2010/main" val="42157623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9304"/>
            <a:ext cx="9144000" cy="5692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6811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0907" y="1205760"/>
            <a:ext cx="4199676" cy="4524315"/>
          </a:xfrm>
          <a:prstGeom prst="rect">
            <a:avLst/>
          </a:prstGeom>
          <a:noFill/>
        </p:spPr>
        <p:txBody>
          <a:bodyPr wrap="none" rtlCol="0">
            <a:spAutoFit/>
          </a:bodyPr>
          <a:lstStyle/>
          <a:p>
            <a:r>
              <a:rPr lang="en-US" sz="1600" dirty="0"/>
              <a:t>Save the image in TIFF format (</a:t>
            </a:r>
            <a:r>
              <a:rPr lang="en-US" sz="1600" dirty="0" err="1"/>
              <a:t>filename.tif</a:t>
            </a:r>
            <a:r>
              <a:rPr lang="en-US" sz="1600" dirty="0"/>
              <a:t>) </a:t>
            </a:r>
            <a:br>
              <a:rPr lang="en-US" sz="1600" dirty="0"/>
            </a:br>
            <a:r>
              <a:rPr lang="en-US" sz="1600" dirty="0"/>
              <a:t>then convert the bright pixels to polygons </a:t>
            </a:r>
            <a:br>
              <a:rPr lang="en-US" sz="1600" dirty="0"/>
            </a:br>
            <a:r>
              <a:rPr lang="en-US" sz="1600" dirty="0"/>
              <a:t>in CIF format.</a:t>
            </a:r>
          </a:p>
          <a:p>
            <a:endParaRPr lang="en-US" sz="1600" dirty="0"/>
          </a:p>
          <a:p>
            <a:r>
              <a:rPr lang="en-US" sz="1600" dirty="0"/>
              <a:t>From a terminal window, use</a:t>
            </a:r>
          </a:p>
          <a:p>
            <a:endParaRPr lang="en-US" sz="1600" dirty="0"/>
          </a:p>
          <a:p>
            <a:r>
              <a:rPr lang="en-US" sz="1600" dirty="0"/>
              <a:t>	</a:t>
            </a:r>
            <a:r>
              <a:rPr lang="en-US" sz="1600" b="1" dirty="0">
                <a:latin typeface="Courier New" pitchFamily="49" charset="0"/>
                <a:cs typeface="Courier New" pitchFamily="49" charset="0"/>
              </a:rPr>
              <a:t>tif2gds filename</a:t>
            </a:r>
          </a:p>
          <a:p>
            <a:endParaRPr lang="en-US" sz="1600" dirty="0"/>
          </a:p>
          <a:p>
            <a:r>
              <a:rPr lang="en-US" sz="1600" dirty="0"/>
              <a:t>to convert </a:t>
            </a:r>
            <a:r>
              <a:rPr lang="en-US" sz="1600" dirty="0" err="1"/>
              <a:t>filename.tif</a:t>
            </a:r>
            <a:r>
              <a:rPr lang="en-US" sz="1600" dirty="0"/>
              <a:t> to </a:t>
            </a:r>
            <a:r>
              <a:rPr lang="en-US" sz="1600" dirty="0" err="1"/>
              <a:t>filename.gds</a:t>
            </a:r>
            <a:endParaRPr lang="en-US" sz="1600" dirty="0"/>
          </a:p>
          <a:p>
            <a:endParaRPr lang="en-US" sz="1600" dirty="0"/>
          </a:p>
          <a:p>
            <a:r>
              <a:rPr lang="en-US" sz="1600" dirty="0"/>
              <a:t>Start the CAD program with the command</a:t>
            </a:r>
          </a:p>
          <a:p>
            <a:endParaRPr lang="en-US" sz="1600" dirty="0"/>
          </a:p>
          <a:p>
            <a:r>
              <a:rPr lang="en-US" sz="1600" dirty="0"/>
              <a:t>	</a:t>
            </a:r>
            <a:r>
              <a:rPr lang="en-US" sz="1600" b="1" dirty="0">
                <a:latin typeface="Courier New" pitchFamily="49" charset="0"/>
                <a:cs typeface="Courier New" pitchFamily="49" charset="0"/>
              </a:rPr>
              <a:t>layout</a:t>
            </a:r>
          </a:p>
          <a:p>
            <a:endParaRPr lang="en-US" sz="1600" dirty="0"/>
          </a:p>
          <a:p>
            <a:r>
              <a:rPr lang="en-US" sz="1600" dirty="0"/>
              <a:t>then open the file </a:t>
            </a:r>
            <a:r>
              <a:rPr lang="en-US" sz="1600" dirty="0" err="1"/>
              <a:t>filename.gds</a:t>
            </a:r>
            <a:endParaRPr lang="en-US" sz="1600" dirty="0"/>
          </a:p>
          <a:p>
            <a:endParaRPr lang="en-US" sz="1600" dirty="0"/>
          </a:p>
          <a:p>
            <a:endParaRPr lang="en-US" sz="1600" dirty="0"/>
          </a:p>
          <a:p>
            <a:endParaRPr lang="en-US" sz="1600" dirty="0"/>
          </a:p>
        </p:txBody>
      </p:sp>
    </p:spTree>
    <p:extLst>
      <p:ext uri="{BB962C8B-B14F-4D97-AF65-F5344CB8AC3E}">
        <p14:creationId xmlns:p14="http://schemas.microsoft.com/office/powerpoint/2010/main" val="35017254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000"/>
            <a:ext cx="9144000" cy="6681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Up Arrow 2"/>
          <p:cNvSpPr/>
          <p:nvPr/>
        </p:nvSpPr>
        <p:spPr bwMode="auto">
          <a:xfrm rot="19225173">
            <a:off x="717468" y="43561"/>
            <a:ext cx="269060" cy="177816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2" name="Rounded Rectangle 1"/>
          <p:cNvSpPr/>
          <p:nvPr/>
        </p:nvSpPr>
        <p:spPr bwMode="auto">
          <a:xfrm>
            <a:off x="1295657" y="1639629"/>
            <a:ext cx="2672671" cy="120517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4" name="TextBox 3"/>
          <p:cNvSpPr txBox="1"/>
          <p:nvPr/>
        </p:nvSpPr>
        <p:spPr>
          <a:xfrm>
            <a:off x="1362061" y="1703605"/>
            <a:ext cx="2539862" cy="1077218"/>
          </a:xfrm>
          <a:prstGeom prst="rect">
            <a:avLst/>
          </a:prstGeom>
          <a:noFill/>
        </p:spPr>
        <p:txBody>
          <a:bodyPr wrap="none" rtlCol="0">
            <a:spAutoFit/>
          </a:bodyPr>
          <a:lstStyle/>
          <a:p>
            <a:r>
              <a:rPr lang="en-US" sz="1600" dirty="0"/>
              <a:t>You can merge this file to </a:t>
            </a:r>
            <a:br>
              <a:rPr lang="en-US" sz="1600" dirty="0"/>
            </a:br>
            <a:r>
              <a:rPr lang="en-US" sz="1600" dirty="0"/>
              <a:t>another GDS file using </a:t>
            </a:r>
            <a:br>
              <a:rPr lang="en-US" sz="1600" dirty="0"/>
            </a:br>
            <a:br>
              <a:rPr lang="en-US" sz="1600" dirty="0"/>
            </a:br>
            <a:r>
              <a:rPr lang="en-US" sz="1600" dirty="0"/>
              <a:t>File </a:t>
            </a:r>
            <a:r>
              <a:rPr lang="en-US" sz="1600" dirty="0">
                <a:sym typeface="Wingdings" pitchFamily="2" charset="2"/>
              </a:rPr>
              <a:t> Attach</a:t>
            </a:r>
            <a:endParaRPr lang="en-US" sz="1600" dirty="0"/>
          </a:p>
        </p:txBody>
      </p:sp>
    </p:spTree>
    <p:extLst>
      <p:ext uri="{BB962C8B-B14F-4D97-AF65-F5344CB8AC3E}">
        <p14:creationId xmlns:p14="http://schemas.microsoft.com/office/powerpoint/2010/main" val="27705898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44710" y="3045854"/>
            <a:ext cx="4503156" cy="1061829"/>
          </a:xfrm>
          <a:prstGeom prst="rect">
            <a:avLst/>
          </a:prstGeom>
          <a:noFill/>
        </p:spPr>
        <p:txBody>
          <a:bodyPr wrap="none" rtlCol="0">
            <a:spAutoFit/>
          </a:bodyPr>
          <a:lstStyle/>
          <a:p>
            <a:r>
              <a:rPr lang="en-US" dirty="0"/>
              <a:t>End of Layout CAD tutorial</a:t>
            </a:r>
          </a:p>
          <a:p>
            <a:endParaRPr lang="en-US" dirty="0"/>
          </a:p>
          <a:p>
            <a:r>
              <a:rPr lang="en-US" dirty="0"/>
              <a:t>Go forth and design something cool.</a:t>
            </a:r>
          </a:p>
        </p:txBody>
      </p:sp>
    </p:spTree>
    <p:extLst>
      <p:ext uri="{BB962C8B-B14F-4D97-AF65-F5344CB8AC3E}">
        <p14:creationId xmlns:p14="http://schemas.microsoft.com/office/powerpoint/2010/main" val="964120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34493" y="387960"/>
            <a:ext cx="6480107" cy="954107"/>
          </a:xfrm>
          <a:prstGeom prst="rect">
            <a:avLst/>
          </a:prstGeom>
          <a:noFill/>
        </p:spPr>
        <p:txBody>
          <a:bodyPr wrap="none" rtlCol="0">
            <a:spAutoFit/>
          </a:bodyPr>
          <a:lstStyle/>
          <a:p>
            <a:r>
              <a:rPr lang="en-US" dirty="0"/>
              <a:t>Your assignment will be to design a simple transistor.</a:t>
            </a:r>
          </a:p>
          <a:p>
            <a:endParaRPr lang="en-US" dirty="0"/>
          </a:p>
          <a:p>
            <a:r>
              <a:rPr lang="en-US" sz="1400" dirty="0"/>
              <a:t>Make sure that it would actually work. You should know how a transistor works.</a:t>
            </a:r>
          </a:p>
        </p:txBody>
      </p:sp>
      <p:sp>
        <p:nvSpPr>
          <p:cNvPr id="2" name="Rectangle 1"/>
          <p:cNvSpPr/>
          <p:nvPr/>
        </p:nvSpPr>
        <p:spPr bwMode="auto">
          <a:xfrm>
            <a:off x="629374" y="2765033"/>
            <a:ext cx="87558" cy="8755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3" name="Rectangle 2"/>
          <p:cNvSpPr/>
          <p:nvPr/>
        </p:nvSpPr>
        <p:spPr bwMode="auto">
          <a:xfrm>
            <a:off x="1648124" y="2765033"/>
            <a:ext cx="87558" cy="8755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4" name="Rectangle 3"/>
          <p:cNvSpPr/>
          <p:nvPr/>
        </p:nvSpPr>
        <p:spPr bwMode="auto">
          <a:xfrm>
            <a:off x="629374" y="3760119"/>
            <a:ext cx="87558" cy="8755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5" name="Rectangle 4"/>
          <p:cNvSpPr/>
          <p:nvPr/>
        </p:nvSpPr>
        <p:spPr bwMode="auto">
          <a:xfrm>
            <a:off x="1648124" y="3760119"/>
            <a:ext cx="87558" cy="8755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6" name="Rectangle 15"/>
          <p:cNvSpPr/>
          <p:nvPr/>
        </p:nvSpPr>
        <p:spPr bwMode="auto">
          <a:xfrm>
            <a:off x="513419" y="2644345"/>
            <a:ext cx="1379631" cy="1355967"/>
          </a:xfrm>
          <a:prstGeom prst="rect">
            <a:avLst/>
          </a:prstGeom>
          <a:no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26" name="Rectangle 25">
            <a:extLst>
              <a:ext uri="{FF2B5EF4-FFF2-40B4-BE49-F238E27FC236}">
                <a16:creationId xmlns:a16="http://schemas.microsoft.com/office/drawing/2014/main" id="{2A85B343-D151-4B40-B71F-0100FC35CAB9}"/>
              </a:ext>
            </a:extLst>
          </p:cNvPr>
          <p:cNvSpPr/>
          <p:nvPr/>
        </p:nvSpPr>
        <p:spPr bwMode="auto">
          <a:xfrm>
            <a:off x="2840806" y="3175607"/>
            <a:ext cx="91699" cy="220078"/>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32" name="Rectangle 31">
            <a:extLst>
              <a:ext uri="{FF2B5EF4-FFF2-40B4-BE49-F238E27FC236}">
                <a16:creationId xmlns:a16="http://schemas.microsoft.com/office/drawing/2014/main" id="{D42ED04F-0391-4629-B43F-90064A17824C}"/>
              </a:ext>
            </a:extLst>
          </p:cNvPr>
          <p:cNvSpPr/>
          <p:nvPr/>
        </p:nvSpPr>
        <p:spPr bwMode="auto">
          <a:xfrm>
            <a:off x="2188558" y="2639610"/>
            <a:ext cx="1379631" cy="1355967"/>
          </a:xfrm>
          <a:prstGeom prst="rect">
            <a:avLst/>
          </a:prstGeom>
          <a:no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43" name="Rectangle 42">
            <a:extLst>
              <a:ext uri="{FF2B5EF4-FFF2-40B4-BE49-F238E27FC236}">
                <a16:creationId xmlns:a16="http://schemas.microsoft.com/office/drawing/2014/main" id="{3FDDD5EA-DBB1-4FB8-992E-E237FF0AD2E8}"/>
              </a:ext>
            </a:extLst>
          </p:cNvPr>
          <p:cNvSpPr/>
          <p:nvPr/>
        </p:nvSpPr>
        <p:spPr bwMode="auto">
          <a:xfrm>
            <a:off x="4520086" y="3319371"/>
            <a:ext cx="91699" cy="79571"/>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44" name="Rectangle 43">
            <a:extLst>
              <a:ext uri="{FF2B5EF4-FFF2-40B4-BE49-F238E27FC236}">
                <a16:creationId xmlns:a16="http://schemas.microsoft.com/office/drawing/2014/main" id="{5C7612A2-677C-46E7-963A-EBAD0C70C63B}"/>
              </a:ext>
            </a:extLst>
          </p:cNvPr>
          <p:cNvSpPr/>
          <p:nvPr/>
        </p:nvSpPr>
        <p:spPr bwMode="auto">
          <a:xfrm>
            <a:off x="4520086" y="3181230"/>
            <a:ext cx="91699" cy="79571"/>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47" name="Rectangle 46">
            <a:extLst>
              <a:ext uri="{FF2B5EF4-FFF2-40B4-BE49-F238E27FC236}">
                <a16:creationId xmlns:a16="http://schemas.microsoft.com/office/drawing/2014/main" id="{B50244E2-4E86-4E9B-85D3-E6D77B3D9408}"/>
              </a:ext>
            </a:extLst>
          </p:cNvPr>
          <p:cNvSpPr/>
          <p:nvPr/>
        </p:nvSpPr>
        <p:spPr bwMode="auto">
          <a:xfrm>
            <a:off x="3863697" y="2642866"/>
            <a:ext cx="1379631" cy="1355967"/>
          </a:xfrm>
          <a:prstGeom prst="rect">
            <a:avLst/>
          </a:prstGeom>
          <a:no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54" name="Rectangle 53">
            <a:extLst>
              <a:ext uri="{FF2B5EF4-FFF2-40B4-BE49-F238E27FC236}">
                <a16:creationId xmlns:a16="http://schemas.microsoft.com/office/drawing/2014/main" id="{9E13AFB7-5589-447E-9659-2C54BB4B79F4}"/>
              </a:ext>
            </a:extLst>
          </p:cNvPr>
          <p:cNvSpPr/>
          <p:nvPr/>
        </p:nvSpPr>
        <p:spPr bwMode="auto">
          <a:xfrm>
            <a:off x="5743577" y="3337706"/>
            <a:ext cx="392828" cy="220078"/>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55" name="Rectangle 54">
            <a:extLst>
              <a:ext uri="{FF2B5EF4-FFF2-40B4-BE49-F238E27FC236}">
                <a16:creationId xmlns:a16="http://schemas.microsoft.com/office/drawing/2014/main" id="{1A124223-16A3-48F4-B059-5BC6C9A7C0D1}"/>
              </a:ext>
            </a:extLst>
          </p:cNvPr>
          <p:cNvSpPr/>
          <p:nvPr/>
        </p:nvSpPr>
        <p:spPr bwMode="auto">
          <a:xfrm>
            <a:off x="5743577" y="2974458"/>
            <a:ext cx="392828" cy="220078"/>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57" name="Rectangle 56">
            <a:extLst>
              <a:ext uri="{FF2B5EF4-FFF2-40B4-BE49-F238E27FC236}">
                <a16:creationId xmlns:a16="http://schemas.microsoft.com/office/drawing/2014/main" id="{FCA97EFD-F1A9-49B9-A3E5-85D96C5B8126}"/>
              </a:ext>
            </a:extLst>
          </p:cNvPr>
          <p:cNvSpPr/>
          <p:nvPr/>
        </p:nvSpPr>
        <p:spPr bwMode="auto">
          <a:xfrm>
            <a:off x="6196453" y="3254879"/>
            <a:ext cx="327751" cy="53245"/>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60" name="Rectangle 59">
            <a:extLst>
              <a:ext uri="{FF2B5EF4-FFF2-40B4-BE49-F238E27FC236}">
                <a16:creationId xmlns:a16="http://schemas.microsoft.com/office/drawing/2014/main" id="{986724D0-A98B-4C4B-81F2-4125D75DD44B}"/>
              </a:ext>
            </a:extLst>
          </p:cNvPr>
          <p:cNvSpPr/>
          <p:nvPr/>
        </p:nvSpPr>
        <p:spPr bwMode="auto">
          <a:xfrm>
            <a:off x="6136405" y="3364328"/>
            <a:ext cx="148788" cy="2662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61" name="Rectangle 60">
            <a:extLst>
              <a:ext uri="{FF2B5EF4-FFF2-40B4-BE49-F238E27FC236}">
                <a16:creationId xmlns:a16="http://schemas.microsoft.com/office/drawing/2014/main" id="{9D7DC16D-0E0D-46E4-B7C6-5E0859B248A9}"/>
              </a:ext>
            </a:extLst>
          </p:cNvPr>
          <p:cNvSpPr/>
          <p:nvPr/>
        </p:nvSpPr>
        <p:spPr bwMode="auto">
          <a:xfrm>
            <a:off x="6136405" y="3167914"/>
            <a:ext cx="148788" cy="2662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62" name="Rectangle 61">
            <a:extLst>
              <a:ext uri="{FF2B5EF4-FFF2-40B4-BE49-F238E27FC236}">
                <a16:creationId xmlns:a16="http://schemas.microsoft.com/office/drawing/2014/main" id="{CB5881C5-BBA3-40BB-8327-2FAC0B5A8ADB}"/>
              </a:ext>
            </a:extLst>
          </p:cNvPr>
          <p:cNvSpPr/>
          <p:nvPr/>
        </p:nvSpPr>
        <p:spPr bwMode="auto">
          <a:xfrm>
            <a:off x="5540064" y="2634875"/>
            <a:ext cx="1379631" cy="1355967"/>
          </a:xfrm>
          <a:prstGeom prst="rect">
            <a:avLst/>
          </a:prstGeom>
          <a:no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63" name="Rectangle 62">
            <a:extLst>
              <a:ext uri="{FF2B5EF4-FFF2-40B4-BE49-F238E27FC236}">
                <a16:creationId xmlns:a16="http://schemas.microsoft.com/office/drawing/2014/main" id="{17A24EDF-4A25-4EF5-9257-A4E1344C7DB8}"/>
              </a:ext>
            </a:extLst>
          </p:cNvPr>
          <p:cNvSpPr/>
          <p:nvPr/>
        </p:nvSpPr>
        <p:spPr bwMode="auto">
          <a:xfrm>
            <a:off x="6510301" y="3170872"/>
            <a:ext cx="336578" cy="220078"/>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grpSp>
        <p:nvGrpSpPr>
          <p:cNvPr id="64" name="Group 63">
            <a:extLst>
              <a:ext uri="{FF2B5EF4-FFF2-40B4-BE49-F238E27FC236}">
                <a16:creationId xmlns:a16="http://schemas.microsoft.com/office/drawing/2014/main" id="{2D0D64D6-F51C-4FDA-8228-E89A4D631776}"/>
              </a:ext>
            </a:extLst>
          </p:cNvPr>
          <p:cNvGrpSpPr/>
          <p:nvPr/>
        </p:nvGrpSpPr>
        <p:grpSpPr>
          <a:xfrm>
            <a:off x="7312523" y="2602927"/>
            <a:ext cx="1379631" cy="1355967"/>
            <a:chOff x="2573867" y="1849139"/>
            <a:chExt cx="3948853" cy="3881120"/>
          </a:xfrm>
        </p:grpSpPr>
        <p:sp>
          <p:nvSpPr>
            <p:cNvPr id="65" name="Rectangle 64">
              <a:extLst>
                <a:ext uri="{FF2B5EF4-FFF2-40B4-BE49-F238E27FC236}">
                  <a16:creationId xmlns:a16="http://schemas.microsoft.com/office/drawing/2014/main" id="{47A2552B-54CE-4FF4-B8C7-D59D7E4579CE}"/>
                </a:ext>
              </a:extLst>
            </p:cNvPr>
            <p:cNvSpPr/>
            <p:nvPr/>
          </p:nvSpPr>
          <p:spPr bwMode="auto">
            <a:xfrm>
              <a:off x="2905760" y="2194579"/>
              <a:ext cx="250613" cy="25061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66" name="Rectangle 65">
              <a:extLst>
                <a:ext uri="{FF2B5EF4-FFF2-40B4-BE49-F238E27FC236}">
                  <a16:creationId xmlns:a16="http://schemas.microsoft.com/office/drawing/2014/main" id="{8399AF2A-B0C9-474E-BFD2-F8E5DFC322BB}"/>
                </a:ext>
              </a:extLst>
            </p:cNvPr>
            <p:cNvSpPr/>
            <p:nvPr/>
          </p:nvSpPr>
          <p:spPr bwMode="auto">
            <a:xfrm>
              <a:off x="5821680" y="2194578"/>
              <a:ext cx="250613" cy="25061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67" name="Rectangle 66">
              <a:extLst>
                <a:ext uri="{FF2B5EF4-FFF2-40B4-BE49-F238E27FC236}">
                  <a16:creationId xmlns:a16="http://schemas.microsoft.com/office/drawing/2014/main" id="{B3ACB3E3-AE06-475E-BAE3-119CD2483730}"/>
                </a:ext>
              </a:extLst>
            </p:cNvPr>
            <p:cNvSpPr/>
            <p:nvPr/>
          </p:nvSpPr>
          <p:spPr bwMode="auto">
            <a:xfrm>
              <a:off x="2905759" y="5042766"/>
              <a:ext cx="250613" cy="25061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68" name="Rectangle 67">
              <a:extLst>
                <a:ext uri="{FF2B5EF4-FFF2-40B4-BE49-F238E27FC236}">
                  <a16:creationId xmlns:a16="http://schemas.microsoft.com/office/drawing/2014/main" id="{C7866E15-C23A-4A05-9DE9-61210E0894EE}"/>
                </a:ext>
              </a:extLst>
            </p:cNvPr>
            <p:cNvSpPr/>
            <p:nvPr/>
          </p:nvSpPr>
          <p:spPr bwMode="auto">
            <a:xfrm>
              <a:off x="5821679" y="5042766"/>
              <a:ext cx="250613" cy="25061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69" name="Rectangle 68">
              <a:extLst>
                <a:ext uri="{FF2B5EF4-FFF2-40B4-BE49-F238E27FC236}">
                  <a16:creationId xmlns:a16="http://schemas.microsoft.com/office/drawing/2014/main" id="{5FA27A3F-F050-4310-8195-BFFDE4C7FFF8}"/>
                </a:ext>
              </a:extLst>
            </p:cNvPr>
            <p:cNvSpPr/>
            <p:nvPr/>
          </p:nvSpPr>
          <p:spPr bwMode="auto">
            <a:xfrm>
              <a:off x="3156373" y="3860819"/>
              <a:ext cx="1124374" cy="62992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70" name="Rectangle 69">
              <a:extLst>
                <a:ext uri="{FF2B5EF4-FFF2-40B4-BE49-F238E27FC236}">
                  <a16:creationId xmlns:a16="http://schemas.microsoft.com/office/drawing/2014/main" id="{BB453641-FED7-4A29-99F9-B693FE5573E9}"/>
                </a:ext>
              </a:extLst>
            </p:cNvPr>
            <p:cNvSpPr/>
            <p:nvPr/>
          </p:nvSpPr>
          <p:spPr bwMode="auto">
            <a:xfrm>
              <a:off x="3156372" y="2821112"/>
              <a:ext cx="1124374" cy="62992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71" name="Rectangle 70">
              <a:extLst>
                <a:ext uri="{FF2B5EF4-FFF2-40B4-BE49-F238E27FC236}">
                  <a16:creationId xmlns:a16="http://schemas.microsoft.com/office/drawing/2014/main" id="{ED981FC8-3AB1-4DF5-927E-18EFCD5D03B6}"/>
                </a:ext>
              </a:extLst>
            </p:cNvPr>
            <p:cNvSpPr/>
            <p:nvPr/>
          </p:nvSpPr>
          <p:spPr bwMode="auto">
            <a:xfrm>
              <a:off x="4440766" y="3383299"/>
              <a:ext cx="262467" cy="629920"/>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72" name="Rectangle 71">
              <a:extLst>
                <a:ext uri="{FF2B5EF4-FFF2-40B4-BE49-F238E27FC236}">
                  <a16:creationId xmlns:a16="http://schemas.microsoft.com/office/drawing/2014/main" id="{2A362EDB-8424-4CCB-B8DC-99B3AA420B67}"/>
                </a:ext>
              </a:extLst>
            </p:cNvPr>
            <p:cNvSpPr/>
            <p:nvPr/>
          </p:nvSpPr>
          <p:spPr bwMode="auto">
            <a:xfrm>
              <a:off x="4452617" y="3623747"/>
              <a:ext cx="938106" cy="1524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73" name="Rectangle 72">
              <a:extLst>
                <a:ext uri="{FF2B5EF4-FFF2-40B4-BE49-F238E27FC236}">
                  <a16:creationId xmlns:a16="http://schemas.microsoft.com/office/drawing/2014/main" id="{673F50DB-0EF6-4265-9F8E-B302B8395A8B}"/>
                </a:ext>
              </a:extLst>
            </p:cNvPr>
            <p:cNvSpPr/>
            <p:nvPr/>
          </p:nvSpPr>
          <p:spPr bwMode="auto">
            <a:xfrm>
              <a:off x="4452619" y="3785466"/>
              <a:ext cx="262467" cy="22775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74" name="Rectangle 73">
              <a:extLst>
                <a:ext uri="{FF2B5EF4-FFF2-40B4-BE49-F238E27FC236}">
                  <a16:creationId xmlns:a16="http://schemas.microsoft.com/office/drawing/2014/main" id="{0709EAC7-E638-44C1-AB61-3F408A114BDA}"/>
                </a:ext>
              </a:extLst>
            </p:cNvPr>
            <p:cNvSpPr/>
            <p:nvPr/>
          </p:nvSpPr>
          <p:spPr bwMode="auto">
            <a:xfrm>
              <a:off x="4452618" y="3390072"/>
              <a:ext cx="262467" cy="22775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75" name="Rectangle 74">
              <a:extLst>
                <a:ext uri="{FF2B5EF4-FFF2-40B4-BE49-F238E27FC236}">
                  <a16:creationId xmlns:a16="http://schemas.microsoft.com/office/drawing/2014/main" id="{7B95C255-E540-4E49-847B-74369ACFA3E4}"/>
                </a:ext>
              </a:extLst>
            </p:cNvPr>
            <p:cNvSpPr/>
            <p:nvPr/>
          </p:nvSpPr>
          <p:spPr bwMode="auto">
            <a:xfrm>
              <a:off x="4280747" y="3937019"/>
              <a:ext cx="425870" cy="762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76" name="Rectangle 75">
              <a:extLst>
                <a:ext uri="{FF2B5EF4-FFF2-40B4-BE49-F238E27FC236}">
                  <a16:creationId xmlns:a16="http://schemas.microsoft.com/office/drawing/2014/main" id="{C5C5029F-0BCF-46C3-8E6B-4406E747DFAF}"/>
                </a:ext>
              </a:extLst>
            </p:cNvPr>
            <p:cNvSpPr/>
            <p:nvPr/>
          </p:nvSpPr>
          <p:spPr bwMode="auto">
            <a:xfrm>
              <a:off x="4280746" y="3374832"/>
              <a:ext cx="425870" cy="762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77" name="Rectangle 76">
              <a:extLst>
                <a:ext uri="{FF2B5EF4-FFF2-40B4-BE49-F238E27FC236}">
                  <a16:creationId xmlns:a16="http://schemas.microsoft.com/office/drawing/2014/main" id="{B377FF95-7A09-444D-808B-53B414F5FED5}"/>
                </a:ext>
              </a:extLst>
            </p:cNvPr>
            <p:cNvSpPr/>
            <p:nvPr/>
          </p:nvSpPr>
          <p:spPr bwMode="auto">
            <a:xfrm>
              <a:off x="2573867" y="1849139"/>
              <a:ext cx="3948853" cy="3881120"/>
            </a:xfrm>
            <a:prstGeom prst="rect">
              <a:avLst/>
            </a:prstGeom>
            <a:no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78" name="Rectangle 77">
              <a:extLst>
                <a:ext uri="{FF2B5EF4-FFF2-40B4-BE49-F238E27FC236}">
                  <a16:creationId xmlns:a16="http://schemas.microsoft.com/office/drawing/2014/main" id="{38C2A1B7-0366-4214-8C26-48A60C1AB8E9}"/>
                </a:ext>
              </a:extLst>
            </p:cNvPr>
            <p:cNvSpPr/>
            <p:nvPr/>
          </p:nvSpPr>
          <p:spPr bwMode="auto">
            <a:xfrm>
              <a:off x="5350932" y="3383299"/>
              <a:ext cx="963371" cy="62992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grpSp>
      <p:sp>
        <p:nvSpPr>
          <p:cNvPr id="79" name="TextBox 78">
            <a:extLst>
              <a:ext uri="{FF2B5EF4-FFF2-40B4-BE49-F238E27FC236}">
                <a16:creationId xmlns:a16="http://schemas.microsoft.com/office/drawing/2014/main" id="{73481B7B-67B6-4DD8-BC02-8A75435FE466}"/>
              </a:ext>
            </a:extLst>
          </p:cNvPr>
          <p:cNvSpPr txBox="1"/>
          <p:nvPr/>
        </p:nvSpPr>
        <p:spPr>
          <a:xfrm>
            <a:off x="1860098" y="3079204"/>
            <a:ext cx="291367" cy="415498"/>
          </a:xfrm>
          <a:prstGeom prst="rect">
            <a:avLst/>
          </a:prstGeom>
          <a:noFill/>
        </p:spPr>
        <p:txBody>
          <a:bodyPr wrap="square" rtlCol="0">
            <a:spAutoFit/>
          </a:bodyPr>
          <a:lstStyle/>
          <a:p>
            <a:r>
              <a:rPr lang="en-US" dirty="0"/>
              <a:t>+</a:t>
            </a:r>
          </a:p>
        </p:txBody>
      </p:sp>
      <p:sp>
        <p:nvSpPr>
          <p:cNvPr id="80" name="TextBox 79">
            <a:extLst>
              <a:ext uri="{FF2B5EF4-FFF2-40B4-BE49-F238E27FC236}">
                <a16:creationId xmlns:a16="http://schemas.microsoft.com/office/drawing/2014/main" id="{6D2D4D4A-AB8D-4CDA-A815-AEFA36C90D12}"/>
              </a:ext>
            </a:extLst>
          </p:cNvPr>
          <p:cNvSpPr txBox="1"/>
          <p:nvPr/>
        </p:nvSpPr>
        <p:spPr>
          <a:xfrm>
            <a:off x="3540618" y="3079201"/>
            <a:ext cx="291367" cy="415498"/>
          </a:xfrm>
          <a:prstGeom prst="rect">
            <a:avLst/>
          </a:prstGeom>
          <a:noFill/>
        </p:spPr>
        <p:txBody>
          <a:bodyPr wrap="square" rtlCol="0">
            <a:spAutoFit/>
          </a:bodyPr>
          <a:lstStyle/>
          <a:p>
            <a:r>
              <a:rPr lang="en-US" dirty="0"/>
              <a:t>+</a:t>
            </a:r>
          </a:p>
        </p:txBody>
      </p:sp>
      <p:sp>
        <p:nvSpPr>
          <p:cNvPr id="81" name="TextBox 80">
            <a:extLst>
              <a:ext uri="{FF2B5EF4-FFF2-40B4-BE49-F238E27FC236}">
                <a16:creationId xmlns:a16="http://schemas.microsoft.com/office/drawing/2014/main" id="{C44F8A60-1452-4E03-ADB0-0BBF1BD48E51}"/>
              </a:ext>
            </a:extLst>
          </p:cNvPr>
          <p:cNvSpPr txBox="1"/>
          <p:nvPr/>
        </p:nvSpPr>
        <p:spPr>
          <a:xfrm>
            <a:off x="5208781" y="3079198"/>
            <a:ext cx="291367" cy="415498"/>
          </a:xfrm>
          <a:prstGeom prst="rect">
            <a:avLst/>
          </a:prstGeom>
          <a:noFill/>
        </p:spPr>
        <p:txBody>
          <a:bodyPr wrap="square" rtlCol="0">
            <a:spAutoFit/>
          </a:bodyPr>
          <a:lstStyle/>
          <a:p>
            <a:r>
              <a:rPr lang="en-US" dirty="0"/>
              <a:t>+</a:t>
            </a:r>
          </a:p>
        </p:txBody>
      </p:sp>
      <p:sp>
        <p:nvSpPr>
          <p:cNvPr id="82" name="TextBox 81">
            <a:extLst>
              <a:ext uri="{FF2B5EF4-FFF2-40B4-BE49-F238E27FC236}">
                <a16:creationId xmlns:a16="http://schemas.microsoft.com/office/drawing/2014/main" id="{E9B7E4E1-67B4-43C7-B37A-1D5B3B632122}"/>
              </a:ext>
            </a:extLst>
          </p:cNvPr>
          <p:cNvSpPr txBox="1"/>
          <p:nvPr/>
        </p:nvSpPr>
        <p:spPr>
          <a:xfrm>
            <a:off x="6946965" y="3079198"/>
            <a:ext cx="291367" cy="415498"/>
          </a:xfrm>
          <a:prstGeom prst="rect">
            <a:avLst/>
          </a:prstGeom>
          <a:noFill/>
        </p:spPr>
        <p:txBody>
          <a:bodyPr wrap="square" rtlCol="0">
            <a:spAutoFit/>
          </a:bodyPr>
          <a:lstStyle/>
          <a:p>
            <a:r>
              <a:rPr lang="en-US" dirty="0"/>
              <a:t>=</a:t>
            </a:r>
          </a:p>
        </p:txBody>
      </p:sp>
      <p:sp>
        <p:nvSpPr>
          <p:cNvPr id="83" name="TextBox 82">
            <a:extLst>
              <a:ext uri="{FF2B5EF4-FFF2-40B4-BE49-F238E27FC236}">
                <a16:creationId xmlns:a16="http://schemas.microsoft.com/office/drawing/2014/main" id="{F657BB86-03CA-40FA-A930-86F1E1C93026}"/>
              </a:ext>
            </a:extLst>
          </p:cNvPr>
          <p:cNvSpPr txBox="1"/>
          <p:nvPr/>
        </p:nvSpPr>
        <p:spPr>
          <a:xfrm>
            <a:off x="513419" y="4390768"/>
            <a:ext cx="1379631" cy="461665"/>
          </a:xfrm>
          <a:prstGeom prst="rect">
            <a:avLst/>
          </a:prstGeom>
          <a:noFill/>
        </p:spPr>
        <p:txBody>
          <a:bodyPr wrap="square" rtlCol="0">
            <a:spAutoFit/>
          </a:bodyPr>
          <a:lstStyle/>
          <a:p>
            <a:r>
              <a:rPr lang="en-US" sz="1200" dirty="0"/>
              <a:t>Put the alignment marks on layer 0</a:t>
            </a:r>
          </a:p>
        </p:txBody>
      </p:sp>
      <p:sp>
        <p:nvSpPr>
          <p:cNvPr id="84" name="TextBox 83">
            <a:extLst>
              <a:ext uri="{FF2B5EF4-FFF2-40B4-BE49-F238E27FC236}">
                <a16:creationId xmlns:a16="http://schemas.microsoft.com/office/drawing/2014/main" id="{ACBD98C5-9077-401A-A127-3DFE00B5F442}"/>
              </a:ext>
            </a:extLst>
          </p:cNvPr>
          <p:cNvSpPr txBox="1"/>
          <p:nvPr/>
        </p:nvSpPr>
        <p:spPr>
          <a:xfrm>
            <a:off x="2150990" y="4390768"/>
            <a:ext cx="1379631" cy="646331"/>
          </a:xfrm>
          <a:prstGeom prst="rect">
            <a:avLst/>
          </a:prstGeom>
          <a:noFill/>
        </p:spPr>
        <p:txBody>
          <a:bodyPr wrap="square" rtlCol="0">
            <a:spAutoFit/>
          </a:bodyPr>
          <a:lstStyle/>
          <a:p>
            <a:r>
              <a:rPr lang="en-US" sz="1200" dirty="0"/>
              <a:t>Put the silicon isolation mesa  on layer 1</a:t>
            </a:r>
          </a:p>
        </p:txBody>
      </p:sp>
      <p:sp>
        <p:nvSpPr>
          <p:cNvPr id="87" name="TextBox 86">
            <a:extLst>
              <a:ext uri="{FF2B5EF4-FFF2-40B4-BE49-F238E27FC236}">
                <a16:creationId xmlns:a16="http://schemas.microsoft.com/office/drawing/2014/main" id="{D0CB0B03-252C-46A9-99B0-3C0BFB77B7A3}"/>
              </a:ext>
            </a:extLst>
          </p:cNvPr>
          <p:cNvSpPr txBox="1"/>
          <p:nvPr/>
        </p:nvSpPr>
        <p:spPr>
          <a:xfrm>
            <a:off x="3829150" y="4390767"/>
            <a:ext cx="1379631" cy="461665"/>
          </a:xfrm>
          <a:prstGeom prst="rect">
            <a:avLst/>
          </a:prstGeom>
          <a:noFill/>
        </p:spPr>
        <p:txBody>
          <a:bodyPr wrap="square" rtlCol="0">
            <a:spAutoFit/>
          </a:bodyPr>
          <a:lstStyle/>
          <a:p>
            <a:r>
              <a:rPr lang="en-US" sz="1200" dirty="0"/>
              <a:t>Put the dopants  on layer 2</a:t>
            </a:r>
          </a:p>
        </p:txBody>
      </p:sp>
      <p:sp>
        <p:nvSpPr>
          <p:cNvPr id="88" name="TextBox 87">
            <a:extLst>
              <a:ext uri="{FF2B5EF4-FFF2-40B4-BE49-F238E27FC236}">
                <a16:creationId xmlns:a16="http://schemas.microsoft.com/office/drawing/2014/main" id="{5C9CE1B0-68C2-4C2E-BD41-30199A4BE6AA}"/>
              </a:ext>
            </a:extLst>
          </p:cNvPr>
          <p:cNvSpPr txBox="1"/>
          <p:nvPr/>
        </p:nvSpPr>
        <p:spPr>
          <a:xfrm>
            <a:off x="5500148" y="4390767"/>
            <a:ext cx="1379631" cy="646331"/>
          </a:xfrm>
          <a:prstGeom prst="rect">
            <a:avLst/>
          </a:prstGeom>
          <a:noFill/>
        </p:spPr>
        <p:txBody>
          <a:bodyPr wrap="square" rtlCol="0">
            <a:spAutoFit/>
          </a:bodyPr>
          <a:lstStyle/>
          <a:p>
            <a:r>
              <a:rPr lang="en-US" sz="1200" dirty="0"/>
              <a:t>Put the metal for </a:t>
            </a:r>
            <a:r>
              <a:rPr lang="en-US" sz="1200" dirty="0" err="1"/>
              <a:t>souce</a:t>
            </a:r>
            <a:r>
              <a:rPr lang="en-US" sz="1200" dirty="0"/>
              <a:t>, drain, and gate on layer 3</a:t>
            </a:r>
          </a:p>
        </p:txBody>
      </p:sp>
      <p:sp>
        <p:nvSpPr>
          <p:cNvPr id="91" name="TextBox 90">
            <a:extLst>
              <a:ext uri="{FF2B5EF4-FFF2-40B4-BE49-F238E27FC236}">
                <a16:creationId xmlns:a16="http://schemas.microsoft.com/office/drawing/2014/main" id="{AB9EAECD-B741-473A-BEA4-A4E7051E9F5B}"/>
              </a:ext>
            </a:extLst>
          </p:cNvPr>
          <p:cNvSpPr txBox="1"/>
          <p:nvPr/>
        </p:nvSpPr>
        <p:spPr>
          <a:xfrm>
            <a:off x="513419" y="5531709"/>
            <a:ext cx="6406276" cy="1200329"/>
          </a:xfrm>
          <a:prstGeom prst="rect">
            <a:avLst/>
          </a:prstGeom>
          <a:noFill/>
        </p:spPr>
        <p:txBody>
          <a:bodyPr wrap="square" rtlCol="0">
            <a:spAutoFit/>
          </a:bodyPr>
          <a:lstStyle/>
          <a:p>
            <a:r>
              <a:rPr lang="en-US" sz="1200" dirty="0"/>
              <a:t>1. Make sure the dopants go up to the gate, but not under it.</a:t>
            </a:r>
          </a:p>
          <a:p>
            <a:r>
              <a:rPr lang="en-US" sz="1200" dirty="0"/>
              <a:t>2. Make sure the dopants go under the source and drain contacts.</a:t>
            </a:r>
          </a:p>
          <a:p>
            <a:r>
              <a:rPr lang="en-US" sz="1200" dirty="0"/>
              <a:t>3. Alignment marks should be 20 um squares, in the corners. </a:t>
            </a:r>
          </a:p>
          <a:p>
            <a:r>
              <a:rPr lang="en-US" sz="1200" dirty="0"/>
              <a:t>4. The center of each mark should fall on a 10 um grid; that is, the coordinate of each mark should be a multiple of 10 um.</a:t>
            </a:r>
          </a:p>
          <a:p>
            <a:endParaRPr lang="en-US" sz="1200" dirty="0"/>
          </a:p>
        </p:txBody>
      </p:sp>
    </p:spTree>
    <p:extLst>
      <p:ext uri="{BB962C8B-B14F-4D97-AF65-F5344CB8AC3E}">
        <p14:creationId xmlns:p14="http://schemas.microsoft.com/office/powerpoint/2010/main" val="2355517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9413" y="2506133"/>
            <a:ext cx="3244734" cy="738664"/>
          </a:xfrm>
          <a:prstGeom prst="rect">
            <a:avLst/>
          </a:prstGeom>
          <a:noFill/>
        </p:spPr>
        <p:txBody>
          <a:bodyPr wrap="none" rtlCol="0">
            <a:spAutoFit/>
          </a:bodyPr>
          <a:lstStyle/>
          <a:p>
            <a:r>
              <a:rPr lang="en-US" dirty="0"/>
              <a:t>Now let’s get started with </a:t>
            </a:r>
            <a:br>
              <a:rPr lang="en-US" dirty="0"/>
            </a:br>
            <a:r>
              <a:rPr lang="en-US" dirty="0"/>
              <a:t>the CAD program Layout.</a:t>
            </a:r>
          </a:p>
        </p:txBody>
      </p:sp>
    </p:spTree>
    <p:extLst>
      <p:ext uri="{BB962C8B-B14F-4D97-AF65-F5344CB8AC3E}">
        <p14:creationId xmlns:p14="http://schemas.microsoft.com/office/powerpoint/2010/main" val="1466055899"/>
      </p:ext>
    </p:extLst>
  </p:cSld>
  <p:clrMapOvr>
    <a:masterClrMapping/>
  </p:clrMapOvr>
</p:sld>
</file>

<file path=ppt/theme/theme1.xml><?xml version="1.0" encoding="utf-8"?>
<a:theme xmlns:a="http://schemas.openxmlformats.org/drawingml/2006/main" name="Vistec Litho BV Presentation">
  <a:themeElements>
    <a:clrScheme name="Vistec Litho BV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istec Litho BV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1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1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Vistec Litho BV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istec Litho BV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istec Litho BV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istec Litho BV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istec Litho BV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istec Litho BV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istec Litho BV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istec Litho BV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istec Litho BV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istec Litho BV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istec Litho BV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istec Litho BV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Vistec Litho BV Presentation</Template>
  <TotalTime>8085</TotalTime>
  <Words>3206</Words>
  <Application>Microsoft Office PowerPoint</Application>
  <PresentationFormat>On-screen Show (4:3)</PresentationFormat>
  <Paragraphs>345</Paragraphs>
  <Slides>75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Arial</vt:lpstr>
      <vt:lpstr>Arial Narrow</vt:lpstr>
      <vt:lpstr>Courier New</vt:lpstr>
      <vt:lpstr>Symbol</vt:lpstr>
      <vt:lpstr>Times</vt:lpstr>
      <vt:lpstr>Times New Roman</vt:lpstr>
      <vt:lpstr>Vistec Litho BV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Vistec Lithography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EBPG5000+ operator training (Linux)</dc:title>
  <dc:subject>Introduction to EBPG 5000+  operation</dc:subject>
  <dc:creator>Marc Wijnands</dc:creator>
  <cp:keywords>EBPG 5000+ Operation</cp:keywords>
  <dc:description>V2:  Added extended Linux training slides</dc:description>
  <cp:lastModifiedBy>mr e</cp:lastModifiedBy>
  <cp:revision>335</cp:revision>
  <dcterms:created xsi:type="dcterms:W3CDTF">2011-05-04T14:08:14Z</dcterms:created>
  <dcterms:modified xsi:type="dcterms:W3CDTF">2021-11-22T19:42:13Z</dcterms:modified>
  <cp:category>Training</cp:category>
</cp:coreProperties>
</file>